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36"/>
  </p:notesMasterIdLst>
  <p:handoutMasterIdLst>
    <p:handoutMasterId r:id="rId37"/>
  </p:handoutMasterIdLst>
  <p:sldIdLst>
    <p:sldId id="256" r:id="rId2"/>
    <p:sldId id="386" r:id="rId3"/>
    <p:sldId id="388" r:id="rId4"/>
    <p:sldId id="612" r:id="rId5"/>
    <p:sldId id="613" r:id="rId6"/>
    <p:sldId id="614" r:id="rId7"/>
    <p:sldId id="615" r:id="rId8"/>
    <p:sldId id="616" r:id="rId9"/>
    <p:sldId id="617" r:id="rId10"/>
    <p:sldId id="618" r:id="rId11"/>
    <p:sldId id="619" r:id="rId12"/>
    <p:sldId id="620" r:id="rId13"/>
    <p:sldId id="621" r:id="rId14"/>
    <p:sldId id="622" r:id="rId15"/>
    <p:sldId id="623" r:id="rId16"/>
    <p:sldId id="625" r:id="rId17"/>
    <p:sldId id="626" r:id="rId18"/>
    <p:sldId id="627" r:id="rId19"/>
    <p:sldId id="628" r:id="rId20"/>
    <p:sldId id="629" r:id="rId21"/>
    <p:sldId id="630" r:id="rId22"/>
    <p:sldId id="631" r:id="rId23"/>
    <p:sldId id="632" r:id="rId24"/>
    <p:sldId id="634" r:id="rId25"/>
    <p:sldId id="635" r:id="rId26"/>
    <p:sldId id="637" r:id="rId27"/>
    <p:sldId id="624" r:id="rId28"/>
    <p:sldId id="638" r:id="rId29"/>
    <p:sldId id="639" r:id="rId30"/>
    <p:sldId id="640" r:id="rId31"/>
    <p:sldId id="641" r:id="rId32"/>
    <p:sldId id="401" r:id="rId33"/>
    <p:sldId id="523" r:id="rId34"/>
    <p:sldId id="425" r:id="rId35"/>
  </p:sldIdLst>
  <p:sldSz cx="9144000" cy="6858000" type="screen4x3"/>
  <p:notesSz cx="7104063" cy="10234613"/>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169" autoAdjust="0"/>
    <p:restoredTop sz="90929"/>
  </p:normalViewPr>
  <p:slideViewPr>
    <p:cSldViewPr>
      <p:cViewPr varScale="1">
        <p:scale>
          <a:sx n="58" d="100"/>
          <a:sy n="58" d="100"/>
        </p:scale>
        <p:origin x="740" y="3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1"/>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40" tIns="47721" rIns="95440" bIns="47721" numCol="1" anchor="t"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43011" name="Rectangle 3"/>
          <p:cNvSpPr>
            <a:spLocks noGrp="1" noChangeArrowheads="1"/>
          </p:cNvSpPr>
          <p:nvPr>
            <p:ph type="dt" sz="quarter" idx="1"/>
          </p:nvPr>
        </p:nvSpPr>
        <p:spPr bwMode="auto">
          <a:xfrm>
            <a:off x="4025640" y="1"/>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40" tIns="47721" rIns="95440" bIns="47721" numCol="1" anchor="t" anchorCtr="0" compatLnSpc="1">
            <a:prstTxWarp prst="textNoShape">
              <a:avLst/>
            </a:prstTxWarp>
          </a:bodyPr>
          <a:lstStyle>
            <a:lvl1pPr algn="r">
              <a:defRPr sz="1300">
                <a:ea typeface="ＭＳ Ｐゴシック" pitchFamily="84" charset="-128"/>
                <a:cs typeface="+mn-cs"/>
              </a:defRPr>
            </a:lvl1pPr>
          </a:lstStyle>
          <a:p>
            <a:pPr>
              <a:defRPr/>
            </a:pPr>
            <a:endParaRPr lang="en-US" altLang="ja-JP"/>
          </a:p>
        </p:txBody>
      </p:sp>
      <p:sp>
        <p:nvSpPr>
          <p:cNvPr id="43012" name="Rectangle 4"/>
          <p:cNvSpPr>
            <a:spLocks noGrp="1" noChangeArrowheads="1"/>
          </p:cNvSpPr>
          <p:nvPr>
            <p:ph type="ftr" sz="quarter" idx="2"/>
          </p:nvPr>
        </p:nvSpPr>
        <p:spPr bwMode="auto">
          <a:xfrm>
            <a:off x="0" y="9722884"/>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40" tIns="47721" rIns="95440" bIns="47721" numCol="1" anchor="b"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43013" name="Rectangle 5"/>
          <p:cNvSpPr>
            <a:spLocks noGrp="1" noChangeArrowheads="1"/>
          </p:cNvSpPr>
          <p:nvPr>
            <p:ph type="sldNum" sz="quarter" idx="3"/>
          </p:nvPr>
        </p:nvSpPr>
        <p:spPr bwMode="auto">
          <a:xfrm>
            <a:off x="4025640" y="9722884"/>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40" tIns="47721" rIns="95440" bIns="47721" numCol="1" anchor="b" anchorCtr="0" compatLnSpc="1">
            <a:prstTxWarp prst="textNoShape">
              <a:avLst/>
            </a:prstTxWarp>
          </a:bodyPr>
          <a:lstStyle>
            <a:lvl1pPr algn="r">
              <a:defRPr sz="1300"/>
            </a:lvl1pPr>
          </a:lstStyle>
          <a:p>
            <a:fld id="{0D59C66D-0D13-D449-9E2F-B02EFB583290}" type="slidenum">
              <a:rPr lang="en-US" altLang="ja-JP"/>
              <a:pPr/>
              <a:t>‹#›</a:t>
            </a:fld>
            <a:endParaRPr lang="en-US" altLang="ja-JP"/>
          </a:p>
        </p:txBody>
      </p:sp>
    </p:spTree>
    <p:extLst>
      <p:ext uri="{BB962C8B-B14F-4D97-AF65-F5344CB8AC3E}">
        <p14:creationId xmlns:p14="http://schemas.microsoft.com/office/powerpoint/2010/main" val="3853945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1"/>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40" tIns="47721" rIns="95440" bIns="47721" numCol="1" anchor="t"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27651" name="Rectangle 3"/>
          <p:cNvSpPr>
            <a:spLocks noGrp="1" noChangeArrowheads="1"/>
          </p:cNvSpPr>
          <p:nvPr>
            <p:ph type="dt" idx="1"/>
          </p:nvPr>
        </p:nvSpPr>
        <p:spPr bwMode="auto">
          <a:xfrm>
            <a:off x="4025640" y="1"/>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40" tIns="47721" rIns="95440" bIns="47721" numCol="1" anchor="t" anchorCtr="0" compatLnSpc="1">
            <a:prstTxWarp prst="textNoShape">
              <a:avLst/>
            </a:prstTxWarp>
          </a:bodyPr>
          <a:lstStyle>
            <a:lvl1pPr algn="r">
              <a:defRPr sz="1300">
                <a:ea typeface="ＭＳ Ｐゴシック" pitchFamily="84" charset="-128"/>
                <a:cs typeface="+mn-cs"/>
              </a:defRPr>
            </a:lvl1pPr>
          </a:lstStyle>
          <a:p>
            <a:pPr>
              <a:defRPr/>
            </a:pPr>
            <a:endParaRPr lang="en-US" altLang="ja-JP"/>
          </a:p>
        </p:txBody>
      </p:sp>
      <p:sp>
        <p:nvSpPr>
          <p:cNvPr id="19460" name="Rectangle 4"/>
          <p:cNvSpPr>
            <a:spLocks noGrp="1" noRot="1" noChangeAspect="1" noChangeArrowheads="1" noTextEdit="1"/>
          </p:cNvSpPr>
          <p:nvPr>
            <p:ph type="sldImg" idx="2"/>
          </p:nvPr>
        </p:nvSpPr>
        <p:spPr bwMode="auto">
          <a:xfrm>
            <a:off x="992188" y="766763"/>
            <a:ext cx="5119687" cy="3840162"/>
          </a:xfrm>
          <a:prstGeom prst="rect">
            <a:avLst/>
          </a:prstGeom>
          <a:noFill/>
          <a:ln w="9525">
            <a:solidFill>
              <a:srgbClr val="000000"/>
            </a:solidFill>
            <a:miter lim="800000"/>
            <a:headEnd/>
            <a:tailEnd/>
          </a:ln>
          <a:effectLst/>
        </p:spPr>
      </p:sp>
      <p:sp>
        <p:nvSpPr>
          <p:cNvPr id="27653" name="Rectangle 5"/>
          <p:cNvSpPr>
            <a:spLocks noGrp="1" noChangeArrowheads="1"/>
          </p:cNvSpPr>
          <p:nvPr>
            <p:ph type="body" sz="quarter" idx="3"/>
          </p:nvPr>
        </p:nvSpPr>
        <p:spPr bwMode="auto">
          <a:xfrm>
            <a:off x="947213" y="4861442"/>
            <a:ext cx="5209647" cy="460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40" tIns="47721" rIns="95440" bIns="47721"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7654" name="Rectangle 6"/>
          <p:cNvSpPr>
            <a:spLocks noGrp="1" noChangeArrowheads="1"/>
          </p:cNvSpPr>
          <p:nvPr>
            <p:ph type="ftr" sz="quarter" idx="4"/>
          </p:nvPr>
        </p:nvSpPr>
        <p:spPr bwMode="auto">
          <a:xfrm>
            <a:off x="0" y="9722884"/>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40" tIns="47721" rIns="95440" bIns="47721" numCol="1" anchor="b"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27655" name="Rectangle 7"/>
          <p:cNvSpPr>
            <a:spLocks noGrp="1" noChangeArrowheads="1"/>
          </p:cNvSpPr>
          <p:nvPr>
            <p:ph type="sldNum" sz="quarter" idx="5"/>
          </p:nvPr>
        </p:nvSpPr>
        <p:spPr bwMode="auto">
          <a:xfrm>
            <a:off x="4025640" y="9722884"/>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40" tIns="47721" rIns="95440" bIns="47721" numCol="1" anchor="b" anchorCtr="0" compatLnSpc="1">
            <a:prstTxWarp prst="textNoShape">
              <a:avLst/>
            </a:prstTxWarp>
          </a:bodyPr>
          <a:lstStyle>
            <a:lvl1pPr algn="r">
              <a:defRPr sz="1300"/>
            </a:lvl1pPr>
          </a:lstStyle>
          <a:p>
            <a:fld id="{94010F23-AE4D-1A43-A1A9-F76D9885358F}" type="slidenum">
              <a:rPr lang="en-US" altLang="ja-JP"/>
              <a:pPr/>
              <a:t>‹#›</a:t>
            </a:fld>
            <a:endParaRPr lang="en-US" altLang="ja-JP"/>
          </a:p>
        </p:txBody>
      </p:sp>
    </p:spTree>
    <p:extLst>
      <p:ext uri="{BB962C8B-B14F-4D97-AF65-F5344CB8AC3E}">
        <p14:creationId xmlns:p14="http://schemas.microsoft.com/office/powerpoint/2010/main" val="8832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miter lim="800000"/>
            <a:headEnd/>
            <a:tailEnd/>
          </a:ln>
        </p:spPr>
        <p:txBody>
          <a:bodyPr/>
          <a:lstStyle/>
          <a:p>
            <a:fld id="{DF3EBEF6-26C4-E945-B3B7-92E4823FDBB5}" type="slidenum">
              <a:rPr lang="en-US" altLang="ja-JP"/>
              <a:pPr/>
              <a:t>1</a:t>
            </a:fld>
            <a:endParaRPr lang="en-US" altLang="ja-JP"/>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10</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253840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11</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130672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12</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548394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13</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535462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14</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611594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15</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86759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16</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85162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17</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214173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18</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55126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19</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919904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20</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016736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21</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958354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22</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710592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23</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951908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24</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358117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25</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28044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26</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780010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27</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524861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28</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5131544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29</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577951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30</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40421426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31</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0953212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32</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4374882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33</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053961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34</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80523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4</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739076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5</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423866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6</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928547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7</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802667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8</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107266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9</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584615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11998573 h 1000"/>
              <a:gd name="T6" fmla="*/ 0 w 1000"/>
              <a:gd name="T7" fmla="*/ 11998573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endParaRPr lang="ja-JP" altLang="en-US"/>
          </a:p>
        </p:txBody>
      </p:sp>
      <p:sp>
        <p:nvSpPr>
          <p:cNvPr id="10242" name="Rectangle 2"/>
          <p:cNvSpPr>
            <a:spLocks noGrp="1" noChangeArrowheads="1"/>
          </p:cNvSpPr>
          <p:nvPr>
            <p:ph type="ctrTitle"/>
          </p:nvPr>
        </p:nvSpPr>
        <p:spPr>
          <a:xfrm>
            <a:off x="685800" y="990600"/>
            <a:ext cx="7772400" cy="1371600"/>
          </a:xfrm>
        </p:spPr>
        <p:txBody>
          <a:bodyPr/>
          <a:lstStyle>
            <a:lvl1pPr>
              <a:defRPr sz="4000"/>
            </a:lvl1pPr>
          </a:lstStyle>
          <a:p>
            <a:pPr lvl="0"/>
            <a:r>
              <a:rPr lang="ja-JP" altLang="en-US" noProof="0"/>
              <a:t>マスタ タイトルの書式設定</a:t>
            </a:r>
          </a:p>
        </p:txBody>
      </p:sp>
      <p:sp>
        <p:nvSpPr>
          <p:cNvPr id="10243" name="Rectangle 3"/>
          <p:cNvSpPr>
            <a:spLocks noGrp="1" noChangeArrowheads="1"/>
          </p:cNvSpPr>
          <p:nvPr>
            <p:ph type="subTitle" idx="1"/>
          </p:nvPr>
        </p:nvSpPr>
        <p:spPr>
          <a:xfrm>
            <a:off x="1447800" y="3429000"/>
            <a:ext cx="7010400" cy="1600200"/>
          </a:xfrm>
        </p:spPr>
        <p:txBody>
          <a:bodyPr/>
          <a:lstStyle>
            <a:lvl1pPr marL="0" indent="0">
              <a:buFont typeface="Wingdings" pitchFamily="84" charset="2"/>
              <a:buNone/>
              <a:defRPr sz="2800"/>
            </a:lvl1pPr>
          </a:lstStyle>
          <a:p>
            <a:pPr lvl="0"/>
            <a:r>
              <a:rPr lang="ja-JP" altLang="en-US" noProof="0"/>
              <a:t>マスタ サブタイトルの書式設定</a:t>
            </a:r>
          </a:p>
        </p:txBody>
      </p:sp>
      <p:sp>
        <p:nvSpPr>
          <p:cNvPr id="5" name="Rectangle 4"/>
          <p:cNvSpPr>
            <a:spLocks noGrp="1" noChangeArrowheads="1"/>
          </p:cNvSpPr>
          <p:nvPr>
            <p:ph type="dt" sz="half" idx="10"/>
          </p:nvPr>
        </p:nvSpPr>
        <p:spPr>
          <a:xfrm>
            <a:off x="6858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fld id="{C4FEFA32-1C60-7D4F-B2A8-76BF2137AE32}"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7BFFA08D-09B4-244B-A7F6-F2D88DD541CB}"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66738" y="304800"/>
            <a:ext cx="5854700" cy="57150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E1D2E314-A1CC-D140-ACBB-9C3E1395875D}"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A4CFD91F-0676-4D47-82C1-C8A098CDDACF}"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585E11DC-31E9-B44B-97ED-81AFB996DBAF}"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CA01C8CF-9BDB-D641-8F98-783B12B6BD9C}"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fld id="{40E0FFD4-FD94-B445-9908-6620B392E075}"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fld id="{4111984D-C1F7-A648-B964-6AF24D2197C5}"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fld id="{D842F0F9-08F8-F145-8F85-912607AC9DCA}"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31F4ED82-3780-574E-B1FF-698C98AEAB5C}"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FFC3A49F-274F-E74B-A114-22076913B8E6}"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11998354 h 1000"/>
              <a:gd name="T6" fmla="*/ 0 w 1000"/>
              <a:gd name="T7" fmla="*/ 11998354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endParaRPr lang="ja-JP" altLang="en-U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prstTxWarp prst="textNoShape">
              <a:avLst/>
            </a:prstTxWarp>
          </a:bodyPr>
          <a:lstStyle/>
          <a:p>
            <a:endParaRPr lang="ja-JP" altLang="en-US"/>
          </a:p>
        </p:txBody>
      </p:sp>
      <p:sp>
        <p:nvSpPr>
          <p:cNvPr id="9222"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200">
                <a:ea typeface="ＭＳ Ｐゴシック" pitchFamily="84" charset="-128"/>
                <a:cs typeface="+mn-cs"/>
              </a:defRPr>
            </a:lvl1pPr>
          </a:lstStyle>
          <a:p>
            <a:pPr>
              <a:defRPr/>
            </a:pPr>
            <a:endParaRPr lang="en-US" altLang="ja-JP"/>
          </a:p>
        </p:txBody>
      </p:sp>
      <p:sp>
        <p:nvSpPr>
          <p:cNvPr id="9223"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200">
                <a:ea typeface="ＭＳ Ｐゴシック" pitchFamily="84" charset="-128"/>
                <a:cs typeface="+mn-cs"/>
              </a:defRPr>
            </a:lvl1pPr>
          </a:lstStyle>
          <a:p>
            <a:pPr>
              <a:defRPr/>
            </a:pPr>
            <a:endParaRPr lang="en-US" altLang="ja-JP"/>
          </a:p>
        </p:txBody>
      </p:sp>
      <p:sp>
        <p:nvSpPr>
          <p:cNvPr id="9224"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vl1pPr>
          </a:lstStyle>
          <a:p>
            <a:fld id="{E315783F-0FAE-5049-B55E-52C077A1A85A}"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90"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eaLnBrk="0" fontAlgn="base" hangingPunct="0">
        <a:spcBef>
          <a:spcPct val="20000"/>
        </a:spcBef>
        <a:spcAft>
          <a:spcPct val="0"/>
        </a:spcAft>
        <a:buClr>
          <a:schemeClr val="accent2"/>
        </a:buClr>
        <a:buFont typeface="Wingdings"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charset="2"/>
        <a:buChar char="n"/>
        <a:defRPr sz="2600">
          <a:solidFill>
            <a:schemeClr val="tx1"/>
          </a:solidFill>
          <a:latin typeface="+mn-lt"/>
          <a:ea typeface="ＭＳ Ｐゴシック" charset="-128"/>
        </a:defRPr>
      </a:lvl2pPr>
      <a:lvl3pPr marL="1304925" indent="-395288" algn="l" rtl="0" eaLnBrk="0" fontAlgn="base" hangingPunct="0">
        <a:spcBef>
          <a:spcPct val="20000"/>
        </a:spcBef>
        <a:spcAft>
          <a:spcPct val="0"/>
        </a:spcAft>
        <a:buClr>
          <a:schemeClr val="accent2"/>
        </a:buClr>
        <a:buFont typeface="Wingdings" charset="2"/>
        <a:buChar char="o"/>
        <a:defRPr sz="2300">
          <a:solidFill>
            <a:schemeClr val="tx1"/>
          </a:solidFill>
          <a:latin typeface="+mn-lt"/>
          <a:ea typeface="ＭＳ Ｐゴシック" charset="-128"/>
        </a:defRPr>
      </a:lvl3pPr>
      <a:lvl4pPr marL="1693863" indent="-387350" algn="l" rtl="0" eaLnBrk="0" fontAlgn="base" hangingPunct="0">
        <a:spcBef>
          <a:spcPct val="20000"/>
        </a:spcBef>
        <a:spcAft>
          <a:spcPct val="0"/>
        </a:spcAft>
        <a:buClr>
          <a:schemeClr val="accent2"/>
        </a:buClr>
        <a:buFont typeface="Wingdings" charset="2"/>
        <a:buChar char="n"/>
        <a:defRPr sz="2000">
          <a:solidFill>
            <a:schemeClr val="tx1"/>
          </a:solidFill>
          <a:latin typeface="+mn-lt"/>
          <a:ea typeface="ＭＳ Ｐゴシック" charset="-128"/>
        </a:defRPr>
      </a:lvl4pPr>
      <a:lvl5pPr marL="2093913" indent="-398463" algn="l" rtl="0" eaLnBrk="0" fontAlgn="base" hangingPunct="0">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1m5jlrXanb0&amp;list=RD1m5jlrXanb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1m5jlrXanb0&amp;list=RD1m5jlrXanb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sangiin.go.jp/japanese/annai/chousa/rippou_chousa/backnumber/2022pdf/20220204106.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1m5jlrXanb0&amp;list=RD1m5jlrXanb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mhlw.go.jp/content/000973207.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1m5jlrXanb0&amp;list=RD1m5jlrXanb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soumu.go.jp/main_content/000870281.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1m5jlrXanb0&amp;list=RD1m5jlrXanb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hyperlink" Target="https://www.soumu.go.jp/main_content/000870281.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pss.go.jp/site-ad/index_Japanese/security.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1m5jlrXanb0&amp;list=RD1m5jlrXanb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hyperlink" Target="https://www.ipss.go.jp/site-ad/index_Japanese/security.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1m5jlrXanb0&amp;list=RD1m5jlrXanb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mhlw.go.jp/content/000973207.pd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1m5jlrXanb0&amp;list=RD1m5jlrXanb0"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hyperlink" Target="https://www.ipss.go.jp/site-ad/index_Japanese/security.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1m5jlrXanb0&amp;list=RD1m5jlrXanb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1m5jlrXanb0&amp;list=RD1m5jlrXanb0"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hyperlink" Target="https://www.ipss.go.jp/site-ad/index_Japanese/security.html"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1m5jlrXanb0&amp;list=RD1m5jlrXanb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5.cao.go.jp/keizai-shimon/kaigi/special/reform/wg1/301030/shiryou3-1-1.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ipss.go.jp/ss-cost/j/fsss-R02/3/R02-14.xlsx" TargetMode="External"/><Relationship Id="rId5" Type="http://schemas.openxmlformats.org/officeDocument/2006/relationships/hyperlink" Target="https://www5.cao.go.jp/keizai-shimon/kaigi/special/reform/wg1/301030/shiryou3-1-1.pdf" TargetMode="External"/><Relationship Id="rId4" Type="http://schemas.openxmlformats.org/officeDocument/2006/relationships/hyperlink" Target="https://www.youtube.com/watch?v=1m5jlrXanb0&amp;list=RD1m5jlrXanb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1m5jlrXanb0&amp;list=RD1m5jlrXanb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ipss.go.jp/ss-cost/j/fsss-R02/3/R02-14.xlsx" TargetMode="External"/><Relationship Id="rId4" Type="http://schemas.openxmlformats.org/officeDocument/2006/relationships/hyperlink" Target="https://www5.cao.go.jp/keizai-shimon/kaigi/special/reform/wg1/301030/shiryou3-1-1.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48680" y="908720"/>
            <a:ext cx="7846640" cy="1358280"/>
          </a:xfrm>
        </p:spPr>
        <p:txBody>
          <a:bodyPr/>
          <a:lstStyle/>
          <a:p>
            <a:pPr algn="ctr"/>
            <a:r>
              <a:rPr lang="ja-JP" altLang="en-US" sz="3200" dirty="0"/>
              <a:t>第</a:t>
            </a:r>
            <a:r>
              <a:rPr lang="en-US" altLang="ja-JP" sz="3200" dirty="0"/>
              <a:t>9</a:t>
            </a:r>
            <a:r>
              <a:rPr lang="ja-JP" altLang="en-US" sz="3200" dirty="0"/>
              <a:t>回</a:t>
            </a:r>
            <a:r>
              <a:rPr lang="en-US" altLang="ja-JP" sz="3200" dirty="0"/>
              <a:t>【</a:t>
            </a:r>
            <a:r>
              <a:rPr lang="ja-JP" altLang="en-US" sz="3200" dirty="0"/>
              <a:t>社会保障の財源と給付</a:t>
            </a:r>
            <a:r>
              <a:rPr lang="en-US" altLang="ja-JP" sz="3200" dirty="0"/>
              <a:t>】</a:t>
            </a:r>
            <a:br>
              <a:rPr lang="en-US" altLang="ja-JP" sz="3200" dirty="0"/>
            </a:br>
            <a:r>
              <a:rPr lang="ja-JP" altLang="en-US" sz="3200" dirty="0"/>
              <a:t>社会保障の財源・</a:t>
            </a:r>
            <a:br>
              <a:rPr lang="en-US" altLang="ja-JP" sz="3200" dirty="0"/>
            </a:br>
            <a:r>
              <a:rPr lang="ja-JP" altLang="en-US" sz="3200" dirty="0"/>
              <a:t>社会保障と国民経済との関係、</a:t>
            </a:r>
            <a:endParaRPr lang="en-US" altLang="ja-JP" sz="3200" dirty="0"/>
          </a:p>
        </p:txBody>
      </p:sp>
      <p:sp>
        <p:nvSpPr>
          <p:cNvPr id="3075" name="Rectangle 3"/>
          <p:cNvSpPr>
            <a:spLocks noGrp="1" noChangeArrowheads="1"/>
          </p:cNvSpPr>
          <p:nvPr>
            <p:ph type="subTitle" idx="1"/>
          </p:nvPr>
        </p:nvSpPr>
        <p:spPr>
          <a:xfrm>
            <a:off x="1079612" y="2669984"/>
            <a:ext cx="6984776" cy="3550043"/>
          </a:xfrm>
        </p:spPr>
        <p:txBody>
          <a:bodyPr/>
          <a:lstStyle/>
          <a:p>
            <a:pPr algn="ctr"/>
            <a:r>
              <a:rPr lang="ja-JP" altLang="en-US" dirty="0"/>
              <a:t>社会保障</a:t>
            </a:r>
            <a:r>
              <a:rPr lang="en-US" altLang="ja-JP" dirty="0"/>
              <a:t>Ⅰ</a:t>
            </a:r>
            <a:r>
              <a:rPr lang="ja-JP" altLang="en-US" dirty="0"/>
              <a:t>　</a:t>
            </a:r>
            <a:endParaRPr lang="en-US" altLang="ja-JP" sz="2000" dirty="0"/>
          </a:p>
          <a:p>
            <a:pPr algn="ctr"/>
            <a:endParaRPr lang="en-US" altLang="ja-JP" sz="2000" dirty="0"/>
          </a:p>
          <a:p>
            <a:pPr algn="ctr"/>
            <a:r>
              <a:rPr lang="ja-JP" altLang="en-US" sz="2000" dirty="0"/>
              <a:t>第３章　社会保障の財政</a:t>
            </a:r>
            <a:endParaRPr lang="en-US" altLang="ja-JP" sz="2000" dirty="0"/>
          </a:p>
          <a:p>
            <a:pPr algn="ctr"/>
            <a:r>
              <a:rPr lang="ja-JP" altLang="en-US" sz="2000" dirty="0"/>
              <a:t>第１節　社会保障の財政</a:t>
            </a:r>
          </a:p>
          <a:p>
            <a:pPr algn="ctr"/>
            <a:r>
              <a:rPr lang="ja-JP" altLang="en-US" sz="2000" dirty="0"/>
              <a:t>第２節　社会保障給付費・内訳・動向</a:t>
            </a:r>
          </a:p>
          <a:p>
            <a:pPr algn="ctr"/>
            <a:r>
              <a:rPr lang="ja-JP" altLang="en-US" sz="1800" dirty="0"/>
              <a:t>教科書：</a:t>
            </a:r>
            <a:r>
              <a:rPr lang="ja-JP" sz="1800" dirty="0">
                <a:effectLst/>
                <a:latin typeface="Century" panose="02040604050505020304" pitchFamily="18" charset="0"/>
                <a:ea typeface="ＭＳ 明朝" panose="02020609040205080304" pitchFamily="17" charset="-128"/>
                <a:cs typeface="Times New Roman" panose="02020603050405020304" pitchFamily="18" charset="0"/>
              </a:rPr>
              <a:t>ｐ</a:t>
            </a:r>
            <a:r>
              <a:rPr lang="en-US" altLang="ja-JP" sz="1800" dirty="0">
                <a:latin typeface="Century" panose="02040604050505020304" pitchFamily="18" charset="0"/>
                <a:ea typeface="ＭＳ 明朝" panose="02020609040205080304" pitchFamily="17" charset="-128"/>
                <a:cs typeface="Times New Roman" panose="02020603050405020304" pitchFamily="18" charset="0"/>
              </a:rPr>
              <a:t>60</a:t>
            </a:r>
            <a:r>
              <a:rPr lang="ja-JP" sz="18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dirty="0">
                <a:effectLst/>
                <a:latin typeface="Century" panose="02040604050505020304" pitchFamily="18" charset="0"/>
                <a:ea typeface="ＭＳ 明朝" panose="02020609040205080304" pitchFamily="17" charset="-128"/>
                <a:cs typeface="Times New Roman" panose="02020603050405020304" pitchFamily="18" charset="0"/>
              </a:rPr>
              <a:t>p.</a:t>
            </a:r>
            <a:r>
              <a:rPr lang="en-US" altLang="ja-JP" sz="1800" dirty="0">
                <a:effectLst/>
                <a:latin typeface="Century" panose="02040604050505020304" pitchFamily="18" charset="0"/>
                <a:ea typeface="ＭＳ 明朝" panose="02020609040205080304" pitchFamily="17" charset="-128"/>
                <a:cs typeface="Times New Roman" panose="02020603050405020304" pitchFamily="18" charset="0"/>
              </a:rPr>
              <a:t>76</a:t>
            </a:r>
          </a:p>
          <a:p>
            <a:pPr algn="ctr"/>
            <a:r>
              <a:rPr lang="en-US" altLang="zh-TW" sz="2000" dirty="0"/>
              <a:t>5</a:t>
            </a:r>
            <a:r>
              <a:rPr lang="zh-TW" altLang="en-US" sz="2000" dirty="0"/>
              <a:t>限目</a:t>
            </a:r>
            <a:r>
              <a:rPr lang="en-US" altLang="zh-TW" sz="2000" dirty="0"/>
              <a:t>16</a:t>
            </a:r>
            <a:r>
              <a:rPr lang="zh-TW" altLang="en-US" sz="2000" dirty="0"/>
              <a:t>：</a:t>
            </a:r>
            <a:r>
              <a:rPr lang="en-US" altLang="zh-TW" sz="2000" dirty="0"/>
              <a:t>20</a:t>
            </a:r>
            <a:r>
              <a:rPr lang="zh-TW" altLang="en-US" sz="2000" dirty="0"/>
              <a:t>～</a:t>
            </a:r>
            <a:r>
              <a:rPr lang="en-US" altLang="zh-TW" sz="2000" dirty="0"/>
              <a:t>17</a:t>
            </a:r>
            <a:r>
              <a:rPr lang="zh-TW" altLang="en-US" sz="2000" dirty="0"/>
              <a:t>：</a:t>
            </a:r>
            <a:r>
              <a:rPr lang="en-US" altLang="zh-TW" sz="2000" dirty="0"/>
              <a:t>50 </a:t>
            </a:r>
            <a:r>
              <a:rPr lang="zh-TW" altLang="en-US" sz="2000" dirty="0"/>
              <a:t>　</a:t>
            </a:r>
            <a:endParaRPr lang="en-US" altLang="zh-TW" sz="2000" dirty="0"/>
          </a:p>
          <a:p>
            <a:pPr algn="ctr"/>
            <a:r>
              <a:rPr lang="zh-TW" altLang="en-US" sz="2000" dirty="0"/>
              <a:t>講義室 </a:t>
            </a:r>
            <a:r>
              <a:rPr lang="en-US" altLang="zh-TW" sz="2000" dirty="0"/>
              <a:t>303</a:t>
            </a:r>
          </a:p>
          <a:p>
            <a:pPr algn="ctr"/>
            <a:r>
              <a:rPr lang="ja-JP" altLang="en-US" sz="1800" dirty="0"/>
              <a:t>担当：原　俊彦</a:t>
            </a:r>
            <a:endParaRPr lang="en-US" altLang="ja-JP" sz="1800" dirty="0"/>
          </a:p>
          <a:p>
            <a:endParaRPr lang="en-US" altLang="ja-JP" dirty="0"/>
          </a:p>
          <a:p>
            <a:br>
              <a:rPr lang="ja-JP" altLang="en-US" dirty="0"/>
            </a:br>
            <a:r>
              <a:rPr lang="ja-JP" altLang="en-US" dirty="0"/>
              <a:t>　　　　　　　　　　　　</a:t>
            </a:r>
          </a:p>
          <a:p>
            <a:r>
              <a:rPr lang="ja-JP" altLang="en-US" dirty="0"/>
              <a:t>　　　       担当　原　俊彦（札幌市立大学）</a:t>
            </a:r>
            <a:r>
              <a:rPr lang="en-US" altLang="ja-JP" dirty="0" err="1"/>
              <a:t>t.hara@scu.ac.jp</a:t>
            </a:r>
            <a:endParaRPr lang="ja-JP" altLang="en-US" dirty="0"/>
          </a:p>
          <a:p>
            <a:r>
              <a:rPr lang="ja-JP" altLang="en-US" dirty="0"/>
              <a:t>　　　　　　　　　　　　　                   　</a:t>
            </a:r>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79CEE67F-DA0A-A97A-4149-9FDB225EF7E1}"/>
              </a:ext>
            </a:extLst>
          </p:cNvPr>
          <p:cNvSpPr>
            <a:spLocks noGrp="1"/>
          </p:cNvSpPr>
          <p:nvPr>
            <p:ph type="sldNum" sz="quarter" idx="12"/>
          </p:nvPr>
        </p:nvSpPr>
        <p:spPr/>
        <p:txBody>
          <a:bodyPr/>
          <a:lstStyle/>
          <a:p>
            <a:fld id="{C4FEFA32-1C60-7D4F-B2A8-76BF2137AE32}" type="slidenum">
              <a:rPr lang="en-US" altLang="ja-JP" smtClean="0"/>
              <a:pPr/>
              <a:t>1</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94289" y="404664"/>
            <a:ext cx="8155421" cy="911232"/>
          </a:xfrm>
        </p:spPr>
        <p:txBody>
          <a:bodyPr anchor="ctr"/>
          <a:lstStyle/>
          <a:p>
            <a:pPr eaLnBrk="1" hangingPunct="1">
              <a:lnSpc>
                <a:spcPct val="90000"/>
              </a:lnSpc>
            </a:pPr>
            <a:br>
              <a:rPr lang="ja-JP" altLang="en-US" sz="2800" dirty="0"/>
            </a:br>
            <a:r>
              <a:rPr lang="ja-JP" altLang="en-US" sz="2800" dirty="0"/>
              <a:t>表</a:t>
            </a:r>
            <a:r>
              <a:rPr lang="en-US" altLang="ja-JP" sz="2800" dirty="0"/>
              <a:t>3</a:t>
            </a:r>
            <a:r>
              <a:rPr lang="ja-JP" altLang="en-US" sz="2800" dirty="0"/>
              <a:t>－</a:t>
            </a:r>
            <a:r>
              <a:rPr lang="en-US" altLang="ja-JP" sz="2800" dirty="0"/>
              <a:t>2</a:t>
            </a:r>
            <a:r>
              <a:rPr lang="ja-JP" altLang="en-US" sz="2800" dirty="0"/>
              <a:t>　社会保障制度の財源としての社会保険料とその性格</a:t>
            </a:r>
            <a:br>
              <a:rPr lang="ja-JP" altLang="en-US" sz="2800" dirty="0"/>
            </a:br>
            <a:endParaRPr lang="ja-JP" altLang="en-US" sz="2800" dirty="0"/>
          </a:p>
        </p:txBody>
      </p:sp>
      <p:sp>
        <p:nvSpPr>
          <p:cNvPr id="5" name="テキスト ボックス 4">
            <a:hlinkClick r:id="rId3"/>
            <a:extLst>
              <a:ext uri="{FF2B5EF4-FFF2-40B4-BE49-F238E27FC236}">
                <a16:creationId xmlns:a16="http://schemas.microsoft.com/office/drawing/2014/main" id="{DBCA4B11-6CE4-B6FD-7B2F-889FE0E0A7FE}"/>
              </a:ext>
            </a:extLst>
          </p:cNvPr>
          <p:cNvSpPr txBox="1"/>
          <p:nvPr/>
        </p:nvSpPr>
        <p:spPr>
          <a:xfrm>
            <a:off x="451062" y="6309320"/>
            <a:ext cx="8692938" cy="400110"/>
          </a:xfrm>
          <a:prstGeom prst="rect">
            <a:avLst/>
          </a:prstGeom>
          <a:solidFill>
            <a:schemeClr val="bg1"/>
          </a:solidFill>
        </p:spPr>
        <p:txBody>
          <a:bodyPr wrap="square" rtlCol="0">
            <a:spAutoFit/>
          </a:bodyPr>
          <a:lstStyle/>
          <a:p>
            <a:r>
              <a:rPr lang="ja-JP" altLang="en-US" sz="2000" dirty="0">
                <a:solidFill>
                  <a:srgbClr val="FF0000"/>
                </a:solidFill>
              </a:rPr>
              <a:t>教科書　</a:t>
            </a:r>
            <a:r>
              <a:rPr lang="en-US" altLang="ja-JP" sz="2000" dirty="0">
                <a:solidFill>
                  <a:srgbClr val="FF0000"/>
                </a:solidFill>
              </a:rPr>
              <a:t>P.64</a:t>
            </a:r>
          </a:p>
        </p:txBody>
      </p:sp>
      <p:pic>
        <p:nvPicPr>
          <p:cNvPr id="4" name="図 3">
            <a:extLst>
              <a:ext uri="{FF2B5EF4-FFF2-40B4-BE49-F238E27FC236}">
                <a16:creationId xmlns:a16="http://schemas.microsoft.com/office/drawing/2014/main" id="{F57DA514-D6CD-FD94-F733-8A160B6410E6}"/>
              </a:ext>
            </a:extLst>
          </p:cNvPr>
          <p:cNvPicPr>
            <a:picLocks noChangeAspect="1"/>
          </p:cNvPicPr>
          <p:nvPr/>
        </p:nvPicPr>
        <p:blipFill>
          <a:blip r:embed="rId4"/>
          <a:stretch>
            <a:fillRect/>
          </a:stretch>
        </p:blipFill>
        <p:spPr>
          <a:xfrm>
            <a:off x="1598891" y="1388521"/>
            <a:ext cx="5925437" cy="4531216"/>
          </a:xfrm>
          <a:prstGeom prst="rect">
            <a:avLst/>
          </a:prstGeom>
        </p:spPr>
      </p:pic>
    </p:spTree>
    <p:extLst>
      <p:ext uri="{BB962C8B-B14F-4D97-AF65-F5344CB8AC3E}">
        <p14:creationId xmlns:p14="http://schemas.microsoft.com/office/powerpoint/2010/main" val="19817932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332656"/>
            <a:ext cx="7704856" cy="1160475"/>
          </a:xfrm>
        </p:spPr>
        <p:txBody>
          <a:bodyPr anchor="ctr"/>
          <a:lstStyle/>
          <a:p>
            <a:pPr algn="ctr" eaLnBrk="1" hangingPunct="1">
              <a:lnSpc>
                <a:spcPct val="90000"/>
              </a:lnSpc>
            </a:pPr>
            <a:br>
              <a:rPr lang="en-US" altLang="ja-JP" sz="2800" dirty="0"/>
            </a:br>
            <a:r>
              <a:rPr lang="ja-JP" altLang="en-US" sz="2800" dirty="0"/>
              <a:t>（２）社会保障の主な財源　</a:t>
            </a:r>
            <a:br>
              <a:rPr lang="en-US" altLang="ja-JP" sz="2800" dirty="0"/>
            </a:br>
            <a:r>
              <a:rPr lang="ja-JP" altLang="en-US" sz="2800" dirty="0"/>
              <a:t>②一般会計　その１</a:t>
            </a:r>
          </a:p>
        </p:txBody>
      </p:sp>
      <p:sp>
        <p:nvSpPr>
          <p:cNvPr id="430083" name="Rectangle 3"/>
          <p:cNvSpPr>
            <a:spLocks noGrp="1" noChangeArrowheads="1"/>
          </p:cNvSpPr>
          <p:nvPr>
            <p:ph type="body" idx="1"/>
          </p:nvPr>
        </p:nvSpPr>
        <p:spPr>
          <a:xfrm>
            <a:off x="683568" y="1700808"/>
            <a:ext cx="8280920" cy="4464496"/>
          </a:xfrm>
        </p:spPr>
        <p:txBody>
          <a:bodyPr/>
          <a:lstStyle/>
          <a:p>
            <a:pPr marL="0" indent="0" eaLnBrk="1" hangingPunct="1">
              <a:lnSpc>
                <a:spcPct val="90000"/>
              </a:lnSpc>
              <a:buNone/>
            </a:pPr>
            <a:r>
              <a:rPr lang="ja-JP" altLang="en-US" sz="2400" b="1" dirty="0">
                <a:latin typeface="+mn-ea"/>
                <a:cs typeface="ＭＳ 明朝" charset="-128"/>
              </a:rPr>
              <a:t>国よる公費負担（税）＝一般会計からの支出</a:t>
            </a:r>
          </a:p>
          <a:p>
            <a:pPr marL="0" indent="0" eaLnBrk="1" hangingPunct="1">
              <a:lnSpc>
                <a:spcPct val="90000"/>
              </a:lnSpc>
              <a:buNone/>
            </a:pPr>
            <a:r>
              <a:rPr lang="ja-JP" altLang="en-US" sz="2400" b="1" dirty="0">
                <a:latin typeface="+mn-ea"/>
                <a:cs typeface="ＭＳ 明朝" charset="-128"/>
              </a:rPr>
              <a:t>１．社会福祉（高齢者福祉、児童福祉、障害者福祉）公的扶助（生活保護）、公衆衛生などの財源＊保育所、障害者施設、生活保護などは一般会計（税）</a:t>
            </a:r>
          </a:p>
          <a:p>
            <a:pPr eaLnBrk="1" hangingPunct="1">
              <a:lnSpc>
                <a:spcPct val="90000"/>
              </a:lnSpc>
              <a:buFont typeface="Wingdings" panose="05000000000000000000" pitchFamily="2" charset="2"/>
              <a:buChar char="v"/>
            </a:pPr>
            <a:r>
              <a:rPr lang="ja-JP" altLang="en-US" sz="2400" b="1" dirty="0">
                <a:latin typeface="+mn-ea"/>
                <a:cs typeface="ＭＳ 明朝" charset="-128"/>
              </a:rPr>
              <a:t>公共事業、教育など、他の分野の財源でもあるため、毎年の予算編成を通じて確保される。</a:t>
            </a:r>
            <a:endParaRPr lang="en-US" altLang="ja-JP" sz="2400" b="1" dirty="0">
              <a:latin typeface="+mn-ea"/>
              <a:cs typeface="ＭＳ 明朝" charset="-128"/>
            </a:endParaRPr>
          </a:p>
          <a:p>
            <a:pPr eaLnBrk="1" hangingPunct="1">
              <a:lnSpc>
                <a:spcPct val="90000"/>
              </a:lnSpc>
              <a:buFont typeface="Wingdings" panose="05000000000000000000" pitchFamily="2" charset="2"/>
              <a:buChar char="v"/>
            </a:pPr>
            <a:r>
              <a:rPr lang="ja-JP" altLang="en-US" sz="2400" b="1" dirty="0">
                <a:latin typeface="+mn-ea"/>
                <a:cs typeface="ＭＳ 明朝" charset="-128"/>
              </a:rPr>
              <a:t>公的サービスなので「給付と負担の関係」とは関係なく、必要な人に給付される。</a:t>
            </a:r>
          </a:p>
          <a:p>
            <a:pPr marL="0" indent="0" eaLnBrk="1" hangingPunct="1">
              <a:lnSpc>
                <a:spcPct val="90000"/>
              </a:lnSpc>
              <a:buNone/>
            </a:pPr>
            <a:r>
              <a:rPr lang="ja-JP" altLang="en-US" sz="2400" b="1" dirty="0">
                <a:latin typeface="+mn-ea"/>
                <a:cs typeface="ＭＳ 明朝" charset="-128"/>
              </a:rPr>
              <a:t>２．社会保険制度への補助財源：基礎年金の</a:t>
            </a:r>
            <a:r>
              <a:rPr lang="en-US" altLang="ja-JP" sz="2400" b="1" dirty="0">
                <a:latin typeface="+mn-ea"/>
                <a:cs typeface="ＭＳ 明朝" charset="-128"/>
              </a:rPr>
              <a:t>50</a:t>
            </a:r>
            <a:r>
              <a:rPr lang="ja-JP" altLang="en-US" sz="2400" b="1" dirty="0">
                <a:latin typeface="+mn-ea"/>
                <a:cs typeface="ＭＳ 明朝" charset="-128"/>
              </a:rPr>
              <a:t>％、健康保険（協会けんぽ）の</a:t>
            </a:r>
            <a:r>
              <a:rPr lang="en-US" altLang="ja-JP" sz="2400" b="1" dirty="0">
                <a:latin typeface="+mn-ea"/>
                <a:cs typeface="ＭＳ 明朝" charset="-128"/>
              </a:rPr>
              <a:t>16.4</a:t>
            </a:r>
            <a:r>
              <a:rPr lang="ja-JP" altLang="en-US" sz="2400" b="1" dirty="0">
                <a:latin typeface="+mn-ea"/>
                <a:cs typeface="ＭＳ 明朝" charset="-128"/>
              </a:rPr>
              <a:t>％。</a:t>
            </a:r>
          </a:p>
          <a:p>
            <a:pPr eaLnBrk="1" hangingPunct="1">
              <a:lnSpc>
                <a:spcPct val="90000"/>
              </a:lnSpc>
              <a:buFont typeface="Wingdings" panose="05000000000000000000" pitchFamily="2" charset="2"/>
              <a:buChar char="v"/>
            </a:pPr>
            <a:r>
              <a:rPr lang="ja-JP" altLang="en-US" sz="2400" b="1" dirty="0">
                <a:latin typeface="+mn-ea"/>
                <a:cs typeface="ＭＳ 明朝" charset="-128"/>
              </a:rPr>
              <a:t>①財源の安定：低所得者も加入、②公的責任の遂行：社会サービス＝必要な社会インフラ（生活基盤）</a:t>
            </a: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236781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332656"/>
            <a:ext cx="7704856" cy="1160475"/>
          </a:xfrm>
        </p:spPr>
        <p:txBody>
          <a:bodyPr anchor="ctr"/>
          <a:lstStyle/>
          <a:p>
            <a:pPr algn="ctr" eaLnBrk="1" hangingPunct="1">
              <a:lnSpc>
                <a:spcPct val="90000"/>
              </a:lnSpc>
            </a:pPr>
            <a:br>
              <a:rPr lang="en-US" altLang="ja-JP" sz="2800" dirty="0"/>
            </a:br>
            <a:r>
              <a:rPr lang="ja-JP" altLang="en-US" sz="2800" dirty="0"/>
              <a:t>（２）社会保障の主な財源　</a:t>
            </a:r>
            <a:br>
              <a:rPr lang="en-US" altLang="ja-JP" sz="2800" dirty="0"/>
            </a:br>
            <a:r>
              <a:rPr lang="ja-JP" altLang="en-US" sz="2800" dirty="0"/>
              <a:t>②一般会計　その２</a:t>
            </a:r>
          </a:p>
        </p:txBody>
      </p:sp>
      <p:sp>
        <p:nvSpPr>
          <p:cNvPr id="430083" name="Rectangle 3"/>
          <p:cNvSpPr>
            <a:spLocks noGrp="1" noChangeArrowheads="1"/>
          </p:cNvSpPr>
          <p:nvPr>
            <p:ph type="body" idx="1"/>
          </p:nvPr>
        </p:nvSpPr>
        <p:spPr>
          <a:xfrm>
            <a:off x="683568" y="1916832"/>
            <a:ext cx="8280920" cy="4104456"/>
          </a:xfrm>
        </p:spPr>
        <p:txBody>
          <a:bodyPr/>
          <a:lstStyle/>
          <a:p>
            <a:pPr eaLnBrk="1" hangingPunct="1">
              <a:lnSpc>
                <a:spcPct val="90000"/>
              </a:lnSpc>
              <a:buFont typeface="Wingdings" panose="05000000000000000000" pitchFamily="2" charset="2"/>
              <a:buChar char="q"/>
            </a:pPr>
            <a:r>
              <a:rPr lang="en-US" altLang="ja-JP" sz="2400" b="1" dirty="0">
                <a:latin typeface="+mn-ea"/>
                <a:cs typeface="ＭＳ 明朝" charset="-128"/>
              </a:rPr>
              <a:t>2020</a:t>
            </a:r>
            <a:r>
              <a:rPr lang="ja-JP" altLang="en-US" sz="2400" b="1" dirty="0">
                <a:latin typeface="+mn-ea"/>
                <a:cs typeface="ＭＳ 明朝" charset="-128"/>
              </a:rPr>
              <a:t>（</a:t>
            </a:r>
            <a:r>
              <a:rPr lang="en-US" altLang="ja-JP" sz="2400" b="1" dirty="0">
                <a:latin typeface="+mn-ea"/>
                <a:cs typeface="ＭＳ 明朝" charset="-128"/>
              </a:rPr>
              <a:t>R2</a:t>
            </a:r>
            <a:r>
              <a:rPr lang="ja-JP" altLang="en-US" sz="2400" b="1" dirty="0">
                <a:latin typeface="+mn-ea"/>
                <a:cs typeface="ＭＳ 明朝" charset="-128"/>
              </a:rPr>
              <a:t>）年度の一般会計総額（約</a:t>
            </a:r>
            <a:r>
              <a:rPr lang="en-US" altLang="ja-JP" sz="2400" b="1" dirty="0">
                <a:latin typeface="+mn-ea"/>
                <a:cs typeface="ＭＳ 明朝" charset="-128"/>
              </a:rPr>
              <a:t>100</a:t>
            </a:r>
            <a:r>
              <a:rPr lang="ja-JP" altLang="en-US" sz="2400" b="1" dirty="0">
                <a:latin typeface="+mn-ea"/>
                <a:cs typeface="ＭＳ 明朝" charset="-128"/>
              </a:rPr>
              <a:t>兆円）。</a:t>
            </a:r>
          </a:p>
          <a:p>
            <a:pPr eaLnBrk="1" hangingPunct="1">
              <a:lnSpc>
                <a:spcPct val="90000"/>
              </a:lnSpc>
              <a:buFont typeface="Wingdings" panose="05000000000000000000" pitchFamily="2" charset="2"/>
              <a:buChar char="q"/>
            </a:pPr>
            <a:r>
              <a:rPr lang="ja-JP" altLang="en-US" sz="2400" b="1" dirty="0">
                <a:latin typeface="+mn-ea"/>
                <a:cs typeface="ＭＳ 明朝" charset="-128"/>
              </a:rPr>
              <a:t>社会保障関係費は</a:t>
            </a:r>
            <a:r>
              <a:rPr lang="en-US" altLang="ja-JP" sz="2400" b="1" dirty="0">
                <a:latin typeface="+mn-ea"/>
                <a:cs typeface="ＭＳ 明朝" charset="-128"/>
              </a:rPr>
              <a:t>35.8</a:t>
            </a:r>
            <a:r>
              <a:rPr lang="ja-JP" altLang="en-US" sz="2400" b="1" dirty="0">
                <a:latin typeface="+mn-ea"/>
                <a:cs typeface="ＭＳ 明朝" charset="-128"/>
              </a:rPr>
              <a:t>兆円（</a:t>
            </a:r>
            <a:r>
              <a:rPr lang="en-US" altLang="ja-JP" sz="2400" b="1" dirty="0">
                <a:latin typeface="+mn-ea"/>
                <a:cs typeface="ＭＳ 明朝" charset="-128"/>
              </a:rPr>
              <a:t>35.5</a:t>
            </a:r>
            <a:r>
              <a:rPr lang="ja-JP" altLang="en-US" sz="2400" b="1" dirty="0">
                <a:latin typeface="+mn-ea"/>
                <a:cs typeface="ＭＳ 明朝" charset="-128"/>
              </a:rPr>
              <a:t>％</a:t>
            </a:r>
            <a:r>
              <a:rPr lang="en-US" altLang="ja-JP" sz="2400" b="1" dirty="0">
                <a:latin typeface="+mn-ea"/>
                <a:cs typeface="ＭＳ 明朝" charset="-128"/>
              </a:rPr>
              <a:t>),</a:t>
            </a:r>
            <a:r>
              <a:rPr lang="ja-JP" altLang="en-US" sz="2400" b="1" dirty="0">
                <a:latin typeface="+mn-ea"/>
                <a:cs typeface="ＭＳ 明朝" charset="-128"/>
              </a:rPr>
              <a:t>国債費</a:t>
            </a:r>
            <a:r>
              <a:rPr lang="en-US" altLang="ja-JP" sz="2400" b="1" dirty="0">
                <a:latin typeface="+mn-ea"/>
                <a:cs typeface="ＭＳ 明朝" charset="-128"/>
              </a:rPr>
              <a:t>23.3</a:t>
            </a:r>
            <a:r>
              <a:rPr lang="ja-JP" altLang="en-US" sz="2400" b="1" dirty="0">
                <a:latin typeface="+mn-ea"/>
                <a:cs typeface="ＭＳ 明朝" charset="-128"/>
              </a:rPr>
              <a:t>兆円、地方交付税交付金等</a:t>
            </a:r>
            <a:r>
              <a:rPr lang="en-US" altLang="ja-JP" sz="2400" b="1" dirty="0">
                <a:latin typeface="+mn-ea"/>
                <a:cs typeface="ＭＳ 明朝" charset="-128"/>
              </a:rPr>
              <a:t>15.8</a:t>
            </a:r>
            <a:r>
              <a:rPr lang="ja-JP" altLang="en-US" sz="2400" b="1" dirty="0">
                <a:latin typeface="+mn-ea"/>
                <a:cs typeface="ＭＳ 明朝" charset="-128"/>
              </a:rPr>
              <a:t>兆円より多い。</a:t>
            </a:r>
            <a:endParaRPr lang="en-US" altLang="ja-JP" sz="2400" b="1" dirty="0">
              <a:latin typeface="+mn-ea"/>
              <a:cs typeface="ＭＳ 明朝" charset="-128"/>
            </a:endParaRPr>
          </a:p>
          <a:p>
            <a:pPr eaLnBrk="1" hangingPunct="1">
              <a:lnSpc>
                <a:spcPct val="90000"/>
              </a:lnSpc>
              <a:buFont typeface="Wingdings" panose="05000000000000000000" pitchFamily="2" charset="2"/>
              <a:buChar char="q"/>
            </a:pPr>
            <a:r>
              <a:rPr lang="ja-JP" altLang="en-US" sz="2400" b="1" dirty="0">
                <a:latin typeface="+mn-ea"/>
                <a:cs typeface="ＭＳ 明朝" charset="-128"/>
              </a:rPr>
              <a:t>国債費は国の借金の返済金、地方交付税交付金等は自治体への分配金なので、これらを除く一般歳出</a:t>
            </a:r>
            <a:r>
              <a:rPr lang="en-US" altLang="ja-JP" sz="2400" b="1" dirty="0">
                <a:latin typeface="+mn-ea"/>
                <a:cs typeface="ＭＳ 明朝" charset="-128"/>
              </a:rPr>
              <a:t>(60.9</a:t>
            </a:r>
            <a:r>
              <a:rPr lang="ja-JP" altLang="en-US" sz="2400" b="1" dirty="0">
                <a:latin typeface="+mn-ea"/>
                <a:cs typeface="ＭＳ 明朝" charset="-128"/>
              </a:rPr>
              <a:t>兆円</a:t>
            </a:r>
            <a:r>
              <a:rPr lang="en-US" altLang="ja-JP" sz="2400" b="1" dirty="0">
                <a:latin typeface="+mn-ea"/>
                <a:cs typeface="ＭＳ 明朝" charset="-128"/>
              </a:rPr>
              <a:t>)</a:t>
            </a:r>
            <a:r>
              <a:rPr lang="ja-JP" altLang="en-US" sz="2400" b="1" dirty="0">
                <a:latin typeface="+mn-ea"/>
                <a:cs typeface="ＭＳ 明朝" charset="-128"/>
              </a:rPr>
              <a:t>占める社会保障関係費の割合は</a:t>
            </a:r>
            <a:r>
              <a:rPr lang="en-US" altLang="ja-JP" sz="2400" b="1" dirty="0">
                <a:latin typeface="+mn-ea"/>
                <a:cs typeface="ＭＳ 明朝" charset="-128"/>
              </a:rPr>
              <a:t>58.7</a:t>
            </a:r>
            <a:r>
              <a:rPr lang="ja-JP" altLang="en-US" sz="2400" b="1" dirty="0">
                <a:latin typeface="+mn-ea"/>
                <a:cs typeface="ＭＳ 明朝" charset="-128"/>
              </a:rPr>
              <a:t>％</a:t>
            </a:r>
            <a:r>
              <a:rPr lang="en-US" altLang="ja-JP" sz="2400" b="1" dirty="0">
                <a:latin typeface="+mn-ea"/>
                <a:cs typeface="ＭＳ 明朝" charset="-128"/>
              </a:rPr>
              <a:t>=</a:t>
            </a:r>
            <a:r>
              <a:rPr lang="ja-JP" altLang="en-US" sz="2400" b="1" dirty="0">
                <a:solidFill>
                  <a:srgbClr val="FF0000"/>
                </a:solidFill>
                <a:latin typeface="+mn-ea"/>
                <a:cs typeface="ＭＳ 明朝" charset="-128"/>
              </a:rPr>
              <a:t>国家の予算の半分以上</a:t>
            </a:r>
            <a:r>
              <a:rPr lang="ja-JP" altLang="en-US" sz="2400" b="1" dirty="0">
                <a:latin typeface="+mn-ea"/>
                <a:cs typeface="ＭＳ 明朝" charset="-128"/>
              </a:rPr>
              <a:t>。</a:t>
            </a:r>
          </a:p>
          <a:p>
            <a:pPr eaLnBrk="1" hangingPunct="1">
              <a:lnSpc>
                <a:spcPct val="90000"/>
              </a:lnSpc>
              <a:buFont typeface="Wingdings" panose="05000000000000000000" pitchFamily="2" charset="2"/>
              <a:buChar char="q"/>
            </a:pPr>
            <a:r>
              <a:rPr lang="ja-JP" altLang="en-US" sz="2400" b="1" dirty="0">
                <a:latin typeface="+mn-ea"/>
                <a:cs typeface="ＭＳ 明朝" charset="-128"/>
              </a:rPr>
              <a:t>社会保障関係費の内訳：年金・医療・介護で約</a:t>
            </a:r>
            <a:r>
              <a:rPr lang="en-US" altLang="ja-JP" sz="2400" b="1" dirty="0">
                <a:latin typeface="+mn-ea"/>
                <a:cs typeface="ＭＳ 明朝" charset="-128"/>
              </a:rPr>
              <a:t>8</a:t>
            </a:r>
            <a:r>
              <a:rPr lang="ja-JP" altLang="en-US" sz="2400" b="1" dirty="0">
                <a:latin typeface="+mn-ea"/>
                <a:cs typeface="ＭＳ 明朝" charset="-128"/>
              </a:rPr>
              <a:t>割、少子化対策費</a:t>
            </a:r>
            <a:r>
              <a:rPr lang="en-US" altLang="ja-JP" sz="2400" b="1" dirty="0">
                <a:latin typeface="+mn-ea"/>
                <a:cs typeface="ＭＳ 明朝" charset="-128"/>
              </a:rPr>
              <a:t>8.5%,</a:t>
            </a:r>
            <a:r>
              <a:rPr lang="ja-JP" altLang="en-US" sz="2400" b="1" dirty="0">
                <a:latin typeface="+mn-ea"/>
                <a:cs typeface="ＭＳ 明朝" charset="-128"/>
              </a:rPr>
              <a:t>生活扶助など社会福祉費が</a:t>
            </a:r>
            <a:r>
              <a:rPr lang="en-US" altLang="ja-JP" sz="2400" b="1" dirty="0">
                <a:latin typeface="+mn-ea"/>
                <a:cs typeface="ＭＳ 明朝" charset="-128"/>
              </a:rPr>
              <a:t>11.7</a:t>
            </a:r>
            <a:r>
              <a:rPr lang="ja-JP" altLang="en-US" sz="2400" b="1" dirty="0">
                <a:latin typeface="+mn-ea"/>
                <a:cs typeface="ＭＳ 明朝" charset="-128"/>
              </a:rPr>
              <a:t>％。</a:t>
            </a:r>
            <a:endParaRPr lang="en-US" altLang="ja-JP" sz="2400" b="1" dirty="0">
              <a:latin typeface="+mn-ea"/>
              <a:cs typeface="ＭＳ 明朝" charset="-128"/>
            </a:endParaRPr>
          </a:p>
          <a:p>
            <a:pPr marL="0" indent="0" eaLnBrk="1" hangingPunct="1">
              <a:lnSpc>
                <a:spcPct val="90000"/>
              </a:lnSpc>
              <a:buNone/>
            </a:pPr>
            <a:r>
              <a:rPr lang="ja-JP" sz="1800" dirty="0">
                <a:effectLst/>
                <a:latin typeface="Cambria Math" panose="02040503050406030204" pitchFamily="18" charset="0"/>
                <a:ea typeface="ＭＳ 明朝" panose="02020609040205080304" pitchFamily="17" charset="-128"/>
                <a:cs typeface="Cambria Math" panose="02040503050406030204" pitchFamily="18" charset="0"/>
              </a:rPr>
              <a:t>図</a:t>
            </a:r>
            <a:r>
              <a:rPr lang="en-US" sz="1800" dirty="0">
                <a:effectLst/>
                <a:latin typeface="Cambria Math" panose="02040503050406030204" pitchFamily="18" charset="0"/>
                <a:ea typeface="ＭＳ 明朝" panose="02020609040205080304" pitchFamily="17" charset="-128"/>
                <a:cs typeface="Cambria Math" panose="02040503050406030204" pitchFamily="18" charset="0"/>
              </a:rPr>
              <a:t>3</a:t>
            </a:r>
            <a:r>
              <a:rPr lang="ja-JP" sz="1800" dirty="0">
                <a:effectLst/>
                <a:latin typeface="Cambria Math" panose="02040503050406030204" pitchFamily="18" charset="0"/>
                <a:ea typeface="ＭＳ 明朝" panose="02020609040205080304" pitchFamily="17" charset="-128"/>
                <a:cs typeface="Cambria Math" panose="02040503050406030204" pitchFamily="18" charset="0"/>
              </a:rPr>
              <a:t>－</a:t>
            </a:r>
            <a:r>
              <a:rPr lang="en-US" sz="1800" dirty="0">
                <a:effectLst/>
                <a:latin typeface="Cambria Math" panose="02040503050406030204" pitchFamily="18" charset="0"/>
                <a:ea typeface="ＭＳ 明朝" panose="02020609040205080304" pitchFamily="17" charset="-128"/>
                <a:cs typeface="Cambria Math" panose="02040503050406030204" pitchFamily="18" charset="0"/>
              </a:rPr>
              <a:t>2</a:t>
            </a:r>
            <a:r>
              <a:rPr lang="ja-JP" sz="1800" dirty="0">
                <a:effectLst/>
                <a:latin typeface="Cambria Math" panose="02040503050406030204" pitchFamily="18" charset="0"/>
                <a:ea typeface="ＭＳ 明朝" panose="02020609040205080304" pitchFamily="17" charset="-128"/>
                <a:cs typeface="Cambria Math" panose="02040503050406030204" pitchFamily="18" charset="0"/>
              </a:rPr>
              <a:t>　国の社会保障関係費の推移（一般会計、当初予算ベース）</a:t>
            </a:r>
            <a:endParaRPr lang="en-US" altLang="ja-JP" sz="1800" dirty="0">
              <a:effectLst/>
              <a:latin typeface="Cambria Math" panose="02040503050406030204" pitchFamily="18" charset="0"/>
              <a:ea typeface="ＭＳ 明朝" panose="02020609040205080304" pitchFamily="17" charset="-128"/>
              <a:cs typeface="Cambria Math" panose="02040503050406030204" pitchFamily="18" charset="0"/>
            </a:endParaRPr>
          </a:p>
          <a:p>
            <a:pPr marL="0" indent="0" eaLnBrk="1" hangingPunct="1">
              <a:lnSpc>
                <a:spcPct val="90000"/>
              </a:lnSpc>
              <a:buNone/>
            </a:pPr>
            <a:r>
              <a:rPr lang="ja-JP" altLang="en-US" sz="2400" b="1" dirty="0">
                <a:latin typeface="+mn-ea"/>
                <a:cs typeface="ＭＳ 明朝" charset="-128"/>
              </a:rPr>
              <a:t>⇒図３－２は別のものと差し替える。</a:t>
            </a: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3144933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332656"/>
            <a:ext cx="7704856" cy="1160475"/>
          </a:xfrm>
        </p:spPr>
        <p:txBody>
          <a:bodyPr anchor="ctr"/>
          <a:lstStyle/>
          <a:p>
            <a:pPr algn="ctr" eaLnBrk="1" hangingPunct="1">
              <a:lnSpc>
                <a:spcPct val="90000"/>
              </a:lnSpc>
            </a:pPr>
            <a:br>
              <a:rPr lang="en-US" altLang="ja-JP" sz="2800" dirty="0"/>
            </a:br>
            <a:r>
              <a:rPr lang="ja-JP" altLang="en-US" sz="2800" dirty="0"/>
              <a:t>（２）社会保障の主な財源　</a:t>
            </a:r>
            <a:br>
              <a:rPr lang="en-US" altLang="ja-JP" sz="2800" dirty="0"/>
            </a:br>
            <a:r>
              <a:rPr lang="ja-JP" altLang="en-US" sz="2800" dirty="0"/>
              <a:t>②一般会計　その３　令和４年度予算</a:t>
            </a:r>
          </a:p>
        </p:txBody>
      </p:sp>
      <p:sp>
        <p:nvSpPr>
          <p:cNvPr id="430083" name="Rectangle 3"/>
          <p:cNvSpPr>
            <a:spLocks noGrp="1" noChangeArrowheads="1"/>
          </p:cNvSpPr>
          <p:nvPr>
            <p:ph type="body" idx="1"/>
          </p:nvPr>
        </p:nvSpPr>
        <p:spPr>
          <a:xfrm>
            <a:off x="683568" y="1844824"/>
            <a:ext cx="7992888" cy="3888432"/>
          </a:xfrm>
        </p:spPr>
        <p:txBody>
          <a:bodyPr/>
          <a:lstStyle/>
          <a:p>
            <a:pPr eaLnBrk="1" hangingPunct="1">
              <a:lnSpc>
                <a:spcPct val="90000"/>
              </a:lnSpc>
              <a:buFont typeface="Wingdings" panose="05000000000000000000" pitchFamily="2" charset="2"/>
              <a:buChar char="q"/>
            </a:pPr>
            <a:r>
              <a:rPr lang="en-US" altLang="ja-JP" sz="2400" b="1" dirty="0">
                <a:latin typeface="+mn-ea"/>
                <a:cs typeface="ＭＳ 明朝" charset="-128"/>
              </a:rPr>
              <a:t>2022</a:t>
            </a:r>
            <a:r>
              <a:rPr lang="ja-JP" altLang="en-US" sz="2400" b="1" dirty="0">
                <a:latin typeface="+mn-ea"/>
                <a:cs typeface="ＭＳ 明朝" charset="-128"/>
              </a:rPr>
              <a:t>（</a:t>
            </a:r>
            <a:r>
              <a:rPr lang="en-US" altLang="ja-JP" sz="2400" b="1" dirty="0">
                <a:latin typeface="+mn-ea"/>
                <a:cs typeface="ＭＳ 明朝" charset="-128"/>
              </a:rPr>
              <a:t>R4</a:t>
            </a:r>
            <a:r>
              <a:rPr lang="ja-JP" altLang="en-US" sz="2400" b="1" dirty="0">
                <a:latin typeface="+mn-ea"/>
                <a:cs typeface="ＭＳ 明朝" charset="-128"/>
              </a:rPr>
              <a:t>）年度の一般会計総額（</a:t>
            </a:r>
            <a:r>
              <a:rPr lang="en-US" altLang="ja-JP" sz="2400" b="1" dirty="0">
                <a:latin typeface="+mn-ea"/>
                <a:cs typeface="ＭＳ 明朝" charset="-128"/>
              </a:rPr>
              <a:t>107</a:t>
            </a:r>
            <a:r>
              <a:rPr lang="ja-JP" altLang="en-US" sz="2400" b="1" dirty="0">
                <a:latin typeface="+mn-ea"/>
                <a:cs typeface="ＭＳ 明朝" charset="-128"/>
              </a:rPr>
              <a:t>兆</a:t>
            </a:r>
            <a:r>
              <a:rPr lang="en-US" altLang="ja-JP" sz="2400" b="1" dirty="0">
                <a:latin typeface="+mn-ea"/>
                <a:cs typeface="ＭＳ 明朝" charset="-128"/>
              </a:rPr>
              <a:t>5964</a:t>
            </a:r>
            <a:r>
              <a:rPr lang="ja-JP" altLang="en-US" sz="2400" b="1" dirty="0">
                <a:latin typeface="+mn-ea"/>
                <a:cs typeface="ＭＳ 明朝" charset="-128"/>
              </a:rPr>
              <a:t>億円）。</a:t>
            </a:r>
          </a:p>
          <a:p>
            <a:pPr eaLnBrk="1" hangingPunct="1">
              <a:lnSpc>
                <a:spcPct val="90000"/>
              </a:lnSpc>
              <a:buFont typeface="Wingdings" panose="05000000000000000000" pitchFamily="2" charset="2"/>
              <a:buChar char="q"/>
            </a:pPr>
            <a:r>
              <a:rPr lang="ja-JP" altLang="en-US" sz="2400" b="1" dirty="0">
                <a:latin typeface="+mn-ea"/>
                <a:cs typeface="ＭＳ 明朝" charset="-128"/>
              </a:rPr>
              <a:t>社会保障関係費は</a:t>
            </a:r>
            <a:r>
              <a:rPr lang="en-US" altLang="ja-JP" sz="2400" b="1" dirty="0">
                <a:latin typeface="+mn-ea"/>
                <a:cs typeface="ＭＳ 明朝" charset="-128"/>
              </a:rPr>
              <a:t>36</a:t>
            </a:r>
            <a:r>
              <a:rPr lang="ja-JP" altLang="en-US" sz="2400" b="1" dirty="0">
                <a:latin typeface="+mn-ea"/>
                <a:cs typeface="ＭＳ 明朝" charset="-128"/>
              </a:rPr>
              <a:t>兆</a:t>
            </a:r>
            <a:r>
              <a:rPr lang="en-US" altLang="ja-JP" sz="2400" b="1" dirty="0">
                <a:latin typeface="+mn-ea"/>
                <a:cs typeface="ＭＳ 明朝" charset="-128"/>
              </a:rPr>
              <a:t>2735</a:t>
            </a:r>
            <a:r>
              <a:rPr lang="ja-JP" altLang="en-US" sz="2400" b="1" dirty="0">
                <a:latin typeface="+mn-ea"/>
                <a:cs typeface="ＭＳ 明朝" charset="-128"/>
              </a:rPr>
              <a:t>億円（</a:t>
            </a:r>
            <a:r>
              <a:rPr lang="en-US" altLang="ja-JP" sz="2400" b="1" dirty="0">
                <a:latin typeface="+mn-ea"/>
                <a:cs typeface="ＭＳ 明朝" charset="-128"/>
              </a:rPr>
              <a:t> 33</a:t>
            </a:r>
            <a:r>
              <a:rPr lang="ja-JP" altLang="en-US" sz="2400" b="1" dirty="0">
                <a:latin typeface="+mn-ea"/>
                <a:cs typeface="ＭＳ 明朝" charset="-128"/>
              </a:rPr>
              <a:t>％ ）。</a:t>
            </a:r>
            <a:r>
              <a:rPr lang="en-US" altLang="ja-JP" sz="2400" b="1" dirty="0">
                <a:latin typeface="+mn-ea"/>
                <a:cs typeface="ＭＳ 明朝" charset="-128"/>
              </a:rPr>
              <a:t>2</a:t>
            </a:r>
            <a:r>
              <a:rPr lang="ja-JP" altLang="en-US" sz="2400" b="1" dirty="0">
                <a:latin typeface="+mn-ea"/>
                <a:cs typeface="ＭＳ 明朝" charset="-128"/>
              </a:rPr>
              <a:t>国債費</a:t>
            </a:r>
            <a:r>
              <a:rPr lang="en-US" altLang="ja-JP" sz="2400" b="1" dirty="0">
                <a:latin typeface="+mn-ea"/>
                <a:cs typeface="ＭＳ 明朝" charset="-128"/>
              </a:rPr>
              <a:t>24</a:t>
            </a:r>
            <a:r>
              <a:rPr lang="ja-JP" altLang="en-US" sz="2400" b="1" dirty="0">
                <a:latin typeface="+mn-ea"/>
                <a:cs typeface="ＭＳ 明朝" charset="-128"/>
              </a:rPr>
              <a:t>兆</a:t>
            </a:r>
            <a:r>
              <a:rPr lang="en-US" altLang="ja-JP" sz="2400" b="1" dirty="0">
                <a:latin typeface="+mn-ea"/>
                <a:cs typeface="ＭＳ 明朝" charset="-128"/>
              </a:rPr>
              <a:t>3393</a:t>
            </a:r>
            <a:r>
              <a:rPr lang="ja-JP" altLang="en-US" sz="2400" b="1" dirty="0">
                <a:latin typeface="+mn-ea"/>
                <a:cs typeface="ＭＳ 明朝" charset="-128"/>
              </a:rPr>
              <a:t>億円（</a:t>
            </a:r>
            <a:r>
              <a:rPr lang="en-US" altLang="ja-JP" sz="2400" b="1" dirty="0">
                <a:latin typeface="+mn-ea"/>
                <a:cs typeface="ＭＳ 明朝" charset="-128"/>
              </a:rPr>
              <a:t>22.6</a:t>
            </a:r>
            <a:r>
              <a:rPr lang="ja-JP" altLang="en-US" sz="2400" b="1" dirty="0">
                <a:latin typeface="+mn-ea"/>
                <a:cs typeface="ＭＳ 明朝" charset="-128"/>
              </a:rPr>
              <a:t>％）、地方交付税交付金等</a:t>
            </a:r>
            <a:r>
              <a:rPr lang="en-US" altLang="ja-JP" sz="2400" b="1" dirty="0">
                <a:latin typeface="+mn-ea"/>
                <a:cs typeface="ＭＳ 明朝" charset="-128"/>
              </a:rPr>
              <a:t>15</a:t>
            </a:r>
            <a:r>
              <a:rPr lang="ja-JP" altLang="en-US" sz="2400" b="1" dirty="0">
                <a:latin typeface="+mn-ea"/>
                <a:cs typeface="ＭＳ 明朝" charset="-128"/>
              </a:rPr>
              <a:t>兆</a:t>
            </a:r>
            <a:r>
              <a:rPr lang="en-US" altLang="ja-JP" sz="2400" b="1" dirty="0">
                <a:latin typeface="+mn-ea"/>
                <a:cs typeface="ＭＳ 明朝" charset="-128"/>
              </a:rPr>
              <a:t>8825</a:t>
            </a:r>
            <a:r>
              <a:rPr lang="ja-JP" altLang="en-US" sz="2400" b="1" dirty="0">
                <a:latin typeface="+mn-ea"/>
                <a:cs typeface="ＭＳ 明朝" charset="-128"/>
              </a:rPr>
              <a:t>億円（</a:t>
            </a:r>
            <a:r>
              <a:rPr lang="en-US" altLang="ja-JP" sz="2400" b="1" dirty="0">
                <a:latin typeface="+mn-ea"/>
                <a:cs typeface="ＭＳ 明朝" charset="-128"/>
              </a:rPr>
              <a:t>14.8</a:t>
            </a:r>
            <a:r>
              <a:rPr lang="ja-JP" altLang="en-US" sz="2400" b="1" dirty="0">
                <a:latin typeface="+mn-ea"/>
                <a:cs typeface="ＭＳ 明朝" charset="-128"/>
              </a:rPr>
              <a:t>％）より多い。</a:t>
            </a:r>
            <a:endParaRPr lang="en-US" altLang="ja-JP" sz="2400" b="1" dirty="0">
              <a:latin typeface="+mn-ea"/>
              <a:cs typeface="ＭＳ 明朝" charset="-128"/>
            </a:endParaRPr>
          </a:p>
          <a:p>
            <a:pPr eaLnBrk="1" hangingPunct="1">
              <a:lnSpc>
                <a:spcPct val="90000"/>
              </a:lnSpc>
              <a:buFont typeface="Wingdings" panose="05000000000000000000" pitchFamily="2" charset="2"/>
              <a:buChar char="q"/>
            </a:pPr>
            <a:r>
              <a:rPr lang="ja-JP" altLang="en-US" sz="2400" b="1" dirty="0">
                <a:latin typeface="+mn-ea"/>
                <a:cs typeface="ＭＳ 明朝" charset="-128"/>
              </a:rPr>
              <a:t>国債費は国の借金の返済金、地方交付税交付金等は自治体への分配金なので、これらを除く一般歳出に占める割合は</a:t>
            </a:r>
            <a:r>
              <a:rPr lang="en-US" altLang="ja-JP" sz="2400" b="1" dirty="0">
                <a:latin typeface="+mn-ea"/>
                <a:cs typeface="ＭＳ 明朝" charset="-128"/>
              </a:rPr>
              <a:t>53.8</a:t>
            </a:r>
            <a:r>
              <a:rPr lang="ja-JP" altLang="en-US" sz="2400" b="1" dirty="0">
                <a:latin typeface="+mn-ea"/>
                <a:cs typeface="ＭＳ 明朝" charset="-128"/>
              </a:rPr>
              <a:t>％</a:t>
            </a:r>
            <a:r>
              <a:rPr lang="en-US" altLang="ja-JP" sz="2400" b="1" dirty="0">
                <a:latin typeface="+mn-ea"/>
                <a:cs typeface="ＭＳ 明朝" charset="-128"/>
              </a:rPr>
              <a:t>=</a:t>
            </a:r>
            <a:r>
              <a:rPr lang="ja-JP" altLang="en-US" sz="2400" b="1" dirty="0">
                <a:solidFill>
                  <a:srgbClr val="FF0000"/>
                </a:solidFill>
                <a:latin typeface="+mn-ea"/>
                <a:cs typeface="ＭＳ 明朝" charset="-128"/>
              </a:rPr>
              <a:t>国家の予算の半分以上</a:t>
            </a:r>
            <a:r>
              <a:rPr lang="ja-JP" altLang="en-US" sz="2400" b="1" dirty="0">
                <a:latin typeface="+mn-ea"/>
                <a:cs typeface="ＭＳ 明朝" charset="-128"/>
              </a:rPr>
              <a:t>。</a:t>
            </a:r>
          </a:p>
          <a:p>
            <a:pPr eaLnBrk="1" hangingPunct="1">
              <a:lnSpc>
                <a:spcPct val="90000"/>
              </a:lnSpc>
              <a:buFont typeface="Wingdings" panose="05000000000000000000" pitchFamily="2" charset="2"/>
              <a:buChar char="q"/>
            </a:pPr>
            <a:r>
              <a:rPr lang="ja-JP" altLang="en-US" sz="2400" b="1" dirty="0">
                <a:latin typeface="+mn-ea"/>
                <a:cs typeface="ＭＳ 明朝" charset="-128"/>
              </a:rPr>
              <a:t>社会保障関係費の内訳：年金（</a:t>
            </a:r>
            <a:r>
              <a:rPr lang="en-US" altLang="ja-JP" sz="2400" b="1" dirty="0">
                <a:latin typeface="+mn-ea"/>
                <a:cs typeface="ＭＳ 明朝" charset="-128"/>
              </a:rPr>
              <a:t>35.2</a:t>
            </a:r>
            <a:r>
              <a:rPr lang="ja-JP" altLang="en-US" sz="2400" b="1" dirty="0">
                <a:latin typeface="+mn-ea"/>
                <a:cs typeface="ＭＳ 明朝" charset="-128"/>
              </a:rPr>
              <a:t>％）・医療（</a:t>
            </a:r>
            <a:r>
              <a:rPr lang="en-US" altLang="ja-JP" sz="2400" b="1" dirty="0">
                <a:latin typeface="+mn-ea"/>
                <a:cs typeface="ＭＳ 明朝" charset="-128"/>
              </a:rPr>
              <a:t>33.3</a:t>
            </a:r>
            <a:r>
              <a:rPr lang="ja-JP" altLang="en-US" sz="2400" b="1" dirty="0">
                <a:latin typeface="+mn-ea"/>
                <a:cs typeface="ＭＳ 明朝" charset="-128"/>
              </a:rPr>
              <a:t>％）・介護（</a:t>
            </a:r>
            <a:r>
              <a:rPr lang="en-US" altLang="ja-JP" sz="2400" b="1" dirty="0">
                <a:latin typeface="+mn-ea"/>
                <a:cs typeface="ＭＳ 明朝" charset="-128"/>
              </a:rPr>
              <a:t>9.9</a:t>
            </a:r>
            <a:r>
              <a:rPr lang="ja-JP" altLang="en-US" sz="2400" b="1" dirty="0">
                <a:latin typeface="+mn-ea"/>
                <a:cs typeface="ＭＳ 明朝" charset="-128"/>
              </a:rPr>
              <a:t>％）で約</a:t>
            </a:r>
            <a:r>
              <a:rPr lang="en-US" altLang="ja-JP" sz="2400" b="1" dirty="0">
                <a:latin typeface="+mn-ea"/>
                <a:cs typeface="ＭＳ 明朝" charset="-128"/>
              </a:rPr>
              <a:t>8</a:t>
            </a:r>
            <a:r>
              <a:rPr lang="ja-JP" altLang="en-US" sz="2400" b="1" dirty="0">
                <a:latin typeface="+mn-ea"/>
                <a:cs typeface="ＭＳ 明朝" charset="-128"/>
              </a:rPr>
              <a:t>割、少子化対策費</a:t>
            </a:r>
            <a:r>
              <a:rPr lang="en-US" altLang="ja-JP" sz="2400" b="1" dirty="0">
                <a:latin typeface="+mn-ea"/>
                <a:cs typeface="ＭＳ 明朝" charset="-128"/>
              </a:rPr>
              <a:t>8.6%,</a:t>
            </a:r>
            <a:r>
              <a:rPr lang="ja-JP" altLang="en-US" sz="2400" b="1" dirty="0">
                <a:latin typeface="+mn-ea"/>
                <a:cs typeface="ＭＳ 明朝" charset="-128"/>
              </a:rPr>
              <a:t>生活扶助など社会福祉費が</a:t>
            </a:r>
            <a:r>
              <a:rPr lang="en-US" altLang="ja-JP" sz="2400" b="1" dirty="0">
                <a:latin typeface="+mn-ea"/>
                <a:cs typeface="ＭＳ 明朝" charset="-128"/>
              </a:rPr>
              <a:t>13.0</a:t>
            </a:r>
            <a:r>
              <a:rPr lang="ja-JP" altLang="en-US" sz="2400" b="1" dirty="0">
                <a:latin typeface="+mn-ea"/>
                <a:cs typeface="ＭＳ 明朝" charset="-128"/>
              </a:rPr>
              <a:t>％</a:t>
            </a:r>
          </a:p>
        </p:txBody>
      </p:sp>
    </p:spTree>
    <p:extLst>
      <p:ext uri="{BB962C8B-B14F-4D97-AF65-F5344CB8AC3E}">
        <p14:creationId xmlns:p14="http://schemas.microsoft.com/office/powerpoint/2010/main" val="31682388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93043" y="285520"/>
            <a:ext cx="7704856" cy="1160475"/>
          </a:xfrm>
        </p:spPr>
        <p:txBody>
          <a:bodyPr anchor="ctr"/>
          <a:lstStyle/>
          <a:p>
            <a:pPr algn="ctr" eaLnBrk="1" hangingPunct="1">
              <a:lnSpc>
                <a:spcPct val="90000"/>
              </a:lnSpc>
            </a:pPr>
            <a:r>
              <a:rPr lang="ja-JP" altLang="en-US" sz="2800" dirty="0"/>
              <a:t>図</a:t>
            </a:r>
            <a:r>
              <a:rPr lang="en-US" altLang="ja-JP" sz="2800" dirty="0"/>
              <a:t>3</a:t>
            </a:r>
            <a:r>
              <a:rPr lang="ja-JP" altLang="en-US" sz="2800" dirty="0"/>
              <a:t>－</a:t>
            </a:r>
            <a:r>
              <a:rPr lang="en-US" altLang="ja-JP" sz="2800" dirty="0"/>
              <a:t>2</a:t>
            </a:r>
            <a:r>
              <a:rPr lang="ja-JP" altLang="en-US" sz="2800" dirty="0"/>
              <a:t>の差し替え　</a:t>
            </a:r>
            <a:br>
              <a:rPr lang="en-US" altLang="ja-JP" sz="2800" dirty="0"/>
            </a:br>
            <a:r>
              <a:rPr lang="ja-JP" altLang="en-US" sz="2800" dirty="0"/>
              <a:t>令和４年度予算</a:t>
            </a:r>
          </a:p>
        </p:txBody>
      </p:sp>
      <p:sp>
        <p:nvSpPr>
          <p:cNvPr id="5" name="テキスト ボックス 4">
            <a:hlinkClick r:id="rId3"/>
            <a:extLst>
              <a:ext uri="{FF2B5EF4-FFF2-40B4-BE49-F238E27FC236}">
                <a16:creationId xmlns:a16="http://schemas.microsoft.com/office/drawing/2014/main" id="{DBCA4B11-6CE4-B6FD-7B2F-889FE0E0A7FE}"/>
              </a:ext>
            </a:extLst>
          </p:cNvPr>
          <p:cNvSpPr txBox="1"/>
          <p:nvPr/>
        </p:nvSpPr>
        <p:spPr>
          <a:xfrm>
            <a:off x="451062" y="6309320"/>
            <a:ext cx="8692938" cy="400110"/>
          </a:xfrm>
          <a:prstGeom prst="rect">
            <a:avLst/>
          </a:prstGeom>
          <a:solidFill>
            <a:schemeClr val="bg1"/>
          </a:solidFill>
        </p:spPr>
        <p:txBody>
          <a:bodyPr wrap="square" rtlCol="0">
            <a:spAutoFit/>
          </a:bodyPr>
          <a:lstStyle/>
          <a:p>
            <a:r>
              <a:rPr lang="ja-JP" altLang="en-US" sz="2000" dirty="0">
                <a:solidFill>
                  <a:srgbClr val="FF0000"/>
                </a:solidFill>
                <a:hlinkClick r:id="rId4"/>
              </a:rPr>
              <a:t>出典：令和４年度社会保障関係予算（参議院</a:t>
            </a:r>
            <a:r>
              <a:rPr lang="en-US" altLang="ja-JP" sz="2000" dirty="0">
                <a:solidFill>
                  <a:srgbClr val="FF0000"/>
                </a:solidFill>
                <a:hlinkClick r:id="rId4"/>
              </a:rPr>
              <a:t>2022</a:t>
            </a:r>
            <a:r>
              <a:rPr lang="ja-JP" altLang="en-US" sz="2000" dirty="0">
                <a:solidFill>
                  <a:srgbClr val="FF0000"/>
                </a:solidFill>
                <a:hlinkClick r:id="rId4"/>
              </a:rPr>
              <a:t>年）</a:t>
            </a:r>
            <a:endParaRPr lang="en-US" altLang="ja-JP" sz="2000" dirty="0">
              <a:solidFill>
                <a:srgbClr val="FF0000"/>
              </a:solidFill>
            </a:endParaRPr>
          </a:p>
        </p:txBody>
      </p:sp>
      <p:pic>
        <p:nvPicPr>
          <p:cNvPr id="2" name="図 1" descr="グラフ, 円グラフ&#10;&#10;自動的に生成された説明">
            <a:extLst>
              <a:ext uri="{FF2B5EF4-FFF2-40B4-BE49-F238E27FC236}">
                <a16:creationId xmlns:a16="http://schemas.microsoft.com/office/drawing/2014/main" id="{616913E2-F0AB-C60C-55C5-B0DD59F3B2F9}"/>
              </a:ext>
            </a:extLst>
          </p:cNvPr>
          <p:cNvPicPr>
            <a:picLocks noChangeAspect="1"/>
          </p:cNvPicPr>
          <p:nvPr/>
        </p:nvPicPr>
        <p:blipFill>
          <a:blip r:embed="rId5"/>
          <a:stretch>
            <a:fillRect/>
          </a:stretch>
        </p:blipFill>
        <p:spPr>
          <a:xfrm>
            <a:off x="593043" y="1445995"/>
            <a:ext cx="7846837" cy="4829985"/>
          </a:xfrm>
          <a:prstGeom prst="rect">
            <a:avLst/>
          </a:prstGeom>
        </p:spPr>
      </p:pic>
    </p:spTree>
    <p:extLst>
      <p:ext uri="{BB962C8B-B14F-4D97-AF65-F5344CB8AC3E}">
        <p14:creationId xmlns:p14="http://schemas.microsoft.com/office/powerpoint/2010/main" val="2238471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93043" y="285520"/>
            <a:ext cx="7704856" cy="1160475"/>
          </a:xfrm>
        </p:spPr>
        <p:txBody>
          <a:bodyPr anchor="ctr"/>
          <a:lstStyle/>
          <a:p>
            <a:pPr algn="ctr" eaLnBrk="1" hangingPunct="1">
              <a:lnSpc>
                <a:spcPct val="90000"/>
              </a:lnSpc>
            </a:pPr>
            <a:r>
              <a:rPr lang="ja-JP" altLang="en-US" sz="2800" dirty="0"/>
              <a:t>図</a:t>
            </a:r>
            <a:r>
              <a:rPr lang="en-US" altLang="ja-JP" sz="2800" dirty="0"/>
              <a:t>3</a:t>
            </a:r>
            <a:r>
              <a:rPr lang="ja-JP" altLang="en-US" sz="2800" dirty="0"/>
              <a:t>－</a:t>
            </a:r>
            <a:r>
              <a:rPr lang="en-US" altLang="ja-JP" sz="2800" dirty="0"/>
              <a:t>2</a:t>
            </a:r>
            <a:r>
              <a:rPr lang="ja-JP" altLang="en-US" sz="2800" dirty="0"/>
              <a:t>の差し替え　</a:t>
            </a:r>
            <a:br>
              <a:rPr lang="en-US" altLang="ja-JP" sz="2800" dirty="0"/>
            </a:br>
            <a:r>
              <a:rPr lang="ja-JP" altLang="en-US" sz="2800" dirty="0"/>
              <a:t>社会保障関係費が一般歳出に占める割合</a:t>
            </a:r>
          </a:p>
        </p:txBody>
      </p:sp>
      <p:sp>
        <p:nvSpPr>
          <p:cNvPr id="5" name="テキスト ボックス 4">
            <a:hlinkClick r:id="rId3"/>
            <a:extLst>
              <a:ext uri="{FF2B5EF4-FFF2-40B4-BE49-F238E27FC236}">
                <a16:creationId xmlns:a16="http://schemas.microsoft.com/office/drawing/2014/main" id="{DBCA4B11-6CE4-B6FD-7B2F-889FE0E0A7FE}"/>
              </a:ext>
            </a:extLst>
          </p:cNvPr>
          <p:cNvSpPr txBox="1"/>
          <p:nvPr/>
        </p:nvSpPr>
        <p:spPr>
          <a:xfrm>
            <a:off x="451062" y="6309320"/>
            <a:ext cx="8692938" cy="400110"/>
          </a:xfrm>
          <a:prstGeom prst="rect">
            <a:avLst/>
          </a:prstGeom>
          <a:solidFill>
            <a:schemeClr val="bg1"/>
          </a:solidFill>
        </p:spPr>
        <p:txBody>
          <a:bodyPr wrap="square" rtlCol="0">
            <a:spAutoFit/>
          </a:bodyPr>
          <a:lstStyle/>
          <a:p>
            <a:r>
              <a:rPr lang="ja-JP" altLang="en-US" sz="2000" dirty="0">
                <a:solidFill>
                  <a:srgbClr val="FF0000"/>
                </a:solidFill>
                <a:hlinkClick r:id="rId4"/>
              </a:rPr>
              <a:t>出典：令和４年度社会保障関係予算（参議院</a:t>
            </a:r>
            <a:r>
              <a:rPr lang="en-US" altLang="ja-JP" sz="2000" dirty="0">
                <a:solidFill>
                  <a:srgbClr val="FF0000"/>
                </a:solidFill>
                <a:hlinkClick r:id="rId4"/>
              </a:rPr>
              <a:t>2022</a:t>
            </a:r>
            <a:r>
              <a:rPr lang="ja-JP" altLang="en-US" sz="2000" dirty="0">
                <a:solidFill>
                  <a:srgbClr val="FF0000"/>
                </a:solidFill>
                <a:hlinkClick r:id="rId4"/>
              </a:rPr>
              <a:t>年）</a:t>
            </a:r>
            <a:endParaRPr lang="en-US" altLang="ja-JP" sz="2000" dirty="0">
              <a:solidFill>
                <a:srgbClr val="FF0000"/>
              </a:solidFill>
            </a:endParaRPr>
          </a:p>
        </p:txBody>
      </p:sp>
      <p:pic>
        <p:nvPicPr>
          <p:cNvPr id="3" name="図 2" descr="グラフ, ヒストグラム&#10;&#10;自動的に生成された説明">
            <a:extLst>
              <a:ext uri="{FF2B5EF4-FFF2-40B4-BE49-F238E27FC236}">
                <a16:creationId xmlns:a16="http://schemas.microsoft.com/office/drawing/2014/main" id="{64773001-5230-84CF-8D91-F71E85D41706}"/>
              </a:ext>
            </a:extLst>
          </p:cNvPr>
          <p:cNvPicPr>
            <a:picLocks noChangeAspect="1"/>
          </p:cNvPicPr>
          <p:nvPr/>
        </p:nvPicPr>
        <p:blipFill>
          <a:blip r:embed="rId5"/>
          <a:stretch>
            <a:fillRect/>
          </a:stretch>
        </p:blipFill>
        <p:spPr>
          <a:xfrm>
            <a:off x="607060" y="1510939"/>
            <a:ext cx="7205300" cy="4805505"/>
          </a:xfrm>
          <a:prstGeom prst="rect">
            <a:avLst/>
          </a:prstGeom>
        </p:spPr>
      </p:pic>
    </p:spTree>
    <p:extLst>
      <p:ext uri="{BB962C8B-B14F-4D97-AF65-F5344CB8AC3E}">
        <p14:creationId xmlns:p14="http://schemas.microsoft.com/office/powerpoint/2010/main" val="2504996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332656"/>
            <a:ext cx="7704856" cy="1160475"/>
          </a:xfrm>
        </p:spPr>
        <p:txBody>
          <a:bodyPr anchor="ctr"/>
          <a:lstStyle/>
          <a:p>
            <a:pPr algn="ctr" eaLnBrk="1" hangingPunct="1">
              <a:lnSpc>
                <a:spcPct val="90000"/>
              </a:lnSpc>
            </a:pPr>
            <a:br>
              <a:rPr lang="en-US" altLang="ja-JP" sz="2800" dirty="0"/>
            </a:br>
            <a:r>
              <a:rPr lang="ja-JP" altLang="en-US" sz="2800" dirty="0"/>
              <a:t>（２）社会保障の主な財源　</a:t>
            </a:r>
            <a:br>
              <a:rPr lang="en-US" altLang="ja-JP" sz="2800" dirty="0"/>
            </a:br>
            <a:r>
              <a:rPr lang="ja-JP" altLang="en-US" sz="2800" dirty="0"/>
              <a:t>③地方財政</a:t>
            </a:r>
          </a:p>
        </p:txBody>
      </p:sp>
      <p:sp>
        <p:nvSpPr>
          <p:cNvPr id="430083" name="Rectangle 3"/>
          <p:cNvSpPr>
            <a:spLocks noGrp="1" noChangeArrowheads="1"/>
          </p:cNvSpPr>
          <p:nvPr>
            <p:ph type="body" idx="1"/>
          </p:nvPr>
        </p:nvSpPr>
        <p:spPr>
          <a:xfrm>
            <a:off x="683568" y="1844824"/>
            <a:ext cx="7992888" cy="3816424"/>
          </a:xfrm>
        </p:spPr>
        <p:txBody>
          <a:bodyPr/>
          <a:lstStyle/>
          <a:p>
            <a:pPr eaLnBrk="1" hangingPunct="1">
              <a:lnSpc>
                <a:spcPct val="90000"/>
              </a:lnSpc>
              <a:buFont typeface="Wingdings" panose="05000000000000000000" pitchFamily="2" charset="2"/>
              <a:buChar char="q"/>
            </a:pPr>
            <a:r>
              <a:rPr lang="ja-JP" altLang="en-US" sz="2400" b="1" dirty="0">
                <a:latin typeface="+mn-ea"/>
                <a:cs typeface="ＭＳ 明朝" charset="-128"/>
              </a:rPr>
              <a:t>社会保障に関する経費＝民生費と衛生費　</a:t>
            </a:r>
            <a:endParaRPr lang="en-US" altLang="ja-JP" sz="2400" b="1" dirty="0">
              <a:latin typeface="+mn-ea"/>
              <a:cs typeface="ＭＳ 明朝" charset="-128"/>
            </a:endParaRPr>
          </a:p>
          <a:p>
            <a:pPr eaLnBrk="1" hangingPunct="1">
              <a:lnSpc>
                <a:spcPct val="90000"/>
              </a:lnSpc>
              <a:buFont typeface="Wingdings" panose="05000000000000000000" pitchFamily="2" charset="2"/>
              <a:buChar char="q"/>
            </a:pPr>
            <a:r>
              <a:rPr lang="en-US" altLang="ja-JP" sz="2400" b="1" dirty="0">
                <a:latin typeface="+mn-ea"/>
                <a:cs typeface="ＭＳ 明朝" charset="-128"/>
              </a:rPr>
              <a:t>2018</a:t>
            </a:r>
            <a:r>
              <a:rPr lang="ja-JP" altLang="en-US" sz="2400" b="1" dirty="0">
                <a:latin typeface="+mn-ea"/>
                <a:cs typeface="ＭＳ 明朝" charset="-128"/>
              </a:rPr>
              <a:t>（</a:t>
            </a:r>
            <a:r>
              <a:rPr lang="en-US" altLang="ja-JP" sz="2400" b="1" dirty="0">
                <a:latin typeface="+mn-ea"/>
                <a:cs typeface="ＭＳ 明朝" charset="-128"/>
              </a:rPr>
              <a:t>H30)</a:t>
            </a:r>
            <a:r>
              <a:rPr lang="ja-JP" altLang="en-US" sz="2400" b="1" dirty="0">
                <a:latin typeface="+mn-ea"/>
                <a:cs typeface="ＭＳ 明朝" charset="-128"/>
              </a:rPr>
              <a:t>（決算ベース）</a:t>
            </a:r>
          </a:p>
          <a:p>
            <a:pPr eaLnBrk="1" hangingPunct="1">
              <a:lnSpc>
                <a:spcPct val="90000"/>
              </a:lnSpc>
              <a:buFont typeface="Wingdings" panose="05000000000000000000" pitchFamily="2" charset="2"/>
              <a:buChar char="q"/>
            </a:pPr>
            <a:r>
              <a:rPr lang="ja-JP" altLang="en-US" sz="2400" b="1" dirty="0">
                <a:latin typeface="+mn-ea"/>
                <a:cs typeface="ＭＳ 明朝" charset="-128"/>
              </a:rPr>
              <a:t>地方自治体支出：総額</a:t>
            </a:r>
            <a:r>
              <a:rPr lang="en-US" altLang="ja-JP" sz="2400" b="1" dirty="0">
                <a:latin typeface="+mn-ea"/>
                <a:cs typeface="ＭＳ 明朝" charset="-128"/>
              </a:rPr>
              <a:t>98.0</a:t>
            </a:r>
            <a:r>
              <a:rPr lang="ja-JP" altLang="en-US" sz="2400" b="1" dirty="0">
                <a:latin typeface="+mn-ea"/>
                <a:cs typeface="ＭＳ 明朝" charset="-128"/>
              </a:rPr>
              <a:t>兆円の約</a:t>
            </a:r>
            <a:r>
              <a:rPr lang="en-US" altLang="ja-JP" sz="2400" b="1" dirty="0">
                <a:latin typeface="+mn-ea"/>
                <a:cs typeface="ＭＳ 明朝" charset="-128"/>
              </a:rPr>
              <a:t>30</a:t>
            </a:r>
            <a:r>
              <a:rPr lang="ja-JP" altLang="en-US" sz="2400" b="1" dirty="0">
                <a:latin typeface="+mn-ea"/>
                <a:cs typeface="ＭＳ 明朝" charset="-128"/>
              </a:rPr>
              <a:t>％ほど</a:t>
            </a:r>
          </a:p>
          <a:p>
            <a:pPr eaLnBrk="1" hangingPunct="1">
              <a:lnSpc>
                <a:spcPct val="90000"/>
              </a:lnSpc>
              <a:buFont typeface="Wingdings" panose="05000000000000000000" pitchFamily="2" charset="2"/>
              <a:buChar char="q"/>
            </a:pPr>
            <a:r>
              <a:rPr lang="ja-JP" altLang="en-US" sz="2400" b="1" dirty="0">
                <a:latin typeface="+mn-ea"/>
                <a:cs typeface="ＭＳ 明朝" charset="-128"/>
              </a:rPr>
              <a:t>民生費：</a:t>
            </a:r>
            <a:r>
              <a:rPr lang="en-US" altLang="ja-JP" sz="2400" b="1" dirty="0">
                <a:latin typeface="+mn-ea"/>
                <a:cs typeface="ＭＳ 明朝" charset="-128"/>
              </a:rPr>
              <a:t>25.7</a:t>
            </a:r>
            <a:r>
              <a:rPr lang="ja-JP" altLang="en-US" sz="2400" b="1" dirty="0">
                <a:latin typeface="+mn-ea"/>
                <a:cs typeface="ＭＳ 明朝" charset="-128"/>
              </a:rPr>
              <a:t>兆円（</a:t>
            </a:r>
            <a:r>
              <a:rPr lang="en-US" altLang="ja-JP" sz="2400" b="1" dirty="0">
                <a:latin typeface="+mn-ea"/>
                <a:cs typeface="ＭＳ 明朝" charset="-128"/>
              </a:rPr>
              <a:t>26.2</a:t>
            </a:r>
            <a:r>
              <a:rPr lang="ja-JP" altLang="en-US" sz="2400" b="1" dirty="0">
                <a:latin typeface="+mn-ea"/>
                <a:cs typeface="ＭＳ 明朝" charset="-128"/>
              </a:rPr>
              <a:t>％）衛生費：</a:t>
            </a:r>
            <a:r>
              <a:rPr lang="en-US" altLang="ja-JP" sz="2400" b="1" dirty="0">
                <a:latin typeface="+mn-ea"/>
                <a:cs typeface="ＭＳ 明朝" charset="-128"/>
              </a:rPr>
              <a:t>6.2</a:t>
            </a:r>
            <a:r>
              <a:rPr lang="ja-JP" altLang="en-US" sz="2400" b="1" dirty="0">
                <a:latin typeface="+mn-ea"/>
                <a:cs typeface="ＭＳ 明朝" charset="-128"/>
              </a:rPr>
              <a:t>兆円（</a:t>
            </a:r>
            <a:r>
              <a:rPr lang="en-US" altLang="ja-JP" sz="2400" b="1" dirty="0">
                <a:latin typeface="+mn-ea"/>
                <a:cs typeface="ＭＳ 明朝" charset="-128"/>
              </a:rPr>
              <a:t>6.4</a:t>
            </a:r>
            <a:r>
              <a:rPr lang="ja-JP" altLang="en-US" sz="2400" b="1" dirty="0">
                <a:latin typeface="+mn-ea"/>
                <a:cs typeface="ＭＳ 明朝" charset="-128"/>
              </a:rPr>
              <a:t>％）</a:t>
            </a:r>
          </a:p>
          <a:p>
            <a:pPr eaLnBrk="1" hangingPunct="1">
              <a:lnSpc>
                <a:spcPct val="90000"/>
              </a:lnSpc>
              <a:buFont typeface="Wingdings" panose="05000000000000000000" pitchFamily="2" charset="2"/>
              <a:buChar char="q"/>
            </a:pPr>
            <a:r>
              <a:rPr lang="ja-JP" altLang="en-US" sz="2400" b="1" dirty="0">
                <a:latin typeface="+mn-ea"/>
                <a:cs typeface="ＭＳ 明朝" charset="-128"/>
              </a:rPr>
              <a:t>民生費：市町村では一番多く、都道府県では教育費についで多い。</a:t>
            </a:r>
          </a:p>
          <a:p>
            <a:pPr eaLnBrk="1" hangingPunct="1">
              <a:lnSpc>
                <a:spcPct val="90000"/>
              </a:lnSpc>
              <a:buFont typeface="Wingdings" panose="05000000000000000000" pitchFamily="2" charset="2"/>
              <a:buChar char="q"/>
            </a:pPr>
            <a:r>
              <a:rPr lang="ja-JP" altLang="en-US" sz="2400" b="1" dirty="0">
                <a:latin typeface="+mn-ea"/>
                <a:cs typeface="ＭＳ 明朝" charset="-128"/>
              </a:rPr>
              <a:t>内訳：児童福祉費</a:t>
            </a:r>
            <a:r>
              <a:rPr lang="en-US" altLang="ja-JP" sz="2400" b="1" dirty="0">
                <a:latin typeface="+mn-ea"/>
                <a:cs typeface="ＭＳ 明朝" charset="-128"/>
              </a:rPr>
              <a:t>34</a:t>
            </a:r>
            <a:r>
              <a:rPr lang="ja-JP" altLang="en-US" sz="2400" b="1" dirty="0">
                <a:latin typeface="+mn-ea"/>
                <a:cs typeface="ＭＳ 明朝" charset="-128"/>
              </a:rPr>
              <a:t>％、老人福祉費</a:t>
            </a:r>
            <a:r>
              <a:rPr lang="en-US" altLang="ja-JP" sz="2400" b="1" dirty="0">
                <a:latin typeface="+mn-ea"/>
                <a:cs typeface="ＭＳ 明朝" charset="-128"/>
              </a:rPr>
              <a:t>24.3</a:t>
            </a:r>
            <a:r>
              <a:rPr lang="ja-JP" altLang="en-US" sz="2400" b="1" dirty="0">
                <a:latin typeface="+mn-ea"/>
                <a:cs typeface="ＭＳ 明朝" charset="-128"/>
              </a:rPr>
              <a:t>％、生活保護</a:t>
            </a:r>
            <a:r>
              <a:rPr lang="en-US" altLang="ja-JP" sz="2400" b="1" dirty="0">
                <a:latin typeface="+mn-ea"/>
                <a:cs typeface="ＭＳ 明朝" charset="-128"/>
              </a:rPr>
              <a:t>2</a:t>
            </a:r>
            <a:r>
              <a:rPr lang="ja-JP" altLang="en-US" sz="2400" b="1" dirty="0">
                <a:latin typeface="+mn-ea"/>
                <a:cs typeface="ＭＳ 明朝" charset="-128"/>
              </a:rPr>
              <a:t>割以下、自治体独自の事業は都道府県で</a:t>
            </a:r>
            <a:r>
              <a:rPr lang="en-US" altLang="ja-JP" sz="2400" b="1" dirty="0">
                <a:latin typeface="+mn-ea"/>
                <a:cs typeface="ＭＳ 明朝" charset="-128"/>
              </a:rPr>
              <a:t>18.0</a:t>
            </a:r>
            <a:r>
              <a:rPr lang="ja-JP" altLang="en-US" sz="2400" b="1" dirty="0">
                <a:latin typeface="+mn-ea"/>
                <a:cs typeface="ＭＳ 明朝" charset="-128"/>
              </a:rPr>
              <a:t>％、市区町村では</a:t>
            </a:r>
            <a:r>
              <a:rPr lang="en-US" altLang="ja-JP" sz="2400" b="1" dirty="0">
                <a:latin typeface="+mn-ea"/>
                <a:cs typeface="ＭＳ 明朝" charset="-128"/>
              </a:rPr>
              <a:t>14.8</a:t>
            </a:r>
            <a:r>
              <a:rPr lang="ja-JP" altLang="en-US" sz="2400" b="1" dirty="0">
                <a:latin typeface="+mn-ea"/>
                <a:cs typeface="ＭＳ 明朝" charset="-128"/>
              </a:rPr>
              <a:t>％。</a:t>
            </a:r>
          </a:p>
        </p:txBody>
      </p:sp>
    </p:spTree>
    <p:extLst>
      <p:ext uri="{BB962C8B-B14F-4D97-AF65-F5344CB8AC3E}">
        <p14:creationId xmlns:p14="http://schemas.microsoft.com/office/powerpoint/2010/main" val="2463740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93043" y="285520"/>
            <a:ext cx="7704856" cy="1160475"/>
          </a:xfrm>
        </p:spPr>
        <p:txBody>
          <a:bodyPr anchor="ctr"/>
          <a:lstStyle/>
          <a:p>
            <a:pPr algn="ctr" eaLnBrk="1" hangingPunct="1">
              <a:lnSpc>
                <a:spcPct val="90000"/>
              </a:lnSpc>
            </a:pPr>
            <a:r>
              <a:rPr lang="ja-JP" altLang="en-US" sz="2800" dirty="0"/>
              <a:t>図</a:t>
            </a:r>
            <a:r>
              <a:rPr lang="en-US" altLang="ja-JP" sz="2800" dirty="0"/>
              <a:t>3</a:t>
            </a:r>
            <a:r>
              <a:rPr lang="ja-JP" altLang="en-US" sz="2800" dirty="0"/>
              <a:t>－</a:t>
            </a:r>
            <a:r>
              <a:rPr lang="en-US" altLang="ja-JP" sz="2800" dirty="0"/>
              <a:t>3</a:t>
            </a:r>
            <a:r>
              <a:rPr lang="ja-JP" altLang="en-US" sz="2800" dirty="0"/>
              <a:t>の差し替え　①　</a:t>
            </a:r>
            <a:br>
              <a:rPr lang="en-US" altLang="ja-JP" sz="2800" dirty="0"/>
            </a:br>
            <a:r>
              <a:rPr lang="ja-JP" altLang="en-US" sz="2800" dirty="0"/>
              <a:t>地方自治体の民生費及び衛生費の推移</a:t>
            </a:r>
          </a:p>
        </p:txBody>
      </p:sp>
      <p:sp>
        <p:nvSpPr>
          <p:cNvPr id="5" name="テキスト ボックス 4">
            <a:hlinkClick r:id="rId3"/>
            <a:extLst>
              <a:ext uri="{FF2B5EF4-FFF2-40B4-BE49-F238E27FC236}">
                <a16:creationId xmlns:a16="http://schemas.microsoft.com/office/drawing/2014/main" id="{DBCA4B11-6CE4-B6FD-7B2F-889FE0E0A7FE}"/>
              </a:ext>
            </a:extLst>
          </p:cNvPr>
          <p:cNvSpPr txBox="1"/>
          <p:nvPr/>
        </p:nvSpPr>
        <p:spPr>
          <a:xfrm>
            <a:off x="451062" y="6309320"/>
            <a:ext cx="8692938" cy="400110"/>
          </a:xfrm>
          <a:prstGeom prst="rect">
            <a:avLst/>
          </a:prstGeom>
          <a:solidFill>
            <a:schemeClr val="bg1"/>
          </a:solidFill>
        </p:spPr>
        <p:txBody>
          <a:bodyPr wrap="square" rtlCol="0">
            <a:spAutoFit/>
          </a:bodyPr>
          <a:lstStyle/>
          <a:p>
            <a:r>
              <a:rPr lang="ja-JP" altLang="en-US" sz="2000" dirty="0">
                <a:solidFill>
                  <a:srgbClr val="FF0000"/>
                </a:solidFill>
                <a:hlinkClick r:id="rId4"/>
              </a:rPr>
              <a:t>出典：地方財政の状況（総務省令和</a:t>
            </a:r>
            <a:r>
              <a:rPr lang="en-US" altLang="ja-JP" sz="2000" dirty="0">
                <a:solidFill>
                  <a:srgbClr val="FF0000"/>
                </a:solidFill>
                <a:hlinkClick r:id="rId4"/>
              </a:rPr>
              <a:t>5 </a:t>
            </a:r>
            <a:r>
              <a:rPr lang="ja-JP" altLang="en-US" sz="2000" dirty="0">
                <a:solidFill>
                  <a:srgbClr val="FF0000"/>
                </a:solidFill>
                <a:hlinkClick r:id="rId4"/>
              </a:rPr>
              <a:t>年</a:t>
            </a:r>
            <a:r>
              <a:rPr lang="en-US" altLang="ja-JP" sz="2000" dirty="0">
                <a:solidFill>
                  <a:srgbClr val="FF0000"/>
                </a:solidFill>
                <a:hlinkClick r:id="rId4"/>
              </a:rPr>
              <a:t>3 </a:t>
            </a:r>
            <a:r>
              <a:rPr lang="ja-JP" altLang="en-US" sz="2000" dirty="0">
                <a:solidFill>
                  <a:srgbClr val="FF0000"/>
                </a:solidFill>
                <a:hlinkClick r:id="rId4"/>
              </a:rPr>
              <a:t>月）</a:t>
            </a:r>
            <a:endParaRPr lang="en-US" altLang="ja-JP" sz="2000" dirty="0">
              <a:solidFill>
                <a:srgbClr val="FF0000"/>
              </a:solidFill>
            </a:endParaRPr>
          </a:p>
        </p:txBody>
      </p:sp>
      <p:pic>
        <p:nvPicPr>
          <p:cNvPr id="3" name="図 2">
            <a:extLst>
              <a:ext uri="{FF2B5EF4-FFF2-40B4-BE49-F238E27FC236}">
                <a16:creationId xmlns:a16="http://schemas.microsoft.com/office/drawing/2014/main" id="{4C83CBB8-504D-4342-0AD7-D49BB90B902B}"/>
              </a:ext>
            </a:extLst>
          </p:cNvPr>
          <p:cNvPicPr>
            <a:picLocks noChangeAspect="1"/>
          </p:cNvPicPr>
          <p:nvPr/>
        </p:nvPicPr>
        <p:blipFill>
          <a:blip r:embed="rId5"/>
          <a:stretch>
            <a:fillRect/>
          </a:stretch>
        </p:blipFill>
        <p:spPr>
          <a:xfrm>
            <a:off x="593043" y="1268760"/>
            <a:ext cx="7327329" cy="4912469"/>
          </a:xfrm>
          <a:prstGeom prst="rect">
            <a:avLst/>
          </a:prstGeom>
        </p:spPr>
      </p:pic>
    </p:spTree>
    <p:extLst>
      <p:ext uri="{BB962C8B-B14F-4D97-AF65-F5344CB8AC3E}">
        <p14:creationId xmlns:p14="http://schemas.microsoft.com/office/powerpoint/2010/main" val="6987096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93043" y="285520"/>
            <a:ext cx="7704856" cy="1160475"/>
          </a:xfrm>
        </p:spPr>
        <p:txBody>
          <a:bodyPr anchor="ctr"/>
          <a:lstStyle/>
          <a:p>
            <a:pPr algn="ctr" eaLnBrk="1" hangingPunct="1">
              <a:lnSpc>
                <a:spcPct val="90000"/>
              </a:lnSpc>
            </a:pPr>
            <a:r>
              <a:rPr lang="ja-JP" altLang="en-US" sz="2800" dirty="0"/>
              <a:t>図</a:t>
            </a:r>
            <a:r>
              <a:rPr lang="en-US" altLang="ja-JP" sz="2800" dirty="0"/>
              <a:t>3</a:t>
            </a:r>
            <a:r>
              <a:rPr lang="ja-JP" altLang="en-US" sz="2800" dirty="0"/>
              <a:t>－</a:t>
            </a:r>
            <a:r>
              <a:rPr lang="en-US" altLang="ja-JP" sz="2800" dirty="0"/>
              <a:t>3</a:t>
            </a:r>
            <a:r>
              <a:rPr lang="ja-JP" altLang="en-US" sz="2800" dirty="0"/>
              <a:t>の差し替え②　</a:t>
            </a:r>
            <a:br>
              <a:rPr lang="en-US" altLang="ja-JP" sz="2800" dirty="0"/>
            </a:br>
            <a:r>
              <a:rPr lang="ja-JP" altLang="en-US" sz="2800" dirty="0"/>
              <a:t>地方自治体の民生費内訳の推移</a:t>
            </a:r>
          </a:p>
        </p:txBody>
      </p:sp>
      <p:sp>
        <p:nvSpPr>
          <p:cNvPr id="5" name="テキスト ボックス 4">
            <a:hlinkClick r:id="rId3"/>
            <a:extLst>
              <a:ext uri="{FF2B5EF4-FFF2-40B4-BE49-F238E27FC236}">
                <a16:creationId xmlns:a16="http://schemas.microsoft.com/office/drawing/2014/main" id="{DBCA4B11-6CE4-B6FD-7B2F-889FE0E0A7FE}"/>
              </a:ext>
            </a:extLst>
          </p:cNvPr>
          <p:cNvSpPr txBox="1"/>
          <p:nvPr/>
        </p:nvSpPr>
        <p:spPr>
          <a:xfrm>
            <a:off x="451062" y="6372425"/>
            <a:ext cx="8692938" cy="400110"/>
          </a:xfrm>
          <a:prstGeom prst="rect">
            <a:avLst/>
          </a:prstGeom>
          <a:solidFill>
            <a:schemeClr val="bg1"/>
          </a:solidFill>
        </p:spPr>
        <p:txBody>
          <a:bodyPr wrap="square" rtlCol="0">
            <a:spAutoFit/>
          </a:bodyPr>
          <a:lstStyle/>
          <a:p>
            <a:r>
              <a:rPr lang="ja-JP" altLang="en-US" sz="2000" dirty="0">
                <a:solidFill>
                  <a:srgbClr val="FF0000"/>
                </a:solidFill>
                <a:hlinkClick r:id="rId4"/>
              </a:rPr>
              <a:t>出典：地方財政の状況（総務省令和</a:t>
            </a:r>
            <a:r>
              <a:rPr lang="en-US" altLang="ja-JP" sz="2000" dirty="0">
                <a:solidFill>
                  <a:srgbClr val="FF0000"/>
                </a:solidFill>
                <a:hlinkClick r:id="rId4"/>
              </a:rPr>
              <a:t>5 </a:t>
            </a:r>
            <a:r>
              <a:rPr lang="ja-JP" altLang="en-US" sz="2000" dirty="0">
                <a:solidFill>
                  <a:srgbClr val="FF0000"/>
                </a:solidFill>
                <a:hlinkClick r:id="rId4"/>
              </a:rPr>
              <a:t>年</a:t>
            </a:r>
            <a:r>
              <a:rPr lang="en-US" altLang="ja-JP" sz="2000" dirty="0">
                <a:solidFill>
                  <a:srgbClr val="FF0000"/>
                </a:solidFill>
                <a:hlinkClick r:id="rId4"/>
              </a:rPr>
              <a:t>3 </a:t>
            </a:r>
            <a:r>
              <a:rPr lang="ja-JP" altLang="en-US" sz="2000" dirty="0">
                <a:solidFill>
                  <a:srgbClr val="FF0000"/>
                </a:solidFill>
                <a:hlinkClick r:id="rId4"/>
              </a:rPr>
              <a:t>月）</a:t>
            </a:r>
            <a:endParaRPr lang="en-US" altLang="ja-JP" sz="2000" dirty="0">
              <a:solidFill>
                <a:srgbClr val="FF0000"/>
              </a:solidFill>
            </a:endParaRPr>
          </a:p>
        </p:txBody>
      </p:sp>
      <p:pic>
        <p:nvPicPr>
          <p:cNvPr id="2" name="図 1">
            <a:extLst>
              <a:ext uri="{FF2B5EF4-FFF2-40B4-BE49-F238E27FC236}">
                <a16:creationId xmlns:a16="http://schemas.microsoft.com/office/drawing/2014/main" id="{E22F9014-54CD-8805-A1FD-2FD073BD366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3043" y="1427612"/>
            <a:ext cx="6571245" cy="4876717"/>
          </a:xfrm>
          <a:prstGeom prst="rect">
            <a:avLst/>
          </a:prstGeom>
          <a:noFill/>
          <a:ln>
            <a:noFill/>
          </a:ln>
        </p:spPr>
      </p:pic>
    </p:spTree>
    <p:extLst>
      <p:ext uri="{BB962C8B-B14F-4D97-AF65-F5344CB8AC3E}">
        <p14:creationId xmlns:p14="http://schemas.microsoft.com/office/powerpoint/2010/main" val="4093215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332656"/>
            <a:ext cx="7704856" cy="1160475"/>
          </a:xfrm>
        </p:spPr>
        <p:txBody>
          <a:bodyPr anchor="ctr"/>
          <a:lstStyle/>
          <a:p>
            <a:pPr algn="ctr" eaLnBrk="1" hangingPunct="1">
              <a:lnSpc>
                <a:spcPct val="90000"/>
              </a:lnSpc>
            </a:pPr>
            <a:br>
              <a:rPr lang="en-US" altLang="ja-JP" sz="2800" dirty="0"/>
            </a:br>
            <a:r>
              <a:rPr lang="ja-JP" altLang="en-US" sz="2800" dirty="0"/>
              <a:t>（２）社会保障の主な財源④利用者負担</a:t>
            </a:r>
            <a:br>
              <a:rPr lang="ja-JP" altLang="en-US" sz="2800" dirty="0"/>
            </a:br>
            <a:r>
              <a:rPr lang="ja-JP" altLang="en-US" sz="2800" dirty="0"/>
              <a:t>（３）社会保障制度における財政調整</a:t>
            </a:r>
            <a:br>
              <a:rPr lang="ja-JP" altLang="en-US" sz="2800" dirty="0"/>
            </a:br>
            <a:endParaRPr lang="ja-JP" altLang="en-US" sz="2800" dirty="0"/>
          </a:p>
        </p:txBody>
      </p:sp>
      <p:sp>
        <p:nvSpPr>
          <p:cNvPr id="430083" name="Rectangle 3"/>
          <p:cNvSpPr>
            <a:spLocks noGrp="1" noChangeArrowheads="1"/>
          </p:cNvSpPr>
          <p:nvPr>
            <p:ph type="body" idx="1"/>
          </p:nvPr>
        </p:nvSpPr>
        <p:spPr>
          <a:xfrm>
            <a:off x="683568" y="1628800"/>
            <a:ext cx="8280920" cy="4536504"/>
          </a:xfrm>
        </p:spPr>
        <p:txBody>
          <a:bodyPr/>
          <a:lstStyle/>
          <a:p>
            <a:pPr marL="0" indent="0" eaLnBrk="1" hangingPunct="1">
              <a:lnSpc>
                <a:spcPct val="90000"/>
              </a:lnSpc>
              <a:buNone/>
            </a:pPr>
            <a:r>
              <a:rPr lang="ja-JP" altLang="en-US" sz="2400" b="1" dirty="0">
                <a:latin typeface="+mn-ea"/>
                <a:cs typeface="ＭＳ 明朝" charset="-128"/>
              </a:rPr>
              <a:t>④利用者負担</a:t>
            </a:r>
          </a:p>
          <a:p>
            <a:pPr eaLnBrk="1" hangingPunct="1">
              <a:lnSpc>
                <a:spcPct val="90000"/>
              </a:lnSpc>
              <a:buFont typeface="Wingdings" panose="05000000000000000000" pitchFamily="2" charset="2"/>
              <a:buChar char="q"/>
            </a:pPr>
            <a:r>
              <a:rPr lang="ja-JP" altLang="en-US" sz="2400" b="1" dirty="0">
                <a:latin typeface="+mn-ea"/>
                <a:cs typeface="ＭＳ 明朝" charset="-128"/>
              </a:rPr>
              <a:t>一部自己負担：無料が望ましいが、無料であるために必要以上に利用される可能性がある。★例：。病気が治ったのに退院しない。介護保険では費用の</a:t>
            </a:r>
            <a:r>
              <a:rPr lang="en-US" altLang="ja-JP" sz="2400" b="1" dirty="0">
                <a:latin typeface="+mn-ea"/>
                <a:cs typeface="ＭＳ 明朝" charset="-128"/>
              </a:rPr>
              <a:t>1</a:t>
            </a:r>
            <a:r>
              <a:rPr lang="ja-JP" altLang="en-US" sz="2400" b="1" dirty="0">
                <a:latin typeface="+mn-ea"/>
                <a:cs typeface="ＭＳ 明朝" charset="-128"/>
              </a:rPr>
              <a:t>割が自己負担。社会保障財政を支える役割がある。</a:t>
            </a:r>
          </a:p>
          <a:p>
            <a:pPr marL="0" indent="0" eaLnBrk="1" hangingPunct="1">
              <a:lnSpc>
                <a:spcPct val="90000"/>
              </a:lnSpc>
              <a:buNone/>
            </a:pPr>
            <a:r>
              <a:rPr lang="ja-JP" altLang="en-US" sz="2400" b="1" dirty="0">
                <a:latin typeface="+mn-ea"/>
                <a:cs typeface="ＭＳ 明朝" charset="-128"/>
              </a:rPr>
              <a:t>●社会保障制度における財政調整</a:t>
            </a:r>
          </a:p>
          <a:p>
            <a:pPr eaLnBrk="1" hangingPunct="1">
              <a:lnSpc>
                <a:spcPct val="90000"/>
              </a:lnSpc>
              <a:buFont typeface="Wingdings" panose="05000000000000000000" pitchFamily="2" charset="2"/>
              <a:buChar char="q"/>
            </a:pPr>
            <a:r>
              <a:rPr lang="ja-JP" altLang="en-US" sz="2400" b="1" dirty="0">
                <a:latin typeface="+mn-ea"/>
                <a:cs typeface="ＭＳ 明朝" charset="-128"/>
              </a:rPr>
              <a:t>原則：制度と財源の一致だが、低所得者・高齢者が多い場合は、財政調整が必要となる。</a:t>
            </a:r>
          </a:p>
          <a:p>
            <a:pPr eaLnBrk="1" hangingPunct="1">
              <a:lnSpc>
                <a:spcPct val="90000"/>
              </a:lnSpc>
              <a:buFont typeface="Wingdings" panose="05000000000000000000" pitchFamily="2" charset="2"/>
              <a:buChar char="q"/>
            </a:pPr>
            <a:r>
              <a:rPr lang="en-US" altLang="ja-JP" sz="2400" b="1" dirty="0">
                <a:latin typeface="+mn-ea"/>
                <a:cs typeface="ＭＳ 明朝" charset="-128"/>
              </a:rPr>
              <a:t>2018</a:t>
            </a:r>
            <a:r>
              <a:rPr lang="ja-JP" altLang="en-US" sz="2400" b="1" dirty="0">
                <a:latin typeface="+mn-ea"/>
                <a:cs typeface="ＭＳ 明朝" charset="-128"/>
              </a:rPr>
              <a:t>（</a:t>
            </a:r>
            <a:r>
              <a:rPr lang="en-US" altLang="ja-JP" sz="2400" b="1" dirty="0">
                <a:latin typeface="+mn-ea"/>
                <a:cs typeface="ＭＳ 明朝" charset="-128"/>
              </a:rPr>
              <a:t>H30)</a:t>
            </a:r>
            <a:r>
              <a:rPr lang="ja-JP" altLang="en-US" sz="2400" b="1" dirty="0">
                <a:latin typeface="+mn-ea"/>
                <a:cs typeface="ＭＳ 明朝" charset="-128"/>
              </a:rPr>
              <a:t>年度の社会保障給付費</a:t>
            </a:r>
          </a:p>
          <a:p>
            <a:pPr lvl="1" eaLnBrk="1" hangingPunct="1">
              <a:lnSpc>
                <a:spcPct val="90000"/>
              </a:lnSpc>
              <a:buFont typeface="Wingdings" panose="05000000000000000000" pitchFamily="2" charset="2"/>
              <a:buChar char="v"/>
            </a:pPr>
            <a:r>
              <a:rPr lang="ja-JP" altLang="en-US" sz="2000" b="1" dirty="0">
                <a:latin typeface="+mn-ea"/>
                <a:cs typeface="ＭＳ 明朝" charset="-128"/>
              </a:rPr>
              <a:t>他の制度から移転：国民年金（約</a:t>
            </a:r>
            <a:r>
              <a:rPr lang="en-US" altLang="ja-JP" sz="2000" b="1" dirty="0">
                <a:latin typeface="+mn-ea"/>
                <a:cs typeface="ＭＳ 明朝" charset="-128"/>
              </a:rPr>
              <a:t>20.9</a:t>
            </a:r>
            <a:r>
              <a:rPr lang="ja-JP" altLang="en-US" sz="2000" b="1" dirty="0">
                <a:latin typeface="+mn-ea"/>
                <a:cs typeface="ＭＳ 明朝" charset="-128"/>
              </a:rPr>
              <a:t>兆円）、後期高齢者医療医療制度（約</a:t>
            </a:r>
            <a:r>
              <a:rPr lang="en-US" altLang="ja-JP" sz="2000" b="1" dirty="0">
                <a:latin typeface="+mn-ea"/>
                <a:cs typeface="ＭＳ 明朝" charset="-128"/>
              </a:rPr>
              <a:t>6.3</a:t>
            </a:r>
            <a:r>
              <a:rPr lang="ja-JP" altLang="en-US" sz="2000" b="1" dirty="0">
                <a:latin typeface="+mn-ea"/>
                <a:cs typeface="ＭＳ 明朝" charset="-128"/>
              </a:rPr>
              <a:t>兆円）</a:t>
            </a:r>
          </a:p>
          <a:p>
            <a:pPr lvl="1" eaLnBrk="1" hangingPunct="1">
              <a:lnSpc>
                <a:spcPct val="90000"/>
              </a:lnSpc>
              <a:buFont typeface="Wingdings" panose="05000000000000000000" pitchFamily="2" charset="2"/>
              <a:buChar char="v"/>
            </a:pPr>
            <a:r>
              <a:rPr lang="ja-JP" altLang="en-US" sz="2000" b="1" dirty="0">
                <a:latin typeface="+mn-ea"/>
                <a:cs typeface="ＭＳ 明朝" charset="-128"/>
              </a:rPr>
              <a:t>他の制度への移転：厚生年金（約</a:t>
            </a:r>
            <a:r>
              <a:rPr lang="en-US" altLang="ja-JP" sz="2000" b="1" dirty="0">
                <a:latin typeface="+mn-ea"/>
                <a:cs typeface="ＭＳ 明朝" charset="-128"/>
              </a:rPr>
              <a:t>23.5</a:t>
            </a:r>
            <a:r>
              <a:rPr lang="ja-JP" altLang="en-US" sz="2000" b="1" dirty="0">
                <a:latin typeface="+mn-ea"/>
                <a:cs typeface="ＭＳ 明朝" charset="-128"/>
              </a:rPr>
              <a:t>兆円）、協会けんぽ（約</a:t>
            </a:r>
            <a:r>
              <a:rPr lang="en-US" altLang="ja-JP" sz="2000" b="1" dirty="0">
                <a:latin typeface="+mn-ea"/>
                <a:cs typeface="ＭＳ 明朝" charset="-128"/>
              </a:rPr>
              <a:t>4.5</a:t>
            </a:r>
            <a:r>
              <a:rPr lang="ja-JP" altLang="en-US" sz="2000" b="1" dirty="0">
                <a:latin typeface="+mn-ea"/>
                <a:cs typeface="ＭＳ 明朝" charset="-128"/>
              </a:rPr>
              <a:t>兆円）、組合健保（約</a:t>
            </a:r>
            <a:r>
              <a:rPr lang="en-US" altLang="ja-JP" sz="2000" b="1" dirty="0">
                <a:latin typeface="+mn-ea"/>
                <a:cs typeface="ＭＳ 明朝" charset="-128"/>
              </a:rPr>
              <a:t>4.3</a:t>
            </a:r>
            <a:r>
              <a:rPr lang="ja-JP" altLang="en-US" sz="2000" b="1" dirty="0">
                <a:latin typeface="+mn-ea"/>
                <a:cs typeface="ＭＳ 明朝" charset="-128"/>
              </a:rPr>
              <a:t>兆円）、国民健康保険（約</a:t>
            </a:r>
            <a:r>
              <a:rPr lang="en-US" altLang="ja-JP" sz="2000" b="1" dirty="0">
                <a:latin typeface="+mn-ea"/>
                <a:cs typeface="ＭＳ 明朝" charset="-128"/>
              </a:rPr>
              <a:t>4.5</a:t>
            </a:r>
            <a:r>
              <a:rPr lang="ja-JP" altLang="en-US" sz="2000" b="1" dirty="0">
                <a:latin typeface="+mn-ea"/>
                <a:cs typeface="ＭＳ 明朝" charset="-128"/>
              </a:rPr>
              <a:t>兆円）</a:t>
            </a:r>
          </a:p>
        </p:txBody>
      </p:sp>
    </p:spTree>
    <p:extLst>
      <p:ext uri="{BB962C8B-B14F-4D97-AF65-F5344CB8AC3E}">
        <p14:creationId xmlns:p14="http://schemas.microsoft.com/office/powerpoint/2010/main" val="3709215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今日のお話</a:t>
            </a:r>
            <a:endParaRPr lang="en-US" dirty="0"/>
          </a:p>
        </p:txBody>
      </p:sp>
      <p:sp>
        <p:nvSpPr>
          <p:cNvPr id="427011" name="Rectangle 3"/>
          <p:cNvSpPr>
            <a:spLocks noGrp="1" noChangeArrowheads="1"/>
          </p:cNvSpPr>
          <p:nvPr>
            <p:ph type="body" idx="1"/>
          </p:nvPr>
        </p:nvSpPr>
        <p:spPr>
          <a:xfrm>
            <a:off x="706637" y="1713123"/>
            <a:ext cx="7892107" cy="3456384"/>
          </a:xfrm>
        </p:spPr>
        <p:txBody>
          <a:bodyPr/>
          <a:lstStyle/>
          <a:p>
            <a:pPr marL="0" indent="0" eaLnBrk="1" hangingPunct="1">
              <a:lnSpc>
                <a:spcPct val="90000"/>
              </a:lnSpc>
              <a:buNone/>
            </a:pPr>
            <a:r>
              <a:rPr lang="ja-JP" altLang="en-US" sz="2800" dirty="0"/>
              <a:t>第１節　社会保障の財政</a:t>
            </a:r>
          </a:p>
          <a:p>
            <a:pPr marL="514350" indent="-514350" eaLnBrk="1" hangingPunct="1">
              <a:lnSpc>
                <a:spcPct val="90000"/>
              </a:lnSpc>
              <a:buFont typeface="+mj-lt"/>
              <a:buAutoNum type="arabicPeriod"/>
            </a:pPr>
            <a:r>
              <a:rPr lang="ja-JP" altLang="en-US" sz="2800" dirty="0"/>
              <a:t>社会保障の財政を支える財源</a:t>
            </a:r>
          </a:p>
          <a:p>
            <a:pPr marL="514350" indent="-514350" eaLnBrk="1" hangingPunct="1">
              <a:lnSpc>
                <a:spcPct val="90000"/>
              </a:lnSpc>
              <a:buFont typeface="+mj-lt"/>
              <a:buAutoNum type="arabicPeriod"/>
            </a:pPr>
            <a:r>
              <a:rPr lang="ja-JP" altLang="en-US" sz="2800" dirty="0"/>
              <a:t>社会保障の主な財源</a:t>
            </a:r>
          </a:p>
          <a:p>
            <a:pPr marL="514350" indent="-514350" eaLnBrk="1" hangingPunct="1">
              <a:lnSpc>
                <a:spcPct val="90000"/>
              </a:lnSpc>
              <a:buFont typeface="+mj-lt"/>
              <a:buAutoNum type="arabicPeriod"/>
            </a:pPr>
            <a:r>
              <a:rPr lang="ja-JP" altLang="en-US" sz="2800" dirty="0"/>
              <a:t>社会保障における財政調整</a:t>
            </a:r>
          </a:p>
          <a:p>
            <a:pPr marL="0" indent="0" eaLnBrk="1" hangingPunct="1">
              <a:lnSpc>
                <a:spcPct val="90000"/>
              </a:lnSpc>
              <a:buNone/>
            </a:pPr>
            <a:r>
              <a:rPr lang="ja-JP" altLang="en-US" sz="2800" dirty="0"/>
              <a:t>第２節　社会保障給付費・内訳・動向</a:t>
            </a:r>
          </a:p>
          <a:p>
            <a:pPr marL="514350" indent="-514350" eaLnBrk="1" hangingPunct="1">
              <a:lnSpc>
                <a:spcPct val="90000"/>
              </a:lnSpc>
              <a:buFont typeface="+mj-lt"/>
              <a:buAutoNum type="arabicPeriod"/>
            </a:pPr>
            <a:r>
              <a:rPr lang="ja-JP" altLang="en-US" sz="2800" dirty="0"/>
              <a:t>社会保障費用の統計</a:t>
            </a:r>
          </a:p>
          <a:p>
            <a:pPr marL="514350" indent="-514350" eaLnBrk="1" hangingPunct="1">
              <a:lnSpc>
                <a:spcPct val="90000"/>
              </a:lnSpc>
              <a:buFont typeface="+mj-lt"/>
              <a:buAutoNum type="arabicPeriod"/>
            </a:pPr>
            <a:r>
              <a:rPr lang="ja-JP" altLang="en-US" sz="2800" dirty="0"/>
              <a:t>社会保障支出の規模と動向</a:t>
            </a:r>
          </a:p>
          <a:p>
            <a:pPr marL="0" indent="0" eaLnBrk="1" hangingPunct="1">
              <a:lnSpc>
                <a:spcPct val="90000"/>
              </a:lnSpc>
              <a:buNone/>
            </a:pPr>
            <a:endParaRPr lang="ja-JP" altLang="en-US" sz="2800" dirty="0"/>
          </a:p>
          <a:p>
            <a:pPr marL="0" indent="0" eaLnBrk="1" hangingPunct="1">
              <a:lnSpc>
                <a:spcPct val="90000"/>
              </a:lnSpc>
              <a:buNone/>
            </a:pPr>
            <a:endParaRPr lang="ja-JP" altLang="en-US" sz="2800" dirty="0"/>
          </a:p>
          <a:p>
            <a:pPr marL="438150" lvl="1" indent="0" eaLnBrk="1" hangingPunct="1">
              <a:lnSpc>
                <a:spcPct val="90000"/>
              </a:lnSpc>
              <a:buNone/>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B5C640BE-F694-22C0-69A1-3158D26090E4}"/>
              </a:ext>
            </a:extLst>
          </p:cNvPr>
          <p:cNvSpPr>
            <a:spLocks noGrp="1"/>
          </p:cNvSpPr>
          <p:nvPr>
            <p:ph type="sldNum" sz="quarter" idx="12"/>
          </p:nvPr>
        </p:nvSpPr>
        <p:spPr/>
        <p:txBody>
          <a:bodyPr/>
          <a:lstStyle/>
          <a:p>
            <a:fld id="{A4CFD91F-0676-4D47-82C1-C8A098CDDACF}" type="slidenum">
              <a:rPr lang="en-US" altLang="ja-JP" smtClean="0"/>
              <a:pPr/>
              <a:t>2</a:t>
            </a:fld>
            <a:endParaRPr lang="en-US" altLang="ja-JP" dirty="0"/>
          </a:p>
        </p:txBody>
      </p:sp>
      <p:sp>
        <p:nvSpPr>
          <p:cNvPr id="3" name="テキスト ボックス 2">
            <a:extLst>
              <a:ext uri="{FF2B5EF4-FFF2-40B4-BE49-F238E27FC236}">
                <a16:creationId xmlns:a16="http://schemas.microsoft.com/office/drawing/2014/main" id="{99506729-607B-B929-8EB7-051062E107E6}"/>
              </a:ext>
            </a:extLst>
          </p:cNvPr>
          <p:cNvSpPr txBox="1"/>
          <p:nvPr/>
        </p:nvSpPr>
        <p:spPr>
          <a:xfrm>
            <a:off x="548520" y="5136456"/>
            <a:ext cx="7869038" cy="1323439"/>
          </a:xfrm>
          <a:prstGeom prst="rect">
            <a:avLst/>
          </a:prstGeom>
          <a:solidFill>
            <a:schemeClr val="bg1"/>
          </a:solidFill>
          <a:ln>
            <a:solidFill>
              <a:schemeClr val="bg1"/>
            </a:solidFill>
          </a:ln>
        </p:spPr>
        <p:txBody>
          <a:bodyPr wrap="square" rtlCol="0">
            <a:spAutoFit/>
          </a:bodyPr>
          <a:lstStyle/>
          <a:p>
            <a:r>
              <a:rPr lang="ja-JP" altLang="en-US" sz="2000" dirty="0">
                <a:solidFill>
                  <a:srgbClr val="FF0000"/>
                </a:solidFill>
              </a:rPr>
              <a:t>★日本の社会保障の財源（お金の出どころ）：</a:t>
            </a:r>
            <a:r>
              <a:rPr lang="ja-JP" altLang="en-US" sz="2000" dirty="0"/>
              <a:t>国庫＋保険料＋資産収入</a:t>
            </a:r>
            <a:endParaRPr lang="en-US" altLang="ja-JP" sz="2000" dirty="0"/>
          </a:p>
          <a:p>
            <a:r>
              <a:rPr lang="ja-JP" altLang="en-US" sz="2000" dirty="0"/>
              <a:t>⇒社会保険料、国の一般会計、地方財政、利用者負担とその調整。</a:t>
            </a:r>
            <a:r>
              <a:rPr lang="ja-JP" altLang="en-US" sz="2000" dirty="0">
                <a:solidFill>
                  <a:srgbClr val="FF0000"/>
                </a:solidFill>
              </a:rPr>
              <a:t>社会保障給付費（お金の使い道）：</a:t>
            </a:r>
            <a:r>
              <a:rPr lang="ja-JP" altLang="en-US" sz="2000" dirty="0"/>
              <a:t>年金、医療。福祉その他、とその内訳の動向を理解すること！要するに</a:t>
            </a:r>
            <a:r>
              <a:rPr lang="ja-JP" altLang="en-US" sz="2000" dirty="0">
                <a:solidFill>
                  <a:srgbClr val="FF0000"/>
                </a:solidFill>
              </a:rPr>
              <a:t>皆さんの将来の収入源のお話です！</a:t>
            </a:r>
            <a:endParaRPr lang="en-US" sz="20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473780"/>
            <a:ext cx="7704856" cy="1160475"/>
          </a:xfrm>
        </p:spPr>
        <p:txBody>
          <a:bodyPr anchor="ctr"/>
          <a:lstStyle/>
          <a:p>
            <a:pPr algn="ctr" eaLnBrk="1" hangingPunct="1">
              <a:lnSpc>
                <a:spcPct val="90000"/>
              </a:lnSpc>
            </a:pPr>
            <a:br>
              <a:rPr lang="ja-JP" altLang="en-US" sz="2800" dirty="0"/>
            </a:br>
            <a:r>
              <a:rPr lang="ja-JP" altLang="en-US" sz="2800" dirty="0"/>
              <a:t>第２節　社会保障給付費・内訳・動向</a:t>
            </a:r>
            <a:br>
              <a:rPr lang="ja-JP" altLang="en-US" sz="2800" dirty="0"/>
            </a:br>
            <a:r>
              <a:rPr lang="ja-JP" altLang="en-US" sz="2800" dirty="0"/>
              <a:t>（１）社会保障費用の統計</a:t>
            </a:r>
            <a:br>
              <a:rPr lang="ja-JP" altLang="en-US" sz="2800" dirty="0"/>
            </a:br>
            <a:endParaRPr lang="ja-JP" altLang="en-US" sz="2800" dirty="0"/>
          </a:p>
        </p:txBody>
      </p:sp>
      <p:sp>
        <p:nvSpPr>
          <p:cNvPr id="430083" name="Rectangle 3"/>
          <p:cNvSpPr>
            <a:spLocks noGrp="1" noChangeArrowheads="1"/>
          </p:cNvSpPr>
          <p:nvPr>
            <p:ph type="body" idx="1"/>
          </p:nvPr>
        </p:nvSpPr>
        <p:spPr>
          <a:xfrm>
            <a:off x="196874" y="1772816"/>
            <a:ext cx="8947125" cy="4248472"/>
          </a:xfrm>
        </p:spPr>
        <p:txBody>
          <a:bodyPr/>
          <a:lstStyle/>
          <a:p>
            <a:pPr eaLnBrk="1" hangingPunct="1">
              <a:lnSpc>
                <a:spcPct val="90000"/>
              </a:lnSpc>
            </a:pPr>
            <a:r>
              <a:rPr lang="ja-JP" altLang="en-US" sz="2400" b="1" dirty="0">
                <a:latin typeface="+mn-ea"/>
                <a:cs typeface="ＭＳ 明朝" charset="-128"/>
                <a:hlinkClick r:id="rId3"/>
              </a:rPr>
              <a:t>社会保障費用統計（国立社会保障・人口問題研究所）</a:t>
            </a:r>
            <a:endParaRPr lang="ja-JP" altLang="en-US" sz="2400" b="1" dirty="0">
              <a:latin typeface="+mn-ea"/>
              <a:cs typeface="ＭＳ 明朝" charset="-128"/>
            </a:endParaRPr>
          </a:p>
          <a:p>
            <a:pPr eaLnBrk="1" hangingPunct="1">
              <a:lnSpc>
                <a:spcPct val="90000"/>
              </a:lnSpc>
            </a:pPr>
            <a:r>
              <a:rPr lang="ja-JP" altLang="en-US" sz="2400" b="1" dirty="0">
                <a:latin typeface="+mn-ea"/>
                <a:cs typeface="ＭＳ 明朝" charset="-128"/>
              </a:rPr>
              <a:t>社会支出：医療、年金、介護などの社会保障制度からの１年間の支出をまとめたもの</a:t>
            </a:r>
          </a:p>
          <a:p>
            <a:pPr eaLnBrk="1" hangingPunct="1">
              <a:lnSpc>
                <a:spcPct val="90000"/>
              </a:lnSpc>
            </a:pPr>
            <a:r>
              <a:rPr lang="ja-JP" altLang="en-US" sz="2400" b="1" dirty="0">
                <a:latin typeface="+mn-ea"/>
                <a:cs typeface="ＭＳ 明朝" charset="-128"/>
              </a:rPr>
              <a:t>総額、政策分野別（高齢、障害、保健など）</a:t>
            </a:r>
          </a:p>
          <a:p>
            <a:pPr eaLnBrk="1" hangingPunct="1">
              <a:lnSpc>
                <a:spcPct val="90000"/>
              </a:lnSpc>
            </a:pPr>
            <a:r>
              <a:rPr lang="ja-JP" altLang="en-US" sz="2400" b="1" dirty="0">
                <a:latin typeface="+mn-ea"/>
                <a:cs typeface="ＭＳ 明朝" charset="-128"/>
              </a:rPr>
              <a:t>給付のみでなく施設整備なども含むが、医療・介護などの自己負担分は含まない。社会保障の収支は国の制度に基づくもののみ。</a:t>
            </a:r>
          </a:p>
          <a:p>
            <a:pPr eaLnBrk="1" hangingPunct="1">
              <a:lnSpc>
                <a:spcPct val="90000"/>
              </a:lnSpc>
            </a:pPr>
            <a:r>
              <a:rPr lang="ja-JP" altLang="en-US" sz="2400" b="1" dirty="0">
                <a:latin typeface="+mn-ea"/>
                <a:cs typeface="ＭＳ 明朝" charset="-128"/>
              </a:rPr>
              <a:t>社会保障給付費：</a:t>
            </a:r>
            <a:r>
              <a:rPr lang="en-US" altLang="ja-JP" sz="2400" b="1" dirty="0">
                <a:latin typeface="+mn-ea"/>
                <a:cs typeface="ＭＳ 明朝" charset="-128"/>
              </a:rPr>
              <a:t>OECD(</a:t>
            </a:r>
            <a:r>
              <a:rPr lang="ja-JP" altLang="en-US" sz="2400" b="1" dirty="0">
                <a:latin typeface="+mn-ea"/>
                <a:cs typeface="ＭＳ 明朝" charset="-128"/>
              </a:rPr>
              <a:t>経済協力開発機構）と</a:t>
            </a:r>
            <a:r>
              <a:rPr lang="en-US" altLang="ja-JP" sz="2400" b="1" dirty="0">
                <a:latin typeface="+mn-ea"/>
                <a:cs typeface="ＭＳ 明朝" charset="-128"/>
              </a:rPr>
              <a:t>ILO</a:t>
            </a:r>
            <a:r>
              <a:rPr lang="ja-JP" altLang="en-US" sz="2400" b="1" dirty="0">
                <a:latin typeface="+mn-ea"/>
                <a:cs typeface="ＭＳ 明朝" charset="-128"/>
              </a:rPr>
              <a:t>（国際労働機関）に準拠。国際比較用。</a:t>
            </a:r>
            <a:endParaRPr lang="en-US" altLang="ja-JP" sz="2400" b="1" dirty="0">
              <a:latin typeface="+mn-ea"/>
              <a:cs typeface="ＭＳ 明朝" charset="-128"/>
            </a:endParaRPr>
          </a:p>
          <a:p>
            <a:pPr eaLnBrk="1" hangingPunct="1">
              <a:lnSpc>
                <a:spcPct val="90000"/>
              </a:lnSpc>
            </a:pPr>
            <a:r>
              <a:rPr lang="ja-JP" altLang="en-US" sz="2400" b="1" dirty="0">
                <a:latin typeface="+mn-ea"/>
                <a:cs typeface="ＭＳ 明朝" charset="-128"/>
              </a:rPr>
              <a:t>総額、政策分野別（高齢、障害、保健など）</a:t>
            </a:r>
            <a:endParaRPr lang="en-US" altLang="ja-JP" sz="2400" b="1" dirty="0">
              <a:latin typeface="+mn-ea"/>
              <a:cs typeface="ＭＳ 明朝" charset="-128"/>
            </a:endParaRPr>
          </a:p>
          <a:p>
            <a:pPr eaLnBrk="1" hangingPunct="1">
              <a:lnSpc>
                <a:spcPct val="90000"/>
              </a:lnSpc>
            </a:pPr>
            <a:r>
              <a:rPr lang="ja-JP" altLang="en-US" sz="2400" b="1" dirty="0">
                <a:latin typeface="+mn-ea"/>
                <a:cs typeface="ＭＳ 明朝" charset="-128"/>
              </a:rPr>
              <a:t>対象者に直接給付されるものに限定。</a:t>
            </a:r>
          </a:p>
          <a:p>
            <a:pPr marL="0" indent="0" eaLnBrk="1" hangingPunct="1">
              <a:lnSpc>
                <a:spcPct val="90000"/>
              </a:lnSpc>
              <a:buNone/>
            </a:pPr>
            <a:endParaRPr lang="en-US" altLang="ja-JP" sz="2400" b="1" dirty="0">
              <a:solidFill>
                <a:srgbClr val="FF0000"/>
              </a:solidFill>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41006670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93043" y="285520"/>
            <a:ext cx="7704856" cy="1160475"/>
          </a:xfrm>
        </p:spPr>
        <p:txBody>
          <a:bodyPr anchor="ctr"/>
          <a:lstStyle/>
          <a:p>
            <a:pPr algn="ctr" eaLnBrk="1" hangingPunct="1">
              <a:lnSpc>
                <a:spcPct val="90000"/>
              </a:lnSpc>
            </a:pPr>
            <a:r>
              <a:rPr lang="ja-JP" altLang="en-US" sz="2800" dirty="0"/>
              <a:t>政策分野別社会支出の推移　</a:t>
            </a:r>
            <a:r>
              <a:rPr lang="en-US" altLang="ja-JP" sz="2800" dirty="0"/>
              <a:t>1980</a:t>
            </a:r>
            <a:r>
              <a:rPr lang="ja-JP" altLang="en-US" sz="2800" dirty="0"/>
              <a:t>ー</a:t>
            </a:r>
            <a:r>
              <a:rPr lang="en-US" altLang="ja-JP" sz="2800" dirty="0"/>
              <a:t>2020</a:t>
            </a:r>
            <a:r>
              <a:rPr lang="ja-JP" altLang="en-US" sz="2800" dirty="0"/>
              <a:t>年</a:t>
            </a:r>
          </a:p>
        </p:txBody>
      </p:sp>
      <p:sp>
        <p:nvSpPr>
          <p:cNvPr id="5" name="テキスト ボックス 4">
            <a:hlinkClick r:id="rId3"/>
            <a:extLst>
              <a:ext uri="{FF2B5EF4-FFF2-40B4-BE49-F238E27FC236}">
                <a16:creationId xmlns:a16="http://schemas.microsoft.com/office/drawing/2014/main" id="{DBCA4B11-6CE4-B6FD-7B2F-889FE0E0A7FE}"/>
              </a:ext>
            </a:extLst>
          </p:cNvPr>
          <p:cNvSpPr txBox="1"/>
          <p:nvPr/>
        </p:nvSpPr>
        <p:spPr>
          <a:xfrm>
            <a:off x="451062" y="6309320"/>
            <a:ext cx="8692938" cy="400110"/>
          </a:xfrm>
          <a:prstGeom prst="rect">
            <a:avLst/>
          </a:prstGeom>
          <a:solidFill>
            <a:schemeClr val="bg1"/>
          </a:solidFill>
        </p:spPr>
        <p:txBody>
          <a:bodyPr wrap="square" rtlCol="0">
            <a:spAutoFit/>
          </a:bodyPr>
          <a:lstStyle/>
          <a:p>
            <a:r>
              <a:rPr lang="ja-JP" altLang="en-US" sz="2000" kern="100" dirty="0">
                <a:effectLst/>
                <a:latin typeface="Century" panose="02040604050505020304" pitchFamily="18" charset="0"/>
                <a:ea typeface="ＭＳ 明朝" panose="02020609040205080304" pitchFamily="17" charset="-128"/>
                <a:cs typeface="Times New Roman" panose="02020603050405020304" pitchFamily="18" charset="0"/>
                <a:hlinkClick r:id="rId4"/>
              </a:rPr>
              <a:t>出典：</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hlinkClick r:id="rId4"/>
              </a:rPr>
              <a:t>令和</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hlinkClick r:id="rId4"/>
              </a:rPr>
              <a:t>2</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hlinkClick r:id="rId4"/>
              </a:rPr>
              <a:t>年度　社会保障費用統計（国立社会保障・人口問題研究所）</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7" name="図 6">
            <a:extLst>
              <a:ext uri="{FF2B5EF4-FFF2-40B4-BE49-F238E27FC236}">
                <a16:creationId xmlns:a16="http://schemas.microsoft.com/office/drawing/2014/main" id="{5AFA3FC9-84D3-8088-C5E4-624A98C8336E}"/>
              </a:ext>
            </a:extLst>
          </p:cNvPr>
          <p:cNvPicPr>
            <a:picLocks noChangeAspect="1"/>
          </p:cNvPicPr>
          <p:nvPr/>
        </p:nvPicPr>
        <p:blipFill>
          <a:blip r:embed="rId5"/>
          <a:stretch>
            <a:fillRect/>
          </a:stretch>
        </p:blipFill>
        <p:spPr>
          <a:xfrm>
            <a:off x="593043" y="1445995"/>
            <a:ext cx="7579357" cy="4960546"/>
          </a:xfrm>
          <a:prstGeom prst="rect">
            <a:avLst/>
          </a:prstGeom>
        </p:spPr>
      </p:pic>
      <p:sp>
        <p:nvSpPr>
          <p:cNvPr id="8" name="テキスト ボックス 7">
            <a:extLst>
              <a:ext uri="{FF2B5EF4-FFF2-40B4-BE49-F238E27FC236}">
                <a16:creationId xmlns:a16="http://schemas.microsoft.com/office/drawing/2014/main" id="{9736A0AE-F52E-9D91-BEC0-9F6EA026FA87}"/>
              </a:ext>
            </a:extLst>
          </p:cNvPr>
          <p:cNvSpPr txBox="1"/>
          <p:nvPr/>
        </p:nvSpPr>
        <p:spPr>
          <a:xfrm>
            <a:off x="5364088" y="3483337"/>
            <a:ext cx="864096" cy="461665"/>
          </a:xfrm>
          <a:prstGeom prst="rect">
            <a:avLst/>
          </a:prstGeom>
          <a:solidFill>
            <a:schemeClr val="bg1"/>
          </a:solidFill>
        </p:spPr>
        <p:txBody>
          <a:bodyPr wrap="square" rtlCol="0">
            <a:spAutoFit/>
          </a:bodyPr>
          <a:lstStyle/>
          <a:p>
            <a:r>
              <a:rPr lang="ja-JP" altLang="en-US" dirty="0"/>
              <a:t>医療</a:t>
            </a:r>
            <a:endParaRPr lang="en-US" dirty="0"/>
          </a:p>
        </p:txBody>
      </p:sp>
      <p:sp>
        <p:nvSpPr>
          <p:cNvPr id="11" name="テキスト ボックス 10">
            <a:extLst>
              <a:ext uri="{FF2B5EF4-FFF2-40B4-BE49-F238E27FC236}">
                <a16:creationId xmlns:a16="http://schemas.microsoft.com/office/drawing/2014/main" id="{6BA5D87F-0EB8-1606-835D-49DC6A6FBA08}"/>
              </a:ext>
            </a:extLst>
          </p:cNvPr>
          <p:cNvSpPr txBox="1"/>
          <p:nvPr/>
        </p:nvSpPr>
        <p:spPr>
          <a:xfrm>
            <a:off x="2123728" y="3081746"/>
            <a:ext cx="918146" cy="461665"/>
          </a:xfrm>
          <a:prstGeom prst="rect">
            <a:avLst/>
          </a:prstGeom>
          <a:solidFill>
            <a:schemeClr val="bg1"/>
          </a:solidFill>
        </p:spPr>
        <p:txBody>
          <a:bodyPr wrap="square" rtlCol="0">
            <a:spAutoFit/>
          </a:bodyPr>
          <a:lstStyle/>
          <a:p>
            <a:endParaRPr lang="en-US" dirty="0"/>
          </a:p>
        </p:txBody>
      </p:sp>
      <p:sp>
        <p:nvSpPr>
          <p:cNvPr id="12" name="テキスト ボックス 11">
            <a:extLst>
              <a:ext uri="{FF2B5EF4-FFF2-40B4-BE49-F238E27FC236}">
                <a16:creationId xmlns:a16="http://schemas.microsoft.com/office/drawing/2014/main" id="{A922769F-0F55-6EA8-9524-09BC62A963A0}"/>
              </a:ext>
            </a:extLst>
          </p:cNvPr>
          <p:cNvSpPr txBox="1"/>
          <p:nvPr/>
        </p:nvSpPr>
        <p:spPr>
          <a:xfrm>
            <a:off x="5629628" y="4814099"/>
            <a:ext cx="918146" cy="461665"/>
          </a:xfrm>
          <a:prstGeom prst="rect">
            <a:avLst/>
          </a:prstGeom>
          <a:solidFill>
            <a:schemeClr val="bg1"/>
          </a:solidFill>
        </p:spPr>
        <p:txBody>
          <a:bodyPr wrap="square" rtlCol="0">
            <a:spAutoFit/>
          </a:bodyPr>
          <a:lstStyle/>
          <a:p>
            <a:r>
              <a:rPr lang="ja-JP" altLang="en-US" dirty="0"/>
              <a:t>年金</a:t>
            </a:r>
            <a:endParaRPr lang="en-US" dirty="0"/>
          </a:p>
        </p:txBody>
      </p:sp>
      <p:sp>
        <p:nvSpPr>
          <p:cNvPr id="13" name="テキスト ボックス 12">
            <a:extLst>
              <a:ext uri="{FF2B5EF4-FFF2-40B4-BE49-F238E27FC236}">
                <a16:creationId xmlns:a16="http://schemas.microsoft.com/office/drawing/2014/main" id="{5A51DF23-8FFD-8775-0783-E408272205EE}"/>
              </a:ext>
            </a:extLst>
          </p:cNvPr>
          <p:cNvSpPr txBox="1"/>
          <p:nvPr/>
        </p:nvSpPr>
        <p:spPr>
          <a:xfrm>
            <a:off x="1691680" y="2252883"/>
            <a:ext cx="3384376" cy="830997"/>
          </a:xfrm>
          <a:prstGeom prst="rect">
            <a:avLst/>
          </a:prstGeom>
          <a:solidFill>
            <a:schemeClr val="bg1"/>
          </a:solidFill>
        </p:spPr>
        <p:txBody>
          <a:bodyPr wrap="square" rtlCol="0">
            <a:spAutoFit/>
          </a:bodyPr>
          <a:lstStyle/>
          <a:p>
            <a:r>
              <a:rPr lang="ja-JP" altLang="en-US" dirty="0"/>
              <a:t>その他（家族・失業・介護など）</a:t>
            </a:r>
            <a:endParaRPr lang="en-US" dirty="0"/>
          </a:p>
        </p:txBody>
      </p:sp>
      <p:cxnSp>
        <p:nvCxnSpPr>
          <p:cNvPr id="15" name="直線矢印コネクタ 14">
            <a:extLst>
              <a:ext uri="{FF2B5EF4-FFF2-40B4-BE49-F238E27FC236}">
                <a16:creationId xmlns:a16="http://schemas.microsoft.com/office/drawing/2014/main" id="{0E48968C-D36F-5632-2A8B-044DB19DC307}"/>
              </a:ext>
            </a:extLst>
          </p:cNvPr>
          <p:cNvCxnSpPr>
            <a:cxnSpLocks/>
          </p:cNvCxnSpPr>
          <p:nvPr/>
        </p:nvCxnSpPr>
        <p:spPr>
          <a:xfrm>
            <a:off x="5292080" y="2422199"/>
            <a:ext cx="675097" cy="213343"/>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955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93043" y="285520"/>
            <a:ext cx="7704856" cy="1160475"/>
          </a:xfrm>
        </p:spPr>
        <p:txBody>
          <a:bodyPr anchor="ctr"/>
          <a:lstStyle/>
          <a:p>
            <a:pPr algn="ctr" eaLnBrk="1" hangingPunct="1">
              <a:lnSpc>
                <a:spcPct val="90000"/>
              </a:lnSpc>
            </a:pPr>
            <a:r>
              <a:rPr lang="ja-JP" altLang="en-US" sz="2800" dirty="0"/>
              <a:t>社会保障給付費の国際比較　</a:t>
            </a:r>
            <a:r>
              <a:rPr lang="en-US" altLang="ja-JP" sz="2800" dirty="0"/>
              <a:t>2019/2020</a:t>
            </a:r>
            <a:r>
              <a:rPr lang="ja-JP" altLang="en-US" sz="2800" dirty="0"/>
              <a:t>年</a:t>
            </a:r>
          </a:p>
        </p:txBody>
      </p:sp>
      <p:pic>
        <p:nvPicPr>
          <p:cNvPr id="3" name="図 2">
            <a:extLst>
              <a:ext uri="{FF2B5EF4-FFF2-40B4-BE49-F238E27FC236}">
                <a16:creationId xmlns:a16="http://schemas.microsoft.com/office/drawing/2014/main" id="{F9AF3D47-7C1E-37E4-C2CD-67D3E5FC44D9}"/>
              </a:ext>
            </a:extLst>
          </p:cNvPr>
          <p:cNvPicPr>
            <a:picLocks noChangeAspect="1"/>
          </p:cNvPicPr>
          <p:nvPr/>
        </p:nvPicPr>
        <p:blipFill>
          <a:blip r:embed="rId3"/>
          <a:stretch>
            <a:fillRect/>
          </a:stretch>
        </p:blipFill>
        <p:spPr>
          <a:xfrm>
            <a:off x="755576" y="1340768"/>
            <a:ext cx="6120680" cy="5087001"/>
          </a:xfrm>
          <a:prstGeom prst="rect">
            <a:avLst/>
          </a:prstGeom>
        </p:spPr>
      </p:pic>
    </p:spTree>
    <p:extLst>
      <p:ext uri="{BB962C8B-B14F-4D97-AF65-F5344CB8AC3E}">
        <p14:creationId xmlns:p14="http://schemas.microsoft.com/office/powerpoint/2010/main" val="42871958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473780"/>
            <a:ext cx="7704856" cy="1160475"/>
          </a:xfrm>
        </p:spPr>
        <p:txBody>
          <a:bodyPr anchor="ctr"/>
          <a:lstStyle/>
          <a:p>
            <a:pPr algn="ctr" eaLnBrk="1" hangingPunct="1">
              <a:lnSpc>
                <a:spcPct val="90000"/>
              </a:lnSpc>
            </a:pPr>
            <a:br>
              <a:rPr lang="ja-JP" altLang="en-US" sz="2800" dirty="0"/>
            </a:br>
            <a:r>
              <a:rPr lang="ja-JP" altLang="en-US" sz="2800" dirty="0"/>
              <a:t>第２節　社会保障給付費・内訳・動向</a:t>
            </a:r>
            <a:br>
              <a:rPr lang="ja-JP" altLang="en-US" sz="2800" dirty="0"/>
            </a:br>
            <a:r>
              <a:rPr lang="ja-JP" altLang="en-US" sz="2800" dirty="0"/>
              <a:t>（２）社会保障支出の規模と動向　①</a:t>
            </a:r>
            <a:br>
              <a:rPr lang="ja-JP" altLang="en-US" sz="2800" dirty="0"/>
            </a:br>
            <a:endParaRPr lang="ja-JP" altLang="en-US" sz="2800" dirty="0"/>
          </a:p>
        </p:txBody>
      </p:sp>
      <p:sp>
        <p:nvSpPr>
          <p:cNvPr id="430083" name="Rectangle 3"/>
          <p:cNvSpPr>
            <a:spLocks noGrp="1" noChangeArrowheads="1"/>
          </p:cNvSpPr>
          <p:nvPr>
            <p:ph type="body" idx="1"/>
          </p:nvPr>
        </p:nvSpPr>
        <p:spPr>
          <a:xfrm>
            <a:off x="196874" y="1772816"/>
            <a:ext cx="8947126" cy="4464496"/>
          </a:xfrm>
        </p:spPr>
        <p:txBody>
          <a:bodyPr/>
          <a:lstStyle/>
          <a:p>
            <a:pPr eaLnBrk="1" hangingPunct="1">
              <a:lnSpc>
                <a:spcPct val="90000"/>
              </a:lnSpc>
            </a:pPr>
            <a:r>
              <a:rPr lang="ja-JP" altLang="en-US" sz="2400" b="1" dirty="0">
                <a:latin typeface="+mn-ea"/>
                <a:cs typeface="ＭＳ 明朝" charset="-128"/>
              </a:rPr>
              <a:t>社会保障給付費（</a:t>
            </a:r>
            <a:r>
              <a:rPr lang="en-US" altLang="ja-JP" sz="2400" b="1" dirty="0">
                <a:latin typeface="+mn-ea"/>
                <a:cs typeface="ＭＳ 明朝" charset="-128"/>
              </a:rPr>
              <a:t>ILO</a:t>
            </a:r>
            <a:r>
              <a:rPr lang="ja-JP" altLang="en-US" sz="2400" b="1" dirty="0">
                <a:latin typeface="+mn-ea"/>
                <a:cs typeface="ＭＳ 明朝" charset="-128"/>
              </a:rPr>
              <a:t>基準）図３－４</a:t>
            </a:r>
          </a:p>
          <a:p>
            <a:pPr eaLnBrk="1" hangingPunct="1">
              <a:lnSpc>
                <a:spcPct val="90000"/>
              </a:lnSpc>
            </a:pPr>
            <a:r>
              <a:rPr lang="en-US" altLang="ja-JP" sz="2400" b="1" dirty="0">
                <a:latin typeface="+mn-ea"/>
                <a:cs typeface="ＭＳ 明朝" charset="-128"/>
              </a:rPr>
              <a:t>2018</a:t>
            </a:r>
            <a:r>
              <a:rPr lang="ja-JP" altLang="en-US" sz="2400" b="1" dirty="0">
                <a:latin typeface="+mn-ea"/>
                <a:cs typeface="ＭＳ 明朝" charset="-128"/>
              </a:rPr>
              <a:t>（</a:t>
            </a:r>
            <a:r>
              <a:rPr lang="en-US" altLang="ja-JP" sz="2400" b="1" dirty="0">
                <a:latin typeface="+mn-ea"/>
                <a:cs typeface="ＭＳ 明朝" charset="-128"/>
              </a:rPr>
              <a:t>H30)</a:t>
            </a:r>
            <a:r>
              <a:rPr lang="ja-JP" altLang="en-US" sz="2400" b="1" dirty="0">
                <a:latin typeface="+mn-ea"/>
                <a:cs typeface="ＭＳ 明朝" charset="-128"/>
              </a:rPr>
              <a:t>年</a:t>
            </a:r>
            <a:r>
              <a:rPr lang="en-US" altLang="ja-JP" sz="2400" b="1" dirty="0">
                <a:latin typeface="+mn-ea"/>
                <a:cs typeface="ＭＳ 明朝" charset="-128"/>
              </a:rPr>
              <a:t>:</a:t>
            </a:r>
            <a:r>
              <a:rPr lang="ja-JP" altLang="en-US" sz="2400" b="1" dirty="0">
                <a:latin typeface="+mn-ea"/>
                <a:cs typeface="ＭＳ 明朝" charset="-128"/>
              </a:rPr>
              <a:t>総額　約</a:t>
            </a:r>
            <a:r>
              <a:rPr lang="en-US" altLang="ja-JP" sz="2400" b="1" dirty="0">
                <a:latin typeface="+mn-ea"/>
                <a:cs typeface="ＭＳ 明朝" charset="-128"/>
              </a:rPr>
              <a:t>121.5</a:t>
            </a:r>
            <a:r>
              <a:rPr lang="ja-JP" altLang="en-US" sz="2400" b="1" dirty="0">
                <a:latin typeface="+mn-ea"/>
                <a:cs typeface="ＭＳ 明朝" charset="-128"/>
              </a:rPr>
              <a:t>兆円　同年の国の一般会計予算　約</a:t>
            </a:r>
            <a:r>
              <a:rPr lang="en-US" altLang="ja-JP" sz="2400" b="1" dirty="0">
                <a:latin typeface="+mn-ea"/>
                <a:cs typeface="ＭＳ 明朝" charset="-128"/>
              </a:rPr>
              <a:t>97.7</a:t>
            </a:r>
            <a:r>
              <a:rPr lang="ja-JP" altLang="en-US" sz="2400" b="1" dirty="0">
                <a:latin typeface="+mn-ea"/>
                <a:cs typeface="ＭＳ 明朝" charset="-128"/>
              </a:rPr>
              <a:t>兆円を上回る。</a:t>
            </a:r>
            <a:r>
              <a:rPr lang="en-US" altLang="ja-JP" sz="2400" b="1" dirty="0">
                <a:latin typeface="+mn-ea"/>
                <a:cs typeface="ＭＳ 明朝" charset="-128"/>
              </a:rPr>
              <a:t>1</a:t>
            </a:r>
            <a:r>
              <a:rPr lang="ja-JP" altLang="en-US" sz="2400" b="1" dirty="0">
                <a:latin typeface="+mn-ea"/>
                <a:cs typeface="ＭＳ 明朝" charset="-128"/>
              </a:rPr>
              <a:t>人あたりでは</a:t>
            </a:r>
            <a:r>
              <a:rPr lang="en-US" altLang="ja-JP" sz="2400" b="1" dirty="0">
                <a:latin typeface="+mn-ea"/>
                <a:cs typeface="ＭＳ 明朝" charset="-128"/>
              </a:rPr>
              <a:t>96.1</a:t>
            </a:r>
            <a:r>
              <a:rPr lang="ja-JP" altLang="en-US" sz="2400" b="1" dirty="0">
                <a:latin typeface="+mn-ea"/>
                <a:cs typeface="ＭＳ 明朝" charset="-128"/>
              </a:rPr>
              <a:t>万円。</a:t>
            </a:r>
          </a:p>
          <a:p>
            <a:pPr eaLnBrk="1" hangingPunct="1">
              <a:lnSpc>
                <a:spcPct val="90000"/>
              </a:lnSpc>
            </a:pPr>
            <a:r>
              <a:rPr lang="en-US" altLang="ja-JP" sz="2400" b="1" dirty="0">
                <a:latin typeface="+mn-ea"/>
                <a:cs typeface="ＭＳ 明朝" charset="-128"/>
              </a:rPr>
              <a:t>1965</a:t>
            </a:r>
            <a:r>
              <a:rPr lang="ja-JP" altLang="en-US" sz="2400" b="1" dirty="0">
                <a:latin typeface="+mn-ea"/>
                <a:cs typeface="ＭＳ 明朝" charset="-128"/>
              </a:rPr>
              <a:t>（</a:t>
            </a:r>
            <a:r>
              <a:rPr lang="en-US" altLang="ja-JP" sz="2400" b="1" dirty="0">
                <a:latin typeface="+mn-ea"/>
                <a:cs typeface="ＭＳ 明朝" charset="-128"/>
              </a:rPr>
              <a:t>S40)</a:t>
            </a:r>
            <a:r>
              <a:rPr lang="ja-JP" altLang="en-US" sz="2400" b="1" dirty="0">
                <a:latin typeface="+mn-ea"/>
                <a:cs typeface="ＭＳ 明朝" charset="-128"/>
              </a:rPr>
              <a:t>年約</a:t>
            </a:r>
            <a:r>
              <a:rPr lang="en-US" altLang="ja-JP" sz="2400" b="1" dirty="0">
                <a:latin typeface="+mn-ea"/>
                <a:cs typeface="ＭＳ 明朝" charset="-128"/>
              </a:rPr>
              <a:t>1.6</a:t>
            </a:r>
            <a:r>
              <a:rPr lang="ja-JP" altLang="en-US" sz="2400" b="1" dirty="0">
                <a:latin typeface="+mn-ea"/>
                <a:cs typeface="ＭＳ 明朝" charset="-128"/>
              </a:rPr>
              <a:t>兆円　</a:t>
            </a:r>
            <a:r>
              <a:rPr lang="en-US" altLang="ja-JP" sz="2400" b="1" dirty="0">
                <a:latin typeface="+mn-ea"/>
                <a:cs typeface="ＭＳ 明朝" charset="-128"/>
              </a:rPr>
              <a:t>1970</a:t>
            </a:r>
            <a:r>
              <a:rPr lang="ja-JP" altLang="en-US" sz="2400" b="1" dirty="0">
                <a:latin typeface="+mn-ea"/>
                <a:cs typeface="ＭＳ 明朝" charset="-128"/>
              </a:rPr>
              <a:t>（</a:t>
            </a:r>
            <a:r>
              <a:rPr lang="en-US" altLang="ja-JP" sz="2400" b="1" dirty="0">
                <a:latin typeface="+mn-ea"/>
                <a:cs typeface="ＭＳ 明朝" charset="-128"/>
              </a:rPr>
              <a:t>S45)</a:t>
            </a:r>
            <a:r>
              <a:rPr lang="ja-JP" altLang="en-US" sz="2400" b="1" dirty="0">
                <a:latin typeface="+mn-ea"/>
                <a:cs typeface="ＭＳ 明朝" charset="-128"/>
              </a:rPr>
              <a:t>年約</a:t>
            </a:r>
            <a:r>
              <a:rPr lang="en-US" altLang="ja-JP" sz="2400" b="1" dirty="0">
                <a:latin typeface="+mn-ea"/>
                <a:cs typeface="ＭＳ 明朝" charset="-128"/>
              </a:rPr>
              <a:t>3.5</a:t>
            </a:r>
            <a:r>
              <a:rPr lang="ja-JP" altLang="en-US" sz="2400" b="1" dirty="0">
                <a:latin typeface="+mn-ea"/>
                <a:cs typeface="ＭＳ 明朝" charset="-128"/>
              </a:rPr>
              <a:t>兆円</a:t>
            </a:r>
          </a:p>
          <a:p>
            <a:pPr eaLnBrk="1" hangingPunct="1">
              <a:lnSpc>
                <a:spcPct val="90000"/>
              </a:lnSpc>
            </a:pPr>
            <a:r>
              <a:rPr lang="en-US" altLang="ja-JP" sz="2400" b="1" dirty="0">
                <a:latin typeface="+mn-ea"/>
                <a:cs typeface="ＭＳ 明朝" charset="-128"/>
              </a:rPr>
              <a:t>1973</a:t>
            </a:r>
            <a:r>
              <a:rPr lang="ja-JP" altLang="en-US" sz="2400" b="1" dirty="0">
                <a:latin typeface="+mn-ea"/>
                <a:cs typeface="ＭＳ 明朝" charset="-128"/>
              </a:rPr>
              <a:t>（</a:t>
            </a:r>
            <a:r>
              <a:rPr lang="en-US" altLang="ja-JP" sz="2400" b="1" dirty="0">
                <a:latin typeface="+mn-ea"/>
                <a:cs typeface="ＭＳ 明朝" charset="-128"/>
              </a:rPr>
              <a:t>S45)</a:t>
            </a:r>
            <a:r>
              <a:rPr lang="ja-JP" altLang="en-US" sz="2400" b="1" dirty="0">
                <a:latin typeface="+mn-ea"/>
                <a:cs typeface="ＭＳ 明朝" charset="-128"/>
              </a:rPr>
              <a:t>年「福祉元年」による給付改善、インフレ対応　消費者物価スライド制導入 </a:t>
            </a:r>
            <a:r>
              <a:rPr lang="en-US" altLang="ja-JP" sz="2400" b="1" dirty="0">
                <a:latin typeface="+mn-ea"/>
                <a:cs typeface="ＭＳ 明朝" charset="-128"/>
              </a:rPr>
              <a:t>1975</a:t>
            </a:r>
            <a:r>
              <a:rPr lang="ja-JP" altLang="en-US" sz="2400" b="1" dirty="0">
                <a:latin typeface="+mn-ea"/>
                <a:cs typeface="ＭＳ 明朝" charset="-128"/>
              </a:rPr>
              <a:t>（</a:t>
            </a:r>
            <a:r>
              <a:rPr lang="en-US" altLang="ja-JP" sz="2400" b="1" dirty="0">
                <a:latin typeface="+mn-ea"/>
                <a:cs typeface="ＭＳ 明朝" charset="-128"/>
              </a:rPr>
              <a:t>S50)</a:t>
            </a:r>
            <a:r>
              <a:rPr lang="ja-JP" altLang="en-US" sz="2400" b="1" dirty="0">
                <a:latin typeface="+mn-ea"/>
                <a:cs typeface="ＭＳ 明朝" charset="-128"/>
              </a:rPr>
              <a:t>年約</a:t>
            </a:r>
            <a:r>
              <a:rPr lang="en-US" altLang="ja-JP" sz="2400" b="1" dirty="0">
                <a:latin typeface="+mn-ea"/>
                <a:cs typeface="ＭＳ 明朝" charset="-128"/>
              </a:rPr>
              <a:t>11.5</a:t>
            </a:r>
            <a:r>
              <a:rPr lang="ja-JP" altLang="en-US" sz="2400" b="1" dirty="0">
                <a:latin typeface="+mn-ea"/>
                <a:cs typeface="ＭＳ 明朝" charset="-128"/>
              </a:rPr>
              <a:t>兆円＊１人あたり</a:t>
            </a:r>
            <a:r>
              <a:rPr lang="en-US" altLang="ja-JP" sz="2400" b="1" dirty="0">
                <a:latin typeface="+mn-ea"/>
                <a:cs typeface="ＭＳ 明朝" charset="-128"/>
              </a:rPr>
              <a:t>10</a:t>
            </a:r>
            <a:r>
              <a:rPr lang="ja-JP" altLang="en-US" sz="2400" b="1" dirty="0">
                <a:latin typeface="+mn-ea"/>
                <a:cs typeface="ＭＳ 明朝" charset="-128"/>
              </a:rPr>
              <a:t>万円を越す</a:t>
            </a:r>
          </a:p>
          <a:p>
            <a:pPr eaLnBrk="1" hangingPunct="1">
              <a:lnSpc>
                <a:spcPct val="90000"/>
              </a:lnSpc>
            </a:pPr>
            <a:r>
              <a:rPr lang="en-US" altLang="ja-JP" sz="2400" b="1" dirty="0">
                <a:latin typeface="+mn-ea"/>
                <a:cs typeface="ＭＳ 明朝" charset="-128"/>
              </a:rPr>
              <a:t>1985</a:t>
            </a:r>
            <a:r>
              <a:rPr lang="ja-JP" altLang="en-US" sz="2400" b="1" dirty="0">
                <a:latin typeface="+mn-ea"/>
                <a:cs typeface="ＭＳ 明朝" charset="-128"/>
              </a:rPr>
              <a:t>（</a:t>
            </a:r>
            <a:r>
              <a:rPr lang="en-US" altLang="ja-JP" sz="2400" b="1" dirty="0">
                <a:latin typeface="+mn-ea"/>
                <a:cs typeface="ＭＳ 明朝" charset="-128"/>
              </a:rPr>
              <a:t>S60)</a:t>
            </a:r>
            <a:r>
              <a:rPr lang="ja-JP" altLang="en-US" sz="2400" b="1" dirty="0">
                <a:latin typeface="+mn-ea"/>
                <a:cs typeface="ＭＳ 明朝" charset="-128"/>
              </a:rPr>
              <a:t>年約</a:t>
            </a:r>
            <a:r>
              <a:rPr lang="en-US" altLang="ja-JP" sz="2400" b="1" dirty="0">
                <a:latin typeface="+mn-ea"/>
                <a:cs typeface="ＭＳ 明朝" charset="-128"/>
              </a:rPr>
              <a:t>35.7</a:t>
            </a:r>
            <a:r>
              <a:rPr lang="ja-JP" altLang="en-US" sz="2400" b="1" dirty="0">
                <a:latin typeface="+mn-ea"/>
                <a:cs typeface="ＭＳ 明朝" charset="-128"/>
              </a:rPr>
              <a:t>兆円＊</a:t>
            </a:r>
            <a:r>
              <a:rPr lang="en-US" altLang="ja-JP" sz="2400" b="1" dirty="0">
                <a:latin typeface="+mn-ea"/>
                <a:cs typeface="ＭＳ 明朝" charset="-128"/>
              </a:rPr>
              <a:t>1986</a:t>
            </a:r>
            <a:r>
              <a:rPr lang="ja-JP" altLang="en-US" sz="2400" b="1" dirty="0">
                <a:latin typeface="+mn-ea"/>
                <a:cs typeface="ＭＳ 明朝" charset="-128"/>
              </a:rPr>
              <a:t>年</a:t>
            </a:r>
            <a:r>
              <a:rPr lang="en-US" altLang="ja-JP" sz="2400" b="1" dirty="0">
                <a:latin typeface="+mn-ea"/>
                <a:cs typeface="ＭＳ 明朝" charset="-128"/>
              </a:rPr>
              <a:t>1</a:t>
            </a:r>
            <a:r>
              <a:rPr lang="ja-JP" altLang="en-US" sz="2400" b="1" dirty="0">
                <a:latin typeface="+mn-ea"/>
                <a:cs typeface="ＭＳ 明朝" charset="-128"/>
              </a:rPr>
              <a:t>人あたり</a:t>
            </a:r>
            <a:r>
              <a:rPr lang="en-US" altLang="ja-JP" sz="2400" b="1" dirty="0">
                <a:latin typeface="+mn-ea"/>
                <a:cs typeface="ＭＳ 明朝" charset="-128"/>
              </a:rPr>
              <a:t>30</a:t>
            </a:r>
            <a:r>
              <a:rPr lang="ja-JP" altLang="en-US" sz="2400" b="1" dirty="0">
                <a:latin typeface="+mn-ea"/>
                <a:cs typeface="ＭＳ 明朝" charset="-128"/>
              </a:rPr>
              <a:t>万円を越す</a:t>
            </a:r>
          </a:p>
          <a:p>
            <a:pPr eaLnBrk="1" hangingPunct="1">
              <a:lnSpc>
                <a:spcPct val="90000"/>
              </a:lnSpc>
            </a:pPr>
            <a:r>
              <a:rPr lang="en-US" altLang="ja-JP" sz="2400" b="1" dirty="0">
                <a:latin typeface="+mn-ea"/>
                <a:cs typeface="ＭＳ 明朝" charset="-128"/>
              </a:rPr>
              <a:t>1990</a:t>
            </a:r>
            <a:r>
              <a:rPr lang="ja-JP" altLang="en-US" sz="2400" b="1" dirty="0">
                <a:latin typeface="+mn-ea"/>
                <a:cs typeface="ＭＳ 明朝" charset="-128"/>
              </a:rPr>
              <a:t>（</a:t>
            </a:r>
            <a:r>
              <a:rPr lang="en-US" altLang="ja-JP" sz="2400" b="1" dirty="0">
                <a:latin typeface="+mn-ea"/>
                <a:cs typeface="ＭＳ 明朝" charset="-128"/>
              </a:rPr>
              <a:t>H2)</a:t>
            </a:r>
            <a:r>
              <a:rPr lang="ja-JP" altLang="en-US" sz="2400" b="1" dirty="0">
                <a:latin typeface="+mn-ea"/>
                <a:cs typeface="ＭＳ 明朝" charset="-128"/>
              </a:rPr>
              <a:t>年　約</a:t>
            </a:r>
            <a:r>
              <a:rPr lang="en-US" altLang="ja-JP" sz="2400" b="1" dirty="0">
                <a:latin typeface="+mn-ea"/>
                <a:cs typeface="ＭＳ 明朝" charset="-128"/>
              </a:rPr>
              <a:t>47.4</a:t>
            </a:r>
            <a:r>
              <a:rPr lang="ja-JP" altLang="en-US" sz="2400" b="1" dirty="0">
                <a:latin typeface="+mn-ea"/>
                <a:cs typeface="ＭＳ 明朝" charset="-128"/>
              </a:rPr>
              <a:t>兆円 </a:t>
            </a:r>
            <a:r>
              <a:rPr lang="en-US" altLang="ja-JP" sz="2400" b="1" dirty="0">
                <a:latin typeface="+mn-ea"/>
                <a:cs typeface="ＭＳ 明朝" charset="-128"/>
              </a:rPr>
              <a:t>2000</a:t>
            </a:r>
            <a:r>
              <a:rPr lang="ja-JP" altLang="en-US" sz="2400" b="1" dirty="0">
                <a:latin typeface="+mn-ea"/>
                <a:cs typeface="ＭＳ 明朝" charset="-128"/>
              </a:rPr>
              <a:t>（</a:t>
            </a:r>
            <a:r>
              <a:rPr lang="en-US" altLang="ja-JP" sz="2400" b="1" dirty="0">
                <a:latin typeface="+mn-ea"/>
                <a:cs typeface="ＭＳ 明朝" charset="-128"/>
              </a:rPr>
              <a:t>H12)</a:t>
            </a:r>
            <a:r>
              <a:rPr lang="ja-JP" altLang="en-US" sz="2400" b="1" dirty="0">
                <a:latin typeface="+mn-ea"/>
                <a:cs typeface="ＭＳ 明朝" charset="-128"/>
              </a:rPr>
              <a:t>年約</a:t>
            </a:r>
            <a:r>
              <a:rPr lang="en-US" altLang="ja-JP" sz="2400" b="1" dirty="0">
                <a:latin typeface="+mn-ea"/>
                <a:cs typeface="ＭＳ 明朝" charset="-128"/>
              </a:rPr>
              <a:t>78.4</a:t>
            </a:r>
            <a:r>
              <a:rPr lang="ja-JP" altLang="en-US" sz="2400" b="1" dirty="0">
                <a:latin typeface="+mn-ea"/>
                <a:cs typeface="ＭＳ 明朝" charset="-128"/>
              </a:rPr>
              <a:t>兆円＊</a:t>
            </a:r>
            <a:r>
              <a:rPr lang="en-US" altLang="ja-JP" sz="2400" b="1" dirty="0">
                <a:latin typeface="+mn-ea"/>
                <a:cs typeface="ＭＳ 明朝" charset="-128"/>
              </a:rPr>
              <a:t>1</a:t>
            </a:r>
            <a:r>
              <a:rPr lang="ja-JP" altLang="en-US" sz="2400" b="1" dirty="0">
                <a:latin typeface="+mn-ea"/>
                <a:cs typeface="ＭＳ 明朝" charset="-128"/>
              </a:rPr>
              <a:t>人あたり</a:t>
            </a:r>
            <a:r>
              <a:rPr lang="en-US" altLang="ja-JP" sz="2400" b="1" dirty="0">
                <a:latin typeface="+mn-ea"/>
                <a:cs typeface="ＭＳ 明朝" charset="-128"/>
              </a:rPr>
              <a:t>60</a:t>
            </a:r>
            <a:r>
              <a:rPr lang="ja-JP" altLang="en-US" sz="2400" b="1" dirty="0">
                <a:latin typeface="+mn-ea"/>
                <a:cs typeface="ＭＳ 明朝" charset="-128"/>
              </a:rPr>
              <a:t>万円を越す</a:t>
            </a:r>
          </a:p>
          <a:p>
            <a:pPr eaLnBrk="1" hangingPunct="1">
              <a:lnSpc>
                <a:spcPct val="90000"/>
              </a:lnSpc>
            </a:pPr>
            <a:r>
              <a:rPr lang="en-US" altLang="ja-JP" sz="2400" b="1" dirty="0">
                <a:latin typeface="+mn-ea"/>
                <a:cs typeface="ＭＳ 明朝" charset="-128"/>
              </a:rPr>
              <a:t>2009</a:t>
            </a:r>
            <a:r>
              <a:rPr lang="ja-JP" altLang="en-US" sz="2400" b="1" dirty="0">
                <a:latin typeface="+mn-ea"/>
                <a:cs typeface="ＭＳ 明朝" charset="-128"/>
              </a:rPr>
              <a:t>（</a:t>
            </a:r>
            <a:r>
              <a:rPr lang="en-US" altLang="ja-JP" sz="2400" b="1" dirty="0">
                <a:latin typeface="+mn-ea"/>
                <a:cs typeface="ＭＳ 明朝" charset="-128"/>
              </a:rPr>
              <a:t>H21)</a:t>
            </a:r>
            <a:r>
              <a:rPr lang="ja-JP" altLang="en-US" sz="2400" b="1" dirty="0">
                <a:latin typeface="+mn-ea"/>
                <a:cs typeface="ＭＳ 明朝" charset="-128"/>
              </a:rPr>
              <a:t>年　</a:t>
            </a:r>
            <a:r>
              <a:rPr lang="en-US" altLang="ja-JP" sz="2400" b="1" dirty="0">
                <a:latin typeface="+mn-ea"/>
                <a:cs typeface="ＭＳ 明朝" charset="-128"/>
              </a:rPr>
              <a:t>100</a:t>
            </a:r>
            <a:r>
              <a:rPr lang="ja-JP" altLang="en-US" sz="2400" b="1" dirty="0">
                <a:latin typeface="+mn-ea"/>
                <a:cs typeface="ＭＳ 明朝" charset="-128"/>
              </a:rPr>
              <a:t>兆円を突破。＊</a:t>
            </a:r>
            <a:r>
              <a:rPr lang="en-US" altLang="ja-JP" sz="2400" b="1" dirty="0">
                <a:latin typeface="+mn-ea"/>
                <a:cs typeface="ＭＳ 明朝" charset="-128"/>
              </a:rPr>
              <a:t>2015</a:t>
            </a:r>
            <a:r>
              <a:rPr lang="ja-JP" altLang="en-US" sz="2400" b="1" dirty="0">
                <a:latin typeface="+mn-ea"/>
                <a:cs typeface="ＭＳ 明朝" charset="-128"/>
              </a:rPr>
              <a:t>年</a:t>
            </a:r>
            <a:r>
              <a:rPr lang="en-US" altLang="ja-JP" sz="2400" b="1" dirty="0">
                <a:latin typeface="+mn-ea"/>
                <a:cs typeface="ＭＳ 明朝" charset="-128"/>
              </a:rPr>
              <a:t>1</a:t>
            </a:r>
            <a:r>
              <a:rPr lang="ja-JP" altLang="en-US" sz="2400" b="1" dirty="0">
                <a:latin typeface="+mn-ea"/>
                <a:cs typeface="ＭＳ 明朝" charset="-128"/>
              </a:rPr>
              <a:t>人あたり</a:t>
            </a:r>
            <a:r>
              <a:rPr lang="en-US" altLang="ja-JP" sz="2400" b="1" dirty="0">
                <a:latin typeface="+mn-ea"/>
                <a:cs typeface="ＭＳ 明朝" charset="-128"/>
              </a:rPr>
              <a:t>90</a:t>
            </a:r>
            <a:r>
              <a:rPr lang="ja-JP" altLang="en-US" sz="2400" b="1" dirty="0">
                <a:latin typeface="+mn-ea"/>
                <a:cs typeface="ＭＳ 明朝" charset="-128"/>
              </a:rPr>
              <a:t>万円を越す。</a:t>
            </a:r>
          </a:p>
          <a:p>
            <a:pPr eaLnBrk="1" hangingPunct="1">
              <a:lnSpc>
                <a:spcPct val="90000"/>
              </a:lnSpc>
            </a:pPr>
            <a:endParaRPr lang="en-US" altLang="ja-JP" sz="2400" b="1" dirty="0">
              <a:latin typeface="+mn-ea"/>
              <a:cs typeface="ＭＳ 明朝" charset="-128"/>
            </a:endParaRPr>
          </a:p>
          <a:p>
            <a:pPr marL="0" indent="0" eaLnBrk="1" hangingPunct="1">
              <a:lnSpc>
                <a:spcPct val="90000"/>
              </a:lnSpc>
              <a:buNone/>
            </a:pPr>
            <a:endParaRPr lang="en-US" altLang="ja-JP" sz="2400" b="1" dirty="0">
              <a:solidFill>
                <a:srgbClr val="FF0000"/>
              </a:solidFill>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28186264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473780"/>
            <a:ext cx="7704856" cy="1160475"/>
          </a:xfrm>
        </p:spPr>
        <p:txBody>
          <a:bodyPr anchor="ctr"/>
          <a:lstStyle/>
          <a:p>
            <a:pPr algn="ctr" eaLnBrk="1" hangingPunct="1">
              <a:lnSpc>
                <a:spcPct val="90000"/>
              </a:lnSpc>
            </a:pPr>
            <a:br>
              <a:rPr lang="ja-JP" altLang="en-US" sz="2800" dirty="0"/>
            </a:br>
            <a:r>
              <a:rPr lang="ja-JP" altLang="en-US" sz="2800" dirty="0"/>
              <a:t>第２節　社会保障給付費・内訳・動向</a:t>
            </a:r>
            <a:br>
              <a:rPr lang="ja-JP" altLang="en-US" sz="2800" dirty="0"/>
            </a:br>
            <a:r>
              <a:rPr lang="ja-JP" altLang="en-US" sz="2800" dirty="0"/>
              <a:t>（２）社会保障支出の規模と動向　②</a:t>
            </a:r>
            <a:br>
              <a:rPr lang="ja-JP" altLang="en-US" sz="2800" dirty="0"/>
            </a:br>
            <a:endParaRPr lang="ja-JP" altLang="en-US" sz="2800" dirty="0"/>
          </a:p>
        </p:txBody>
      </p:sp>
      <p:sp>
        <p:nvSpPr>
          <p:cNvPr id="430083" name="Rectangle 3"/>
          <p:cNvSpPr>
            <a:spLocks noGrp="1" noChangeArrowheads="1"/>
          </p:cNvSpPr>
          <p:nvPr>
            <p:ph type="body" idx="1"/>
          </p:nvPr>
        </p:nvSpPr>
        <p:spPr>
          <a:xfrm>
            <a:off x="196874" y="1772816"/>
            <a:ext cx="8947126" cy="4464496"/>
          </a:xfrm>
        </p:spPr>
        <p:txBody>
          <a:bodyPr/>
          <a:lstStyle/>
          <a:p>
            <a:pPr eaLnBrk="1" hangingPunct="1">
              <a:lnSpc>
                <a:spcPct val="90000"/>
              </a:lnSpc>
            </a:pPr>
            <a:r>
              <a:rPr lang="en-US" altLang="ja-JP" sz="2400" b="1" dirty="0">
                <a:latin typeface="+mn-ea"/>
                <a:cs typeface="ＭＳ 明朝" charset="-128"/>
              </a:rPr>
              <a:t>【</a:t>
            </a:r>
            <a:r>
              <a:rPr lang="ja-JP" altLang="en-US" sz="2400" b="1" dirty="0">
                <a:solidFill>
                  <a:srgbClr val="FF0000"/>
                </a:solidFill>
                <a:latin typeface="+mn-ea"/>
                <a:cs typeface="ＭＳ 明朝" charset="-128"/>
              </a:rPr>
              <a:t>国民所得に対する比</a:t>
            </a:r>
            <a:r>
              <a:rPr lang="en-US" altLang="ja-JP" sz="2400" b="1" dirty="0">
                <a:latin typeface="+mn-ea"/>
                <a:cs typeface="ＭＳ 明朝" charset="-128"/>
              </a:rPr>
              <a:t>】</a:t>
            </a:r>
          </a:p>
          <a:p>
            <a:pPr eaLnBrk="1" hangingPunct="1">
              <a:lnSpc>
                <a:spcPct val="90000"/>
              </a:lnSpc>
            </a:pPr>
            <a:r>
              <a:rPr lang="en-US" altLang="ja-JP" sz="2400" b="1" dirty="0">
                <a:latin typeface="+mn-ea"/>
                <a:cs typeface="ＭＳ 明朝" charset="-128"/>
              </a:rPr>
              <a:t>2018</a:t>
            </a:r>
            <a:r>
              <a:rPr lang="ja-JP" altLang="en-US" sz="2400" b="1" dirty="0">
                <a:latin typeface="+mn-ea"/>
                <a:cs typeface="ＭＳ 明朝" charset="-128"/>
              </a:rPr>
              <a:t>（</a:t>
            </a:r>
            <a:r>
              <a:rPr lang="en-US" altLang="ja-JP" sz="2400" b="1" dirty="0">
                <a:latin typeface="+mn-ea"/>
                <a:cs typeface="ＭＳ 明朝" charset="-128"/>
              </a:rPr>
              <a:t>H30)</a:t>
            </a:r>
            <a:r>
              <a:rPr lang="ja-JP" altLang="en-US" sz="2400" b="1" dirty="0">
                <a:latin typeface="+mn-ea"/>
                <a:cs typeface="ＭＳ 明朝" charset="-128"/>
              </a:rPr>
              <a:t>年</a:t>
            </a:r>
            <a:r>
              <a:rPr lang="en-US" altLang="ja-JP" sz="2400" b="1" dirty="0">
                <a:latin typeface="+mn-ea"/>
                <a:cs typeface="ＭＳ 明朝" charset="-128"/>
              </a:rPr>
              <a:t>30.06</a:t>
            </a:r>
            <a:r>
              <a:rPr lang="ja-JP" altLang="en-US" sz="2400" b="1" dirty="0">
                <a:latin typeface="+mn-ea"/>
                <a:cs typeface="ＭＳ 明朝" charset="-128"/>
              </a:rPr>
              <a:t>％</a:t>
            </a:r>
          </a:p>
          <a:p>
            <a:pPr eaLnBrk="1" hangingPunct="1">
              <a:lnSpc>
                <a:spcPct val="90000"/>
              </a:lnSpc>
            </a:pPr>
            <a:r>
              <a:rPr lang="en-US" altLang="ja-JP" sz="2400" b="1" dirty="0">
                <a:latin typeface="+mn-ea"/>
                <a:cs typeface="ＭＳ 明朝" charset="-128"/>
              </a:rPr>
              <a:t>1965</a:t>
            </a:r>
            <a:r>
              <a:rPr lang="ja-JP" altLang="en-US" sz="2400" b="1" dirty="0">
                <a:latin typeface="+mn-ea"/>
                <a:cs typeface="ＭＳ 明朝" charset="-128"/>
              </a:rPr>
              <a:t>（</a:t>
            </a:r>
            <a:r>
              <a:rPr lang="en-US" altLang="ja-JP" sz="2400" b="1" dirty="0">
                <a:latin typeface="+mn-ea"/>
                <a:cs typeface="ＭＳ 明朝" charset="-128"/>
              </a:rPr>
              <a:t>S40)</a:t>
            </a:r>
            <a:r>
              <a:rPr lang="ja-JP" altLang="en-US" sz="2400" b="1" dirty="0">
                <a:latin typeface="+mn-ea"/>
                <a:cs typeface="ＭＳ 明朝" charset="-128"/>
              </a:rPr>
              <a:t>年から</a:t>
            </a:r>
            <a:r>
              <a:rPr lang="en-US" altLang="ja-JP" sz="2400" b="1" dirty="0">
                <a:latin typeface="+mn-ea"/>
                <a:cs typeface="ＭＳ 明朝" charset="-128"/>
              </a:rPr>
              <a:t>1970</a:t>
            </a:r>
            <a:r>
              <a:rPr lang="ja-JP" altLang="en-US" sz="2400" b="1" dirty="0">
                <a:latin typeface="+mn-ea"/>
                <a:cs typeface="ＭＳ 明朝" charset="-128"/>
              </a:rPr>
              <a:t>（</a:t>
            </a:r>
            <a:r>
              <a:rPr lang="en-US" altLang="ja-JP" sz="2400" b="1" dirty="0">
                <a:latin typeface="+mn-ea"/>
                <a:cs typeface="ＭＳ 明朝" charset="-128"/>
              </a:rPr>
              <a:t>S45)</a:t>
            </a:r>
            <a:r>
              <a:rPr lang="ja-JP" altLang="en-US" sz="2400" b="1" dirty="0">
                <a:latin typeface="+mn-ea"/>
                <a:cs typeface="ＭＳ 明朝" charset="-128"/>
              </a:rPr>
              <a:t>年　</a:t>
            </a:r>
            <a:r>
              <a:rPr lang="en-US" altLang="ja-JP" sz="2400" b="1" dirty="0">
                <a:latin typeface="+mn-ea"/>
                <a:cs typeface="ＭＳ 明朝" charset="-128"/>
              </a:rPr>
              <a:t>5~6</a:t>
            </a:r>
            <a:r>
              <a:rPr lang="ja-JP" altLang="en-US" sz="2400" b="1" dirty="0">
                <a:latin typeface="+mn-ea"/>
                <a:cs typeface="ＭＳ 明朝" charset="-128"/>
              </a:rPr>
              <a:t>％</a:t>
            </a:r>
          </a:p>
          <a:p>
            <a:pPr eaLnBrk="1" hangingPunct="1">
              <a:lnSpc>
                <a:spcPct val="90000"/>
              </a:lnSpc>
            </a:pPr>
            <a:r>
              <a:rPr lang="en-US" altLang="ja-JP" sz="2400" b="1" dirty="0">
                <a:latin typeface="+mn-ea"/>
                <a:cs typeface="ＭＳ 明朝" charset="-128"/>
              </a:rPr>
              <a:t>1973</a:t>
            </a:r>
            <a:r>
              <a:rPr lang="ja-JP" altLang="en-US" sz="2400" b="1" dirty="0">
                <a:latin typeface="+mn-ea"/>
                <a:cs typeface="ＭＳ 明朝" charset="-128"/>
              </a:rPr>
              <a:t>（</a:t>
            </a:r>
            <a:r>
              <a:rPr lang="en-US" altLang="ja-JP" sz="2400" b="1" dirty="0">
                <a:latin typeface="+mn-ea"/>
                <a:cs typeface="ＭＳ 明朝" charset="-128"/>
              </a:rPr>
              <a:t>S45)</a:t>
            </a:r>
            <a:r>
              <a:rPr lang="ja-JP" altLang="en-US" sz="2400" b="1" dirty="0">
                <a:latin typeface="+mn-ea"/>
                <a:cs typeface="ＭＳ 明朝" charset="-128"/>
              </a:rPr>
              <a:t>年「福祉元年」</a:t>
            </a:r>
            <a:r>
              <a:rPr lang="en-US" altLang="ja-JP" sz="2400" b="1" dirty="0">
                <a:latin typeface="+mn-ea"/>
                <a:cs typeface="ＭＳ 明朝" charset="-128"/>
              </a:rPr>
              <a:t>6.54</a:t>
            </a:r>
            <a:r>
              <a:rPr lang="ja-JP" altLang="en-US" sz="2400" b="1" dirty="0">
                <a:latin typeface="+mn-ea"/>
                <a:cs typeface="ＭＳ 明朝" charset="-128"/>
              </a:rPr>
              <a:t>％から</a:t>
            </a:r>
            <a:r>
              <a:rPr lang="en-US" altLang="ja-JP" sz="2400" b="1" dirty="0">
                <a:latin typeface="+mn-ea"/>
                <a:cs typeface="ＭＳ 明朝" charset="-128"/>
              </a:rPr>
              <a:t>1982</a:t>
            </a:r>
            <a:r>
              <a:rPr lang="ja-JP" altLang="en-US" sz="2400" b="1" dirty="0">
                <a:latin typeface="+mn-ea"/>
                <a:cs typeface="ＭＳ 明朝" charset="-128"/>
              </a:rPr>
              <a:t>（</a:t>
            </a:r>
            <a:r>
              <a:rPr lang="en-US" altLang="ja-JP" sz="2400" b="1" dirty="0">
                <a:latin typeface="+mn-ea"/>
                <a:cs typeface="ＭＳ 明朝" charset="-128"/>
              </a:rPr>
              <a:t>S57)</a:t>
            </a:r>
            <a:r>
              <a:rPr lang="ja-JP" altLang="en-US" sz="2400" b="1" dirty="0">
                <a:latin typeface="+mn-ea"/>
                <a:cs typeface="ＭＳ 明朝" charset="-128"/>
              </a:rPr>
              <a:t>年 </a:t>
            </a:r>
            <a:r>
              <a:rPr lang="en-US" altLang="ja-JP" sz="2400" b="1" dirty="0">
                <a:latin typeface="+mn-ea"/>
                <a:cs typeface="ＭＳ 明朝" charset="-128"/>
              </a:rPr>
              <a:t>13.67%</a:t>
            </a:r>
          </a:p>
          <a:p>
            <a:pPr eaLnBrk="1" hangingPunct="1">
              <a:lnSpc>
                <a:spcPct val="90000"/>
              </a:lnSpc>
            </a:pPr>
            <a:r>
              <a:rPr lang="en-US" altLang="ja-JP" sz="2400" b="1" dirty="0">
                <a:latin typeface="+mn-ea"/>
                <a:cs typeface="ＭＳ 明朝" charset="-128"/>
              </a:rPr>
              <a:t>1982</a:t>
            </a:r>
            <a:r>
              <a:rPr lang="ja-JP" altLang="en-US" sz="2400" b="1" dirty="0">
                <a:latin typeface="+mn-ea"/>
                <a:cs typeface="ＭＳ 明朝" charset="-128"/>
              </a:rPr>
              <a:t>から</a:t>
            </a:r>
            <a:r>
              <a:rPr lang="en-US" altLang="ja-JP" sz="2400" b="1" dirty="0">
                <a:latin typeface="+mn-ea"/>
                <a:cs typeface="ＭＳ 明朝" charset="-128"/>
              </a:rPr>
              <a:t>1992</a:t>
            </a:r>
            <a:r>
              <a:rPr lang="ja-JP" altLang="en-US" sz="2400" b="1" dirty="0">
                <a:latin typeface="+mn-ea"/>
                <a:cs typeface="ＭＳ 明朝" charset="-128"/>
              </a:rPr>
              <a:t>（</a:t>
            </a:r>
            <a:r>
              <a:rPr lang="en-US" altLang="ja-JP" sz="2400" b="1" dirty="0">
                <a:latin typeface="+mn-ea"/>
                <a:cs typeface="ＭＳ 明朝" charset="-128"/>
              </a:rPr>
              <a:t>H4)</a:t>
            </a:r>
            <a:r>
              <a:rPr lang="ja-JP" altLang="en-US" sz="2400" b="1" dirty="0">
                <a:latin typeface="+mn-ea"/>
                <a:cs typeface="ＭＳ 明朝" charset="-128"/>
              </a:rPr>
              <a:t>年　</a:t>
            </a:r>
            <a:r>
              <a:rPr lang="en-US" altLang="ja-JP" sz="2400" b="1" dirty="0">
                <a:latin typeface="+mn-ea"/>
                <a:cs typeface="ＭＳ 明朝" charset="-128"/>
              </a:rPr>
              <a:t>13</a:t>
            </a:r>
            <a:r>
              <a:rPr lang="ja-JP" altLang="en-US" sz="2400" b="1" dirty="0">
                <a:latin typeface="+mn-ea"/>
                <a:cs typeface="ＭＳ 明朝" charset="-128"/>
              </a:rPr>
              <a:t>％から</a:t>
            </a:r>
            <a:r>
              <a:rPr lang="en-US" altLang="ja-JP" sz="2400" b="1" dirty="0">
                <a:latin typeface="+mn-ea"/>
                <a:cs typeface="ＭＳ 明朝" charset="-128"/>
              </a:rPr>
              <a:t>14</a:t>
            </a:r>
            <a:r>
              <a:rPr lang="ja-JP" altLang="en-US" sz="2400" b="1" dirty="0">
                <a:latin typeface="+mn-ea"/>
                <a:cs typeface="ＭＳ 明朝" charset="-128"/>
              </a:rPr>
              <a:t>％</a:t>
            </a:r>
          </a:p>
          <a:p>
            <a:pPr eaLnBrk="1" hangingPunct="1">
              <a:lnSpc>
                <a:spcPct val="90000"/>
              </a:lnSpc>
            </a:pPr>
            <a:r>
              <a:rPr lang="en-US" altLang="ja-JP" sz="2400" b="1" dirty="0">
                <a:latin typeface="+mn-ea"/>
                <a:cs typeface="ＭＳ 明朝" charset="-128"/>
              </a:rPr>
              <a:t>1992</a:t>
            </a:r>
            <a:r>
              <a:rPr lang="ja-JP" altLang="en-US" sz="2400" b="1" dirty="0">
                <a:latin typeface="+mn-ea"/>
                <a:cs typeface="ＭＳ 明朝" charset="-128"/>
              </a:rPr>
              <a:t>（</a:t>
            </a:r>
            <a:r>
              <a:rPr lang="en-US" altLang="ja-JP" sz="2400" b="1" dirty="0">
                <a:latin typeface="+mn-ea"/>
                <a:cs typeface="ＭＳ 明朝" charset="-128"/>
              </a:rPr>
              <a:t>H4)</a:t>
            </a:r>
            <a:r>
              <a:rPr lang="ja-JP" altLang="en-US" sz="2400" b="1" dirty="0">
                <a:latin typeface="+mn-ea"/>
                <a:cs typeface="ＭＳ 明朝" charset="-128"/>
              </a:rPr>
              <a:t>年のバブル経済崩壊以降、社会保障給付費の増加、経済の低迷</a:t>
            </a:r>
          </a:p>
          <a:p>
            <a:pPr eaLnBrk="1" hangingPunct="1">
              <a:lnSpc>
                <a:spcPct val="90000"/>
              </a:lnSpc>
            </a:pPr>
            <a:r>
              <a:rPr lang="en-US" altLang="ja-JP" sz="2400" b="1" dirty="0">
                <a:latin typeface="+mn-ea"/>
                <a:cs typeface="ＭＳ 明朝" charset="-128"/>
              </a:rPr>
              <a:t>2000</a:t>
            </a:r>
            <a:r>
              <a:rPr lang="ja-JP" altLang="en-US" sz="2400" b="1" dirty="0">
                <a:latin typeface="+mn-ea"/>
                <a:cs typeface="ＭＳ 明朝" charset="-128"/>
              </a:rPr>
              <a:t>（</a:t>
            </a:r>
            <a:r>
              <a:rPr lang="en-US" altLang="ja-JP" sz="2400" b="1" dirty="0">
                <a:latin typeface="+mn-ea"/>
                <a:cs typeface="ＭＳ 明朝" charset="-128"/>
              </a:rPr>
              <a:t>H12)</a:t>
            </a:r>
            <a:r>
              <a:rPr lang="ja-JP" altLang="en-US" sz="2400" b="1" dirty="0">
                <a:latin typeface="+mn-ea"/>
                <a:cs typeface="ＭＳ 明朝" charset="-128"/>
              </a:rPr>
              <a:t>　</a:t>
            </a:r>
            <a:r>
              <a:rPr lang="en-US" altLang="ja-JP" sz="2400" b="1" dirty="0">
                <a:latin typeface="+mn-ea"/>
                <a:cs typeface="ＭＳ 明朝" charset="-128"/>
              </a:rPr>
              <a:t>20.31%</a:t>
            </a:r>
            <a:r>
              <a:rPr lang="ja-JP" altLang="en-US" sz="2400" b="1" dirty="0">
                <a:latin typeface="+mn-ea"/>
                <a:cs typeface="ＭＳ 明朝" charset="-128"/>
              </a:rPr>
              <a:t>となり</a:t>
            </a:r>
            <a:r>
              <a:rPr lang="en-US" altLang="ja-JP" sz="2400" b="1" dirty="0">
                <a:latin typeface="+mn-ea"/>
                <a:cs typeface="ＭＳ 明朝" charset="-128"/>
              </a:rPr>
              <a:t>20</a:t>
            </a:r>
            <a:r>
              <a:rPr lang="ja-JP" altLang="en-US" sz="2400" b="1" dirty="0">
                <a:latin typeface="+mn-ea"/>
                <a:cs typeface="ＭＳ 明朝" charset="-128"/>
              </a:rPr>
              <a:t>％を越え</a:t>
            </a:r>
          </a:p>
          <a:p>
            <a:pPr eaLnBrk="1" hangingPunct="1">
              <a:lnSpc>
                <a:spcPct val="90000"/>
              </a:lnSpc>
            </a:pPr>
            <a:r>
              <a:rPr lang="en-US" altLang="ja-JP" sz="2400" b="1" dirty="0">
                <a:latin typeface="+mn-ea"/>
                <a:cs typeface="ＭＳ 明朝" charset="-128"/>
              </a:rPr>
              <a:t>2010</a:t>
            </a:r>
            <a:r>
              <a:rPr lang="ja-JP" altLang="en-US" sz="2400" b="1" dirty="0">
                <a:latin typeface="+mn-ea"/>
                <a:cs typeface="ＭＳ 明朝" charset="-128"/>
              </a:rPr>
              <a:t>（</a:t>
            </a:r>
            <a:r>
              <a:rPr lang="en-US" altLang="ja-JP" sz="2400" b="1" dirty="0">
                <a:latin typeface="+mn-ea"/>
                <a:cs typeface="ＭＳ 明朝" charset="-128"/>
              </a:rPr>
              <a:t>H22)</a:t>
            </a:r>
            <a:r>
              <a:rPr lang="ja-JP" altLang="en-US" sz="2400" b="1" dirty="0">
                <a:latin typeface="+mn-ea"/>
                <a:cs typeface="ＭＳ 明朝" charset="-128"/>
              </a:rPr>
              <a:t>　以降は</a:t>
            </a:r>
            <a:r>
              <a:rPr lang="en-US" altLang="ja-JP" sz="2400" b="1" dirty="0">
                <a:solidFill>
                  <a:srgbClr val="FF0000"/>
                </a:solidFill>
                <a:latin typeface="+mn-ea"/>
                <a:cs typeface="ＭＳ 明朝" charset="-128"/>
              </a:rPr>
              <a:t>29</a:t>
            </a:r>
            <a:r>
              <a:rPr lang="ja-JP" altLang="en-US" sz="2400" b="1" dirty="0">
                <a:solidFill>
                  <a:srgbClr val="FF0000"/>
                </a:solidFill>
                <a:latin typeface="+mn-ea"/>
                <a:cs typeface="ＭＳ 明朝" charset="-128"/>
              </a:rPr>
              <a:t>から</a:t>
            </a:r>
            <a:r>
              <a:rPr lang="en-US" altLang="ja-JP" sz="2400" b="1" dirty="0">
                <a:solidFill>
                  <a:srgbClr val="FF0000"/>
                </a:solidFill>
                <a:latin typeface="+mn-ea"/>
                <a:cs typeface="ＭＳ 明朝" charset="-128"/>
              </a:rPr>
              <a:t>30</a:t>
            </a:r>
            <a:r>
              <a:rPr lang="ja-JP" altLang="en-US" sz="2400" b="1" dirty="0">
                <a:solidFill>
                  <a:srgbClr val="FF0000"/>
                </a:solidFill>
                <a:latin typeface="+mn-ea"/>
                <a:cs typeface="ＭＳ 明朝" charset="-128"/>
              </a:rPr>
              <a:t>％の水準にある。</a:t>
            </a:r>
          </a:p>
          <a:p>
            <a:pPr eaLnBrk="1" hangingPunct="1">
              <a:lnSpc>
                <a:spcPct val="90000"/>
              </a:lnSpc>
            </a:pPr>
            <a:endParaRPr lang="en-US" altLang="ja-JP" sz="2400" b="1" dirty="0">
              <a:latin typeface="+mn-ea"/>
              <a:cs typeface="ＭＳ 明朝" charset="-128"/>
            </a:endParaRPr>
          </a:p>
          <a:p>
            <a:pPr marL="0" indent="0" eaLnBrk="1" hangingPunct="1">
              <a:lnSpc>
                <a:spcPct val="90000"/>
              </a:lnSpc>
              <a:buNone/>
            </a:pPr>
            <a:endParaRPr lang="en-US" altLang="ja-JP" sz="2400" b="1" dirty="0">
              <a:solidFill>
                <a:srgbClr val="FF0000"/>
              </a:solidFill>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3476329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473780"/>
            <a:ext cx="7704856" cy="1160475"/>
          </a:xfrm>
        </p:spPr>
        <p:txBody>
          <a:bodyPr anchor="ctr"/>
          <a:lstStyle/>
          <a:p>
            <a:pPr algn="ctr" eaLnBrk="1" hangingPunct="1">
              <a:lnSpc>
                <a:spcPct val="90000"/>
              </a:lnSpc>
            </a:pPr>
            <a:br>
              <a:rPr lang="ja-JP" altLang="en-US" sz="2800" dirty="0"/>
            </a:br>
            <a:r>
              <a:rPr lang="ja-JP" altLang="en-US" sz="2800" dirty="0"/>
              <a:t>第２節　社会保障給付費・内訳・動向</a:t>
            </a:r>
            <a:br>
              <a:rPr lang="ja-JP" altLang="en-US" sz="2800" dirty="0"/>
            </a:br>
            <a:r>
              <a:rPr lang="ja-JP" altLang="en-US" sz="2800" dirty="0"/>
              <a:t>（２）社会保障支出の規模と動向　③</a:t>
            </a:r>
            <a:br>
              <a:rPr lang="ja-JP" altLang="en-US" sz="2800" dirty="0"/>
            </a:br>
            <a:endParaRPr lang="ja-JP" altLang="en-US" sz="2800" dirty="0"/>
          </a:p>
        </p:txBody>
      </p:sp>
      <p:sp>
        <p:nvSpPr>
          <p:cNvPr id="430083" name="Rectangle 3"/>
          <p:cNvSpPr>
            <a:spLocks noGrp="1" noChangeArrowheads="1"/>
          </p:cNvSpPr>
          <p:nvPr>
            <p:ph type="body" idx="1"/>
          </p:nvPr>
        </p:nvSpPr>
        <p:spPr>
          <a:xfrm>
            <a:off x="260201" y="1844824"/>
            <a:ext cx="8623598" cy="4248472"/>
          </a:xfrm>
        </p:spPr>
        <p:txBody>
          <a:bodyPr/>
          <a:lstStyle/>
          <a:p>
            <a:pPr eaLnBrk="1" hangingPunct="1">
              <a:lnSpc>
                <a:spcPct val="90000"/>
              </a:lnSpc>
            </a:pPr>
            <a:r>
              <a:rPr lang="en-US" altLang="ja-JP" sz="2400" b="1" dirty="0">
                <a:latin typeface="+mn-ea"/>
                <a:cs typeface="ＭＳ 明朝" charset="-128"/>
              </a:rPr>
              <a:t>【</a:t>
            </a:r>
            <a:r>
              <a:rPr lang="en-US" altLang="ja-JP" sz="2400" b="1" dirty="0">
                <a:solidFill>
                  <a:srgbClr val="FF0000"/>
                </a:solidFill>
                <a:latin typeface="+mn-ea"/>
                <a:cs typeface="ＭＳ 明朝" charset="-128"/>
              </a:rPr>
              <a:t>GDP</a:t>
            </a:r>
            <a:r>
              <a:rPr lang="ja-JP" altLang="en-US" sz="2400" b="1" dirty="0">
                <a:solidFill>
                  <a:srgbClr val="FF0000"/>
                </a:solidFill>
                <a:latin typeface="+mn-ea"/>
                <a:cs typeface="ＭＳ 明朝" charset="-128"/>
              </a:rPr>
              <a:t>に対する比</a:t>
            </a:r>
            <a:r>
              <a:rPr lang="en-US" altLang="ja-JP" sz="2400" b="1" dirty="0">
                <a:solidFill>
                  <a:srgbClr val="FF0000"/>
                </a:solidFill>
                <a:latin typeface="+mn-ea"/>
                <a:cs typeface="ＭＳ 明朝" charset="-128"/>
              </a:rPr>
              <a:t>】</a:t>
            </a:r>
          </a:p>
          <a:p>
            <a:pPr eaLnBrk="1" hangingPunct="1">
              <a:lnSpc>
                <a:spcPct val="90000"/>
              </a:lnSpc>
            </a:pPr>
            <a:r>
              <a:rPr lang="en-US" altLang="ja-JP" sz="2400" b="1" dirty="0">
                <a:latin typeface="+mn-ea"/>
                <a:cs typeface="ＭＳ 明朝" charset="-128"/>
              </a:rPr>
              <a:t>2018</a:t>
            </a:r>
            <a:r>
              <a:rPr lang="ja-JP" altLang="en-US" sz="2400" b="1" dirty="0">
                <a:latin typeface="+mn-ea"/>
                <a:cs typeface="ＭＳ 明朝" charset="-128"/>
              </a:rPr>
              <a:t>（</a:t>
            </a:r>
            <a:r>
              <a:rPr lang="en-US" altLang="ja-JP" sz="2400" b="1" dirty="0">
                <a:latin typeface="+mn-ea"/>
                <a:cs typeface="ＭＳ 明朝" charset="-128"/>
              </a:rPr>
              <a:t>H30)</a:t>
            </a:r>
            <a:r>
              <a:rPr lang="ja-JP" altLang="en-US" sz="2400" b="1" dirty="0">
                <a:latin typeface="+mn-ea"/>
                <a:cs typeface="ＭＳ 明朝" charset="-128"/>
              </a:rPr>
              <a:t>年 </a:t>
            </a:r>
            <a:r>
              <a:rPr lang="en-US" altLang="ja-JP" sz="2400" b="1" dirty="0">
                <a:latin typeface="+mn-ea"/>
                <a:cs typeface="ＭＳ 明朝" charset="-128"/>
              </a:rPr>
              <a:t>22.16</a:t>
            </a:r>
            <a:r>
              <a:rPr lang="ja-JP" altLang="en-US" sz="2400" b="1" dirty="0">
                <a:latin typeface="+mn-ea"/>
                <a:cs typeface="ＭＳ 明朝" charset="-128"/>
              </a:rPr>
              <a:t>％</a:t>
            </a:r>
          </a:p>
          <a:p>
            <a:pPr eaLnBrk="1" hangingPunct="1">
              <a:lnSpc>
                <a:spcPct val="90000"/>
              </a:lnSpc>
            </a:pPr>
            <a:r>
              <a:rPr lang="en-US" altLang="ja-JP" sz="2400" b="1" dirty="0">
                <a:latin typeface="+mn-ea"/>
                <a:cs typeface="ＭＳ 明朝" charset="-128"/>
              </a:rPr>
              <a:t>1965</a:t>
            </a:r>
            <a:r>
              <a:rPr lang="ja-JP" altLang="en-US" sz="2400" b="1" dirty="0">
                <a:latin typeface="+mn-ea"/>
                <a:cs typeface="ＭＳ 明朝" charset="-128"/>
              </a:rPr>
              <a:t>（</a:t>
            </a:r>
            <a:r>
              <a:rPr lang="en-US" altLang="ja-JP" sz="2400" b="1" dirty="0">
                <a:latin typeface="+mn-ea"/>
                <a:cs typeface="ＭＳ 明朝" charset="-128"/>
              </a:rPr>
              <a:t>S40)</a:t>
            </a:r>
            <a:r>
              <a:rPr lang="ja-JP" altLang="en-US" sz="2400" b="1" dirty="0">
                <a:latin typeface="+mn-ea"/>
                <a:cs typeface="ＭＳ 明朝" charset="-128"/>
              </a:rPr>
              <a:t>年から</a:t>
            </a:r>
            <a:r>
              <a:rPr lang="en-US" altLang="ja-JP" sz="2400" b="1" dirty="0">
                <a:latin typeface="+mn-ea"/>
                <a:cs typeface="ＭＳ 明朝" charset="-128"/>
              </a:rPr>
              <a:t>1970</a:t>
            </a:r>
            <a:r>
              <a:rPr lang="ja-JP" altLang="en-US" sz="2400" b="1" dirty="0">
                <a:latin typeface="+mn-ea"/>
                <a:cs typeface="ＭＳ 明朝" charset="-128"/>
              </a:rPr>
              <a:t>（</a:t>
            </a:r>
            <a:r>
              <a:rPr lang="en-US" altLang="ja-JP" sz="2400" b="1" dirty="0">
                <a:latin typeface="+mn-ea"/>
                <a:cs typeface="ＭＳ 明朝" charset="-128"/>
              </a:rPr>
              <a:t>S45)</a:t>
            </a:r>
            <a:r>
              <a:rPr lang="ja-JP" altLang="en-US" sz="2400" b="1" dirty="0">
                <a:latin typeface="+mn-ea"/>
                <a:cs typeface="ＭＳ 明朝" charset="-128"/>
              </a:rPr>
              <a:t>年　</a:t>
            </a:r>
            <a:r>
              <a:rPr lang="en-US" altLang="ja-JP" sz="2400" b="1" dirty="0">
                <a:latin typeface="+mn-ea"/>
                <a:cs typeface="ＭＳ 明朝" charset="-128"/>
              </a:rPr>
              <a:t>4~5</a:t>
            </a:r>
            <a:r>
              <a:rPr lang="ja-JP" altLang="en-US" sz="2400" b="1" dirty="0">
                <a:latin typeface="+mn-ea"/>
                <a:cs typeface="ＭＳ 明朝" charset="-128"/>
              </a:rPr>
              <a:t>％</a:t>
            </a:r>
          </a:p>
          <a:p>
            <a:pPr eaLnBrk="1" hangingPunct="1">
              <a:lnSpc>
                <a:spcPct val="90000"/>
              </a:lnSpc>
            </a:pPr>
            <a:r>
              <a:rPr lang="en-US" altLang="ja-JP" sz="2400" b="1" dirty="0">
                <a:latin typeface="+mn-ea"/>
                <a:cs typeface="ＭＳ 明朝" charset="-128"/>
              </a:rPr>
              <a:t>1973</a:t>
            </a:r>
            <a:r>
              <a:rPr lang="ja-JP" altLang="en-US" sz="2400" b="1" dirty="0">
                <a:latin typeface="+mn-ea"/>
                <a:cs typeface="ＭＳ 明朝" charset="-128"/>
              </a:rPr>
              <a:t>（</a:t>
            </a:r>
            <a:r>
              <a:rPr lang="en-US" altLang="ja-JP" sz="2400" b="1" dirty="0">
                <a:latin typeface="+mn-ea"/>
                <a:cs typeface="ＭＳ 明朝" charset="-128"/>
              </a:rPr>
              <a:t>S45)</a:t>
            </a:r>
            <a:r>
              <a:rPr lang="ja-JP" altLang="en-US" sz="2400" b="1" dirty="0">
                <a:latin typeface="+mn-ea"/>
                <a:cs typeface="ＭＳ 明朝" charset="-128"/>
              </a:rPr>
              <a:t>年「福祉元年」</a:t>
            </a:r>
            <a:r>
              <a:rPr lang="en-US" altLang="ja-JP" sz="2400" b="1" dirty="0">
                <a:latin typeface="+mn-ea"/>
                <a:cs typeface="ＭＳ 明朝" charset="-128"/>
              </a:rPr>
              <a:t>5.37</a:t>
            </a:r>
            <a:r>
              <a:rPr lang="ja-JP" altLang="en-US" sz="2400" b="1" dirty="0">
                <a:latin typeface="+mn-ea"/>
                <a:cs typeface="ＭＳ 明朝" charset="-128"/>
              </a:rPr>
              <a:t>％から</a:t>
            </a:r>
            <a:r>
              <a:rPr lang="en-US" altLang="ja-JP" sz="2400" b="1" dirty="0">
                <a:latin typeface="+mn-ea"/>
                <a:cs typeface="ＭＳ 明朝" charset="-128"/>
              </a:rPr>
              <a:t>1982</a:t>
            </a:r>
            <a:r>
              <a:rPr lang="ja-JP" altLang="en-US" sz="2400" b="1" dirty="0">
                <a:latin typeface="+mn-ea"/>
                <a:cs typeface="ＭＳ 明朝" charset="-128"/>
              </a:rPr>
              <a:t>（</a:t>
            </a:r>
            <a:r>
              <a:rPr lang="en-US" altLang="ja-JP" sz="2400" b="1" dirty="0">
                <a:latin typeface="+mn-ea"/>
                <a:cs typeface="ＭＳ 明朝" charset="-128"/>
              </a:rPr>
              <a:t>S57)</a:t>
            </a:r>
            <a:r>
              <a:rPr lang="ja-JP" altLang="en-US" sz="2400" b="1" dirty="0">
                <a:latin typeface="+mn-ea"/>
                <a:cs typeface="ＭＳ 明朝" charset="-128"/>
              </a:rPr>
              <a:t>年 </a:t>
            </a:r>
            <a:r>
              <a:rPr lang="en-US" altLang="ja-JP" sz="2400" b="1" dirty="0">
                <a:latin typeface="+mn-ea"/>
                <a:cs typeface="ＭＳ 明朝" charset="-128"/>
              </a:rPr>
              <a:t>10.90%</a:t>
            </a:r>
          </a:p>
          <a:p>
            <a:pPr eaLnBrk="1" hangingPunct="1">
              <a:lnSpc>
                <a:spcPct val="90000"/>
              </a:lnSpc>
            </a:pPr>
            <a:r>
              <a:rPr lang="en-US" altLang="ja-JP" sz="2400" b="1" dirty="0">
                <a:latin typeface="+mn-ea"/>
                <a:cs typeface="ＭＳ 明朝" charset="-128"/>
              </a:rPr>
              <a:t>1982</a:t>
            </a:r>
            <a:r>
              <a:rPr lang="ja-JP" altLang="en-US" sz="2400" b="1" dirty="0">
                <a:latin typeface="+mn-ea"/>
                <a:cs typeface="ＭＳ 明朝" charset="-128"/>
              </a:rPr>
              <a:t>から</a:t>
            </a:r>
            <a:r>
              <a:rPr lang="en-US" altLang="ja-JP" sz="2400" b="1" dirty="0">
                <a:latin typeface="+mn-ea"/>
                <a:cs typeface="ＭＳ 明朝" charset="-128"/>
              </a:rPr>
              <a:t>1992</a:t>
            </a:r>
            <a:r>
              <a:rPr lang="ja-JP" altLang="en-US" sz="2400" b="1" dirty="0">
                <a:latin typeface="+mn-ea"/>
                <a:cs typeface="ＭＳ 明朝" charset="-128"/>
              </a:rPr>
              <a:t>（</a:t>
            </a:r>
            <a:r>
              <a:rPr lang="en-US" altLang="ja-JP" sz="2400" b="1" dirty="0">
                <a:latin typeface="+mn-ea"/>
                <a:cs typeface="ＭＳ 明朝" charset="-128"/>
              </a:rPr>
              <a:t>H4)</a:t>
            </a:r>
            <a:r>
              <a:rPr lang="ja-JP" altLang="en-US" sz="2400" b="1" dirty="0">
                <a:latin typeface="+mn-ea"/>
                <a:cs typeface="ＭＳ 明朝" charset="-128"/>
              </a:rPr>
              <a:t>年　</a:t>
            </a:r>
            <a:r>
              <a:rPr lang="en-US" altLang="ja-JP" sz="2400" b="1" dirty="0">
                <a:latin typeface="+mn-ea"/>
                <a:cs typeface="ＭＳ 明朝" charset="-128"/>
              </a:rPr>
              <a:t>10</a:t>
            </a:r>
            <a:r>
              <a:rPr lang="ja-JP" altLang="en-US" sz="2400" b="1" dirty="0">
                <a:latin typeface="+mn-ea"/>
                <a:cs typeface="ＭＳ 明朝" charset="-128"/>
              </a:rPr>
              <a:t>％から</a:t>
            </a:r>
            <a:r>
              <a:rPr lang="en-US" altLang="ja-JP" sz="2400" b="1" dirty="0">
                <a:latin typeface="+mn-ea"/>
                <a:cs typeface="ＭＳ 明朝" charset="-128"/>
              </a:rPr>
              <a:t>11 \</a:t>
            </a:r>
            <a:r>
              <a:rPr lang="ja-JP" altLang="en-US" sz="2400" b="1" dirty="0">
                <a:latin typeface="+mn-ea"/>
                <a:cs typeface="ＭＳ 明朝" charset="-128"/>
              </a:rPr>
              <a:t>％</a:t>
            </a:r>
          </a:p>
          <a:p>
            <a:pPr eaLnBrk="1" hangingPunct="1">
              <a:lnSpc>
                <a:spcPct val="90000"/>
              </a:lnSpc>
            </a:pPr>
            <a:r>
              <a:rPr lang="en-US" altLang="ja-JP" sz="2400" b="1" dirty="0">
                <a:latin typeface="+mn-ea"/>
                <a:cs typeface="ＭＳ 明朝" charset="-128"/>
              </a:rPr>
              <a:t>1992</a:t>
            </a:r>
            <a:r>
              <a:rPr lang="ja-JP" altLang="en-US" sz="2400" b="1" dirty="0">
                <a:latin typeface="+mn-ea"/>
                <a:cs typeface="ＭＳ 明朝" charset="-128"/>
              </a:rPr>
              <a:t>（</a:t>
            </a:r>
            <a:r>
              <a:rPr lang="en-US" altLang="ja-JP" sz="2400" b="1" dirty="0">
                <a:latin typeface="+mn-ea"/>
                <a:cs typeface="ＭＳ 明朝" charset="-128"/>
              </a:rPr>
              <a:t>H4)</a:t>
            </a:r>
            <a:r>
              <a:rPr lang="ja-JP" altLang="en-US" sz="2400" b="1" dirty="0">
                <a:latin typeface="+mn-ea"/>
                <a:cs typeface="ＭＳ 明朝" charset="-128"/>
              </a:rPr>
              <a:t>年のバブル経済崩壊以降、社会保障給付費の増加、経済の低迷</a:t>
            </a:r>
          </a:p>
          <a:p>
            <a:pPr eaLnBrk="1" hangingPunct="1">
              <a:lnSpc>
                <a:spcPct val="90000"/>
              </a:lnSpc>
            </a:pPr>
            <a:r>
              <a:rPr lang="en-US" altLang="ja-JP" sz="2400" b="1" dirty="0">
                <a:latin typeface="+mn-ea"/>
                <a:cs typeface="ＭＳ 明朝" charset="-128"/>
              </a:rPr>
              <a:t>2001</a:t>
            </a:r>
            <a:r>
              <a:rPr lang="ja-JP" altLang="en-US" sz="2400" b="1" dirty="0">
                <a:latin typeface="+mn-ea"/>
                <a:cs typeface="ＭＳ 明朝" charset="-128"/>
              </a:rPr>
              <a:t>（</a:t>
            </a:r>
            <a:r>
              <a:rPr lang="en-US" altLang="ja-JP" sz="2400" b="1" dirty="0">
                <a:latin typeface="+mn-ea"/>
                <a:cs typeface="ＭＳ 明朝" charset="-128"/>
              </a:rPr>
              <a:t>H13)</a:t>
            </a:r>
            <a:r>
              <a:rPr lang="ja-JP" altLang="en-US" sz="2400" b="1" dirty="0">
                <a:latin typeface="+mn-ea"/>
                <a:cs typeface="ＭＳ 明朝" charset="-128"/>
              </a:rPr>
              <a:t>　</a:t>
            </a:r>
            <a:r>
              <a:rPr lang="en-US" altLang="ja-JP" sz="2400" b="1" dirty="0">
                <a:latin typeface="+mn-ea"/>
                <a:cs typeface="ＭＳ 明朝" charset="-128"/>
              </a:rPr>
              <a:t>15.3%</a:t>
            </a:r>
            <a:r>
              <a:rPr lang="ja-JP" altLang="en-US" sz="2400" b="1" dirty="0">
                <a:latin typeface="+mn-ea"/>
                <a:cs typeface="ＭＳ 明朝" charset="-128"/>
              </a:rPr>
              <a:t>となり</a:t>
            </a:r>
            <a:r>
              <a:rPr lang="en-US" altLang="ja-JP" sz="2400" b="1" dirty="0">
                <a:latin typeface="+mn-ea"/>
                <a:cs typeface="ＭＳ 明朝" charset="-128"/>
              </a:rPr>
              <a:t>15</a:t>
            </a:r>
            <a:r>
              <a:rPr lang="ja-JP" altLang="en-US" sz="2400" b="1" dirty="0">
                <a:latin typeface="+mn-ea"/>
                <a:cs typeface="ＭＳ 明朝" charset="-128"/>
              </a:rPr>
              <a:t>％を越え</a:t>
            </a:r>
          </a:p>
          <a:p>
            <a:pPr eaLnBrk="1" hangingPunct="1">
              <a:lnSpc>
                <a:spcPct val="90000"/>
              </a:lnSpc>
            </a:pPr>
            <a:r>
              <a:rPr lang="en-US" altLang="ja-JP" sz="2400" b="1" dirty="0">
                <a:latin typeface="+mn-ea"/>
                <a:cs typeface="ＭＳ 明朝" charset="-128"/>
              </a:rPr>
              <a:t>2009</a:t>
            </a:r>
            <a:r>
              <a:rPr lang="ja-JP" altLang="en-US" sz="2400" b="1" dirty="0">
                <a:latin typeface="+mn-ea"/>
                <a:cs typeface="ＭＳ 明朝" charset="-128"/>
              </a:rPr>
              <a:t>（</a:t>
            </a:r>
            <a:r>
              <a:rPr lang="en-US" altLang="ja-JP" sz="2400" b="1" dirty="0">
                <a:latin typeface="+mn-ea"/>
                <a:cs typeface="ＭＳ 明朝" charset="-128"/>
              </a:rPr>
              <a:t>H21 )</a:t>
            </a:r>
            <a:r>
              <a:rPr lang="ja-JP" altLang="en-US" sz="2400" b="1" dirty="0">
                <a:latin typeface="+mn-ea"/>
                <a:cs typeface="ＭＳ 明朝" charset="-128"/>
              </a:rPr>
              <a:t>　</a:t>
            </a:r>
            <a:r>
              <a:rPr lang="en-US" altLang="ja-JP" sz="2400" b="1" dirty="0">
                <a:latin typeface="+mn-ea"/>
                <a:cs typeface="ＭＳ 明朝" charset="-128"/>
              </a:rPr>
              <a:t>20.67%</a:t>
            </a:r>
            <a:r>
              <a:rPr lang="ja-JP" altLang="en-US" sz="2400" b="1" dirty="0">
                <a:latin typeface="+mn-ea"/>
                <a:cs typeface="ＭＳ 明朝" charset="-128"/>
              </a:rPr>
              <a:t>となり</a:t>
            </a:r>
            <a:r>
              <a:rPr lang="en-US" altLang="ja-JP" sz="2400" b="1" dirty="0">
                <a:latin typeface="+mn-ea"/>
                <a:cs typeface="ＭＳ 明朝" charset="-128"/>
              </a:rPr>
              <a:t>20</a:t>
            </a:r>
            <a:r>
              <a:rPr lang="ja-JP" altLang="en-US" sz="2400" b="1" dirty="0">
                <a:latin typeface="+mn-ea"/>
                <a:cs typeface="ＭＳ 明朝" charset="-128"/>
              </a:rPr>
              <a:t>％を越え</a:t>
            </a:r>
            <a:r>
              <a:rPr lang="en-US" altLang="ja-JP" sz="2400" b="1" dirty="0">
                <a:latin typeface="+mn-ea"/>
                <a:cs typeface="ＭＳ 明朝" charset="-128"/>
              </a:rPr>
              <a:t>,</a:t>
            </a:r>
            <a:r>
              <a:rPr lang="ja-JP" altLang="en-US" sz="2400" b="1" dirty="0">
                <a:latin typeface="+mn-ea"/>
                <a:cs typeface="ＭＳ 明朝" charset="-128"/>
              </a:rPr>
              <a:t> </a:t>
            </a:r>
            <a:r>
              <a:rPr lang="ja-JP" altLang="en-US" sz="2400" b="1" dirty="0">
                <a:solidFill>
                  <a:srgbClr val="FF0000"/>
                </a:solidFill>
                <a:latin typeface="+mn-ea"/>
                <a:cs typeface="ＭＳ 明朝" charset="-128"/>
              </a:rPr>
              <a:t>以降は</a:t>
            </a:r>
            <a:r>
              <a:rPr lang="en-US" altLang="ja-JP" sz="2400" b="1" dirty="0">
                <a:solidFill>
                  <a:srgbClr val="FF0000"/>
                </a:solidFill>
                <a:latin typeface="+mn-ea"/>
                <a:cs typeface="ＭＳ 明朝" charset="-128"/>
              </a:rPr>
              <a:t>21</a:t>
            </a:r>
            <a:r>
              <a:rPr lang="ja-JP" altLang="en-US" sz="2400" b="1" dirty="0">
                <a:solidFill>
                  <a:srgbClr val="FF0000"/>
                </a:solidFill>
                <a:latin typeface="+mn-ea"/>
                <a:cs typeface="ＭＳ 明朝" charset="-128"/>
              </a:rPr>
              <a:t>から</a:t>
            </a:r>
            <a:r>
              <a:rPr lang="en-US" altLang="ja-JP" sz="2400" b="1" dirty="0">
                <a:solidFill>
                  <a:srgbClr val="FF0000"/>
                </a:solidFill>
                <a:latin typeface="+mn-ea"/>
                <a:cs typeface="ＭＳ 明朝" charset="-128"/>
              </a:rPr>
              <a:t>22</a:t>
            </a:r>
            <a:r>
              <a:rPr lang="ja-JP" altLang="en-US" sz="2400" b="1" dirty="0">
                <a:solidFill>
                  <a:srgbClr val="FF0000"/>
                </a:solidFill>
                <a:latin typeface="+mn-ea"/>
                <a:cs typeface="ＭＳ 明朝" charset="-128"/>
              </a:rPr>
              <a:t>％の水準にある。</a:t>
            </a:r>
            <a:endParaRPr lang="en-US" altLang="ja-JP" sz="2400" b="1" dirty="0">
              <a:solidFill>
                <a:srgbClr val="FF0000"/>
              </a:solidFill>
              <a:latin typeface="+mn-ea"/>
              <a:cs typeface="ＭＳ 明朝" charset="-128"/>
            </a:endParaRPr>
          </a:p>
          <a:p>
            <a:pPr eaLnBrk="1" hangingPunct="1">
              <a:lnSpc>
                <a:spcPct val="90000"/>
              </a:lnSpc>
            </a:pPr>
            <a:endParaRPr lang="ja-JP" altLang="en-US" sz="2400" b="1" dirty="0">
              <a:latin typeface="+mn-ea"/>
              <a:cs typeface="ＭＳ 明朝" charset="-128"/>
            </a:endParaRPr>
          </a:p>
          <a:p>
            <a:pPr marL="0" indent="0" eaLnBrk="1" hangingPunct="1">
              <a:lnSpc>
                <a:spcPct val="90000"/>
              </a:lnSpc>
              <a:buNone/>
            </a:pPr>
            <a:endParaRPr lang="en-US" altLang="ja-JP" sz="2400" b="1" dirty="0">
              <a:latin typeface="+mn-ea"/>
              <a:cs typeface="ＭＳ 明朝" charset="-128"/>
            </a:endParaRPr>
          </a:p>
          <a:p>
            <a:pPr marL="0" indent="0" eaLnBrk="1" hangingPunct="1">
              <a:lnSpc>
                <a:spcPct val="90000"/>
              </a:lnSpc>
              <a:buNone/>
            </a:pPr>
            <a:endParaRPr lang="en-US" altLang="ja-JP" sz="2400" b="1" dirty="0">
              <a:solidFill>
                <a:srgbClr val="FF0000"/>
              </a:solidFill>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2779227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473780"/>
            <a:ext cx="7704856" cy="1160475"/>
          </a:xfrm>
        </p:spPr>
        <p:txBody>
          <a:bodyPr anchor="ctr"/>
          <a:lstStyle/>
          <a:p>
            <a:pPr algn="ctr" eaLnBrk="1" hangingPunct="1">
              <a:lnSpc>
                <a:spcPct val="90000"/>
              </a:lnSpc>
            </a:pPr>
            <a:br>
              <a:rPr lang="ja-JP" altLang="en-US" sz="2800" dirty="0"/>
            </a:br>
            <a:r>
              <a:rPr lang="ja-JP" altLang="en-US" sz="2800" dirty="0"/>
              <a:t>第２節　社会保障給付費・内訳・動向</a:t>
            </a:r>
            <a:br>
              <a:rPr lang="ja-JP" altLang="en-US" sz="2800" dirty="0"/>
            </a:br>
            <a:r>
              <a:rPr lang="ja-JP" altLang="en-US" sz="2800" dirty="0"/>
              <a:t>（２）社会保障支出の規模と動向　④</a:t>
            </a:r>
            <a:br>
              <a:rPr lang="ja-JP" altLang="en-US" sz="2800" dirty="0"/>
            </a:br>
            <a:endParaRPr lang="ja-JP" altLang="en-US" sz="2800" dirty="0"/>
          </a:p>
        </p:txBody>
      </p:sp>
      <p:sp>
        <p:nvSpPr>
          <p:cNvPr id="430083" name="Rectangle 3"/>
          <p:cNvSpPr>
            <a:spLocks noGrp="1" noChangeArrowheads="1"/>
          </p:cNvSpPr>
          <p:nvPr>
            <p:ph type="body" idx="1"/>
          </p:nvPr>
        </p:nvSpPr>
        <p:spPr>
          <a:xfrm>
            <a:off x="260201" y="1844824"/>
            <a:ext cx="8623598" cy="4248472"/>
          </a:xfrm>
        </p:spPr>
        <p:txBody>
          <a:bodyPr/>
          <a:lstStyle/>
          <a:p>
            <a:pPr eaLnBrk="1" hangingPunct="1">
              <a:lnSpc>
                <a:spcPct val="90000"/>
              </a:lnSpc>
            </a:pPr>
            <a:r>
              <a:rPr lang="en-US" altLang="ja-JP" sz="2400" b="1" dirty="0">
                <a:latin typeface="+mn-ea"/>
                <a:cs typeface="ＭＳ 明朝" charset="-128"/>
              </a:rPr>
              <a:t>GDP(</a:t>
            </a:r>
            <a:r>
              <a:rPr lang="ja-JP" altLang="en-US" sz="2400" b="1" dirty="0">
                <a:latin typeface="+mn-ea"/>
                <a:cs typeface="ＭＳ 明朝" charset="-128"/>
              </a:rPr>
              <a:t>国内総生産）：</a:t>
            </a:r>
            <a:r>
              <a:rPr lang="en-US" altLang="ja-JP" sz="2400" b="1" dirty="0">
                <a:latin typeface="+mn-ea"/>
                <a:cs typeface="ＭＳ 明朝" charset="-128"/>
              </a:rPr>
              <a:t>1</a:t>
            </a:r>
            <a:r>
              <a:rPr lang="ja-JP" altLang="en-US" sz="2400" b="1" dirty="0">
                <a:latin typeface="+mn-ea"/>
                <a:cs typeface="ＭＳ 明朝" charset="-128"/>
              </a:rPr>
              <a:t>年間の国内での総生産（売上</a:t>
            </a:r>
            <a:r>
              <a:rPr lang="en-US" altLang="ja-JP" sz="2400" b="1" dirty="0">
                <a:latin typeface="+mn-ea"/>
                <a:cs typeface="ＭＳ 明朝" charset="-128"/>
              </a:rPr>
              <a:t>―</a:t>
            </a:r>
            <a:r>
              <a:rPr lang="ja-JP" altLang="en-US" sz="2400" b="1" dirty="0">
                <a:latin typeface="+mn-ea"/>
                <a:cs typeface="ＭＳ 明朝" charset="-128"/>
              </a:rPr>
              <a:t>仕入れ＝付加価値の総和）</a:t>
            </a:r>
            <a:endParaRPr lang="en-US" altLang="ja-JP" sz="2400" b="1" dirty="0">
              <a:latin typeface="+mn-ea"/>
              <a:cs typeface="ＭＳ 明朝" charset="-128"/>
            </a:endParaRPr>
          </a:p>
          <a:p>
            <a:pPr eaLnBrk="1" hangingPunct="1">
              <a:lnSpc>
                <a:spcPct val="90000"/>
              </a:lnSpc>
            </a:pPr>
            <a:r>
              <a:rPr lang="ja-JP" altLang="en-US" sz="2400" b="1" dirty="0">
                <a:latin typeface="+mn-ea"/>
                <a:cs typeface="ＭＳ 明朝" charset="-128"/>
              </a:rPr>
              <a:t>国民所得：</a:t>
            </a:r>
            <a:r>
              <a:rPr lang="en-US" altLang="ja-JP" sz="2400" b="1" dirty="0">
                <a:latin typeface="+mn-ea"/>
                <a:cs typeface="ＭＳ 明朝" charset="-128"/>
              </a:rPr>
              <a:t>GDP(</a:t>
            </a:r>
            <a:r>
              <a:rPr lang="ja-JP" altLang="en-US" sz="2400" b="1" dirty="0">
                <a:latin typeface="+mn-ea"/>
                <a:cs typeface="ＭＳ 明朝" charset="-128"/>
              </a:rPr>
              <a:t>国内総生産）から国定資本減耗（減価償却費）と間接税から補助金を引いた（純間接税）の２つを引いて、海外からの所得を加えたもの。</a:t>
            </a:r>
            <a:endParaRPr lang="en-US" altLang="ja-JP" sz="2400" b="1" dirty="0">
              <a:latin typeface="+mn-ea"/>
              <a:cs typeface="ＭＳ 明朝" charset="-128"/>
            </a:endParaRPr>
          </a:p>
          <a:p>
            <a:pPr eaLnBrk="1" hangingPunct="1">
              <a:lnSpc>
                <a:spcPct val="90000"/>
              </a:lnSpc>
            </a:pPr>
            <a:r>
              <a:rPr lang="ja-JP" altLang="en-US" sz="2400" b="1" dirty="0">
                <a:latin typeface="+mn-ea"/>
                <a:cs typeface="ＭＳ 明朝" charset="-128"/>
              </a:rPr>
              <a:t>基本的に、</a:t>
            </a:r>
            <a:r>
              <a:rPr lang="en-US" altLang="ja-JP" sz="2400" b="1" dirty="0">
                <a:latin typeface="+mn-ea"/>
                <a:cs typeface="ＭＳ 明朝" charset="-128"/>
              </a:rPr>
              <a:t>GDP(</a:t>
            </a:r>
            <a:r>
              <a:rPr lang="ja-JP" altLang="en-US" sz="2400" b="1" dirty="0">
                <a:latin typeface="+mn-ea"/>
                <a:cs typeface="ＭＳ 明朝" charset="-128"/>
              </a:rPr>
              <a:t>国内総生産）＞国民所得、</a:t>
            </a:r>
            <a:endParaRPr lang="en-US" altLang="ja-JP" sz="2400" b="1" dirty="0">
              <a:latin typeface="+mn-ea"/>
              <a:cs typeface="ＭＳ 明朝" charset="-128"/>
            </a:endParaRPr>
          </a:p>
          <a:p>
            <a:pPr eaLnBrk="1" hangingPunct="1">
              <a:lnSpc>
                <a:spcPct val="90000"/>
              </a:lnSpc>
            </a:pPr>
            <a:r>
              <a:rPr lang="ja-JP" altLang="en-US" sz="2400" b="1" dirty="0">
                <a:latin typeface="+mn-ea"/>
                <a:cs typeface="ＭＳ 明朝" charset="-128"/>
              </a:rPr>
              <a:t>社会保障給付費の対</a:t>
            </a:r>
            <a:r>
              <a:rPr lang="en-US" altLang="ja-JP" sz="2400" b="1" dirty="0">
                <a:latin typeface="+mn-ea"/>
                <a:cs typeface="ＭＳ 明朝" charset="-128"/>
              </a:rPr>
              <a:t>GDP</a:t>
            </a:r>
            <a:r>
              <a:rPr lang="ja-JP" altLang="en-US" sz="2400" b="1" dirty="0">
                <a:latin typeface="+mn-ea"/>
                <a:cs typeface="ＭＳ 明朝" charset="-128"/>
              </a:rPr>
              <a:t>比＜対国民所得比</a:t>
            </a:r>
            <a:endParaRPr lang="en-US" altLang="ja-JP" sz="2400" b="1" dirty="0">
              <a:latin typeface="+mn-ea"/>
              <a:cs typeface="ＭＳ 明朝" charset="-128"/>
            </a:endParaRPr>
          </a:p>
          <a:p>
            <a:pPr marL="0" indent="0" eaLnBrk="1" hangingPunct="1">
              <a:lnSpc>
                <a:spcPct val="90000"/>
              </a:lnSpc>
              <a:buNone/>
            </a:pPr>
            <a:endParaRPr lang="en-US" altLang="ja-JP" sz="2400" b="1" dirty="0">
              <a:solidFill>
                <a:srgbClr val="FF0000"/>
              </a:solidFill>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30716271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93043" y="285520"/>
            <a:ext cx="7704856" cy="1160475"/>
          </a:xfrm>
        </p:spPr>
        <p:txBody>
          <a:bodyPr anchor="ctr"/>
          <a:lstStyle/>
          <a:p>
            <a:pPr algn="ctr" eaLnBrk="1" hangingPunct="1">
              <a:lnSpc>
                <a:spcPct val="90000"/>
              </a:lnSpc>
            </a:pPr>
            <a:r>
              <a:rPr lang="ja-JP" altLang="en-US" sz="2800" dirty="0"/>
              <a:t>図</a:t>
            </a:r>
            <a:r>
              <a:rPr lang="en-US" altLang="ja-JP" sz="2800" dirty="0"/>
              <a:t>3</a:t>
            </a:r>
            <a:r>
              <a:rPr lang="ja-JP" altLang="en-US" sz="2800" dirty="0"/>
              <a:t>－</a:t>
            </a:r>
            <a:r>
              <a:rPr lang="en-US" altLang="ja-JP" sz="2800" dirty="0"/>
              <a:t>4</a:t>
            </a:r>
            <a:r>
              <a:rPr lang="ja-JP" altLang="en-US" sz="2800" dirty="0"/>
              <a:t>の差替</a:t>
            </a:r>
            <a:br>
              <a:rPr lang="en-US" altLang="ja-JP" sz="2800" dirty="0"/>
            </a:br>
            <a:r>
              <a:rPr lang="ja-JP" altLang="en-US" sz="2800" dirty="0"/>
              <a:t>社会保障給付費の推移</a:t>
            </a:r>
          </a:p>
        </p:txBody>
      </p:sp>
      <p:sp>
        <p:nvSpPr>
          <p:cNvPr id="5" name="テキスト ボックス 4">
            <a:hlinkClick r:id="rId3"/>
            <a:extLst>
              <a:ext uri="{FF2B5EF4-FFF2-40B4-BE49-F238E27FC236}">
                <a16:creationId xmlns:a16="http://schemas.microsoft.com/office/drawing/2014/main" id="{DBCA4B11-6CE4-B6FD-7B2F-889FE0E0A7FE}"/>
              </a:ext>
            </a:extLst>
          </p:cNvPr>
          <p:cNvSpPr txBox="1"/>
          <p:nvPr/>
        </p:nvSpPr>
        <p:spPr>
          <a:xfrm>
            <a:off x="451062" y="6309320"/>
            <a:ext cx="8692938" cy="400110"/>
          </a:xfrm>
          <a:prstGeom prst="rect">
            <a:avLst/>
          </a:prstGeom>
          <a:solidFill>
            <a:schemeClr val="bg1"/>
          </a:solidFill>
        </p:spPr>
        <p:txBody>
          <a:bodyPr wrap="square" rtlCol="0">
            <a:spAutoFit/>
          </a:bodyPr>
          <a:lstStyle/>
          <a:p>
            <a:r>
              <a:rPr lang="ja-JP" altLang="en-US" sz="2000" dirty="0">
                <a:solidFill>
                  <a:srgbClr val="FF0000"/>
                </a:solidFill>
                <a:hlinkClick r:id="rId4"/>
              </a:rPr>
              <a:t>出典：社会保障給付費の推移（厚生労働省）</a:t>
            </a:r>
            <a:endParaRPr lang="en-US" altLang="ja-JP" sz="2000" dirty="0">
              <a:solidFill>
                <a:srgbClr val="FF0000"/>
              </a:solidFill>
            </a:endParaRPr>
          </a:p>
        </p:txBody>
      </p:sp>
      <p:pic>
        <p:nvPicPr>
          <p:cNvPr id="2" name="図 1" descr="グラフ&#10;&#10;自動的に生成された説明">
            <a:extLst>
              <a:ext uri="{FF2B5EF4-FFF2-40B4-BE49-F238E27FC236}">
                <a16:creationId xmlns:a16="http://schemas.microsoft.com/office/drawing/2014/main" id="{08C31AE8-8924-AF64-3B56-CD69628C2A61}"/>
              </a:ext>
            </a:extLst>
          </p:cNvPr>
          <p:cNvPicPr>
            <a:picLocks noChangeAspect="1"/>
          </p:cNvPicPr>
          <p:nvPr/>
        </p:nvPicPr>
        <p:blipFill>
          <a:blip r:embed="rId5"/>
          <a:stretch>
            <a:fillRect/>
          </a:stretch>
        </p:blipFill>
        <p:spPr>
          <a:xfrm>
            <a:off x="915639" y="1340768"/>
            <a:ext cx="7059663" cy="4800843"/>
          </a:xfrm>
          <a:prstGeom prst="rect">
            <a:avLst/>
          </a:prstGeom>
        </p:spPr>
      </p:pic>
    </p:spTree>
    <p:extLst>
      <p:ext uri="{BB962C8B-B14F-4D97-AF65-F5344CB8AC3E}">
        <p14:creationId xmlns:p14="http://schemas.microsoft.com/office/powerpoint/2010/main" val="48929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473780"/>
            <a:ext cx="7704856" cy="1160475"/>
          </a:xfrm>
        </p:spPr>
        <p:txBody>
          <a:bodyPr anchor="ctr"/>
          <a:lstStyle/>
          <a:p>
            <a:pPr algn="ctr" eaLnBrk="1" hangingPunct="1">
              <a:lnSpc>
                <a:spcPct val="90000"/>
              </a:lnSpc>
            </a:pPr>
            <a:br>
              <a:rPr lang="ja-JP" altLang="en-US" sz="2800" dirty="0"/>
            </a:br>
            <a:r>
              <a:rPr lang="ja-JP" altLang="en-US" sz="2800" dirty="0"/>
              <a:t>第２節　社会保障給付費・内訳・動向</a:t>
            </a:r>
            <a:br>
              <a:rPr lang="ja-JP" altLang="en-US" sz="2800" dirty="0"/>
            </a:br>
            <a:r>
              <a:rPr lang="ja-JP" altLang="en-US" sz="2800" dirty="0"/>
              <a:t>（３）社会保障支出の内訳</a:t>
            </a:r>
            <a:br>
              <a:rPr lang="ja-JP" altLang="en-US" sz="2800" dirty="0"/>
            </a:br>
            <a:endParaRPr lang="ja-JP" altLang="en-US" sz="2800" dirty="0"/>
          </a:p>
        </p:txBody>
      </p:sp>
      <p:sp>
        <p:nvSpPr>
          <p:cNvPr id="430083" name="Rectangle 3"/>
          <p:cNvSpPr>
            <a:spLocks noGrp="1" noChangeArrowheads="1"/>
          </p:cNvSpPr>
          <p:nvPr>
            <p:ph type="body" idx="1"/>
          </p:nvPr>
        </p:nvSpPr>
        <p:spPr>
          <a:xfrm>
            <a:off x="260201" y="1844824"/>
            <a:ext cx="8623598" cy="4248472"/>
          </a:xfrm>
        </p:spPr>
        <p:txBody>
          <a:bodyPr/>
          <a:lstStyle/>
          <a:p>
            <a:pPr marL="0" indent="0" eaLnBrk="1" hangingPunct="1">
              <a:lnSpc>
                <a:spcPct val="90000"/>
              </a:lnSpc>
              <a:buNone/>
            </a:pPr>
            <a:r>
              <a:rPr lang="ja-JP" altLang="en-US" sz="2400" b="1" dirty="0">
                <a:latin typeface="+mn-ea"/>
                <a:cs typeface="ＭＳ 明朝" charset="-128"/>
              </a:rPr>
              <a:t>①社会保障給付費の部門別・機能別内訳</a:t>
            </a:r>
            <a:endParaRPr lang="en-US" altLang="ja-JP" sz="2400" b="1" dirty="0">
              <a:latin typeface="+mn-ea"/>
              <a:cs typeface="ＭＳ 明朝" charset="-128"/>
            </a:endParaRPr>
          </a:p>
          <a:p>
            <a:pPr eaLnBrk="1" hangingPunct="1">
              <a:lnSpc>
                <a:spcPct val="90000"/>
              </a:lnSpc>
            </a:pPr>
            <a:r>
              <a:rPr lang="en-US" altLang="ja-JP" sz="2400" b="1" dirty="0">
                <a:latin typeface="+mn-ea"/>
                <a:cs typeface="ＭＳ 明朝" charset="-128"/>
              </a:rPr>
              <a:t>2018</a:t>
            </a:r>
            <a:r>
              <a:rPr lang="ja-JP" altLang="en-US" sz="2400" b="1" dirty="0">
                <a:latin typeface="+mn-ea"/>
                <a:cs typeface="ＭＳ 明朝" charset="-128"/>
              </a:rPr>
              <a:t>（</a:t>
            </a:r>
            <a:r>
              <a:rPr lang="en-US" altLang="ja-JP" sz="2400" b="1" dirty="0">
                <a:latin typeface="+mn-ea"/>
                <a:cs typeface="ＭＳ 明朝" charset="-128"/>
              </a:rPr>
              <a:t>H30)</a:t>
            </a:r>
            <a:r>
              <a:rPr lang="ja-JP" altLang="en-US" sz="2400" b="1" dirty="0">
                <a:latin typeface="+mn-ea"/>
                <a:cs typeface="ＭＳ 明朝" charset="-128"/>
              </a:rPr>
              <a:t>年度　社会保障給付費　総額　約</a:t>
            </a:r>
            <a:r>
              <a:rPr lang="en-US" altLang="ja-JP" sz="2400" b="1" dirty="0">
                <a:latin typeface="+mn-ea"/>
                <a:cs typeface="ＭＳ 明朝" charset="-128"/>
              </a:rPr>
              <a:t>121.5</a:t>
            </a:r>
            <a:r>
              <a:rPr lang="ja-JP" altLang="en-US" sz="2400" b="1" dirty="0">
                <a:latin typeface="+mn-ea"/>
                <a:cs typeface="ＭＳ 明朝" charset="-128"/>
              </a:rPr>
              <a:t>兆円</a:t>
            </a:r>
          </a:p>
          <a:p>
            <a:pPr eaLnBrk="1" hangingPunct="1">
              <a:lnSpc>
                <a:spcPct val="90000"/>
              </a:lnSpc>
            </a:pPr>
            <a:r>
              <a:rPr lang="ja-JP" altLang="en-US" sz="2400" b="1" dirty="0">
                <a:latin typeface="+mn-ea"/>
                <a:cs typeface="ＭＳ 明朝" charset="-128"/>
              </a:rPr>
              <a:t>医療</a:t>
            </a:r>
            <a:r>
              <a:rPr lang="en-US" altLang="ja-JP" sz="2400" b="1" dirty="0">
                <a:latin typeface="+mn-ea"/>
                <a:cs typeface="ＭＳ 明朝" charset="-128"/>
              </a:rPr>
              <a:t>39.7</a:t>
            </a:r>
            <a:r>
              <a:rPr lang="ja-JP" altLang="en-US" sz="2400" b="1" dirty="0">
                <a:latin typeface="+mn-ea"/>
                <a:cs typeface="ＭＳ 明朝" charset="-128"/>
              </a:rPr>
              <a:t>兆円（</a:t>
            </a:r>
            <a:r>
              <a:rPr lang="en-US" altLang="ja-JP" sz="2400" b="1" dirty="0">
                <a:latin typeface="+mn-ea"/>
                <a:cs typeface="ＭＳ 明朝" charset="-128"/>
              </a:rPr>
              <a:t>32.7</a:t>
            </a:r>
            <a:r>
              <a:rPr lang="ja-JP" altLang="en-US" sz="2400" b="1" dirty="0">
                <a:latin typeface="+mn-ea"/>
                <a:cs typeface="ＭＳ 明朝" charset="-128"/>
              </a:rPr>
              <a:t>％）、年金</a:t>
            </a:r>
            <a:r>
              <a:rPr lang="en-US" altLang="ja-JP" sz="2400" b="1" dirty="0">
                <a:latin typeface="+mn-ea"/>
                <a:cs typeface="ＭＳ 明朝" charset="-128"/>
              </a:rPr>
              <a:t>55.3</a:t>
            </a:r>
            <a:r>
              <a:rPr lang="ja-JP" altLang="en-US" sz="2400" b="1" dirty="0">
                <a:latin typeface="+mn-ea"/>
                <a:cs typeface="ＭＳ 明朝" charset="-128"/>
              </a:rPr>
              <a:t>兆円（</a:t>
            </a:r>
            <a:r>
              <a:rPr lang="en-US" altLang="ja-JP" sz="2400" b="1" dirty="0">
                <a:latin typeface="+mn-ea"/>
                <a:cs typeface="ＭＳ 明朝" charset="-128"/>
              </a:rPr>
              <a:t>45.5</a:t>
            </a:r>
            <a:r>
              <a:rPr lang="ja-JP" altLang="en-US" sz="2400" b="1" dirty="0">
                <a:latin typeface="+mn-ea"/>
                <a:cs typeface="ＭＳ 明朝" charset="-128"/>
              </a:rPr>
              <a:t>％）、福祉その他</a:t>
            </a:r>
            <a:r>
              <a:rPr lang="en-US" altLang="ja-JP" sz="2400" b="1" dirty="0">
                <a:latin typeface="+mn-ea"/>
                <a:cs typeface="ＭＳ 明朝" charset="-128"/>
              </a:rPr>
              <a:t>26.5</a:t>
            </a:r>
            <a:r>
              <a:rPr lang="ja-JP" altLang="en-US" sz="2400" b="1" dirty="0">
                <a:latin typeface="+mn-ea"/>
                <a:cs typeface="ＭＳ 明朝" charset="-128"/>
              </a:rPr>
              <a:t>兆円（</a:t>
            </a:r>
            <a:r>
              <a:rPr lang="en-US" altLang="ja-JP" sz="2400" b="1" dirty="0">
                <a:latin typeface="+mn-ea"/>
                <a:cs typeface="ＭＳ 明朝" charset="-128"/>
              </a:rPr>
              <a:t>21.8</a:t>
            </a:r>
            <a:r>
              <a:rPr lang="ja-JP" altLang="en-US" sz="2400" b="1" dirty="0">
                <a:latin typeface="+mn-ea"/>
                <a:cs typeface="ＭＳ 明朝" charset="-128"/>
              </a:rPr>
              <a:t>％）</a:t>
            </a:r>
          </a:p>
          <a:p>
            <a:pPr eaLnBrk="1" hangingPunct="1">
              <a:lnSpc>
                <a:spcPct val="90000"/>
              </a:lnSpc>
            </a:pPr>
            <a:r>
              <a:rPr lang="en-US" altLang="ja-JP" sz="2400" b="1" dirty="0">
                <a:latin typeface="+mn-ea"/>
                <a:cs typeface="ＭＳ 明朝" charset="-128"/>
              </a:rPr>
              <a:t>1965</a:t>
            </a:r>
            <a:r>
              <a:rPr lang="ja-JP" altLang="en-US" sz="2400" b="1" dirty="0">
                <a:latin typeface="+mn-ea"/>
                <a:cs typeface="ＭＳ 明朝" charset="-128"/>
              </a:rPr>
              <a:t>（</a:t>
            </a:r>
            <a:r>
              <a:rPr lang="en-US" altLang="ja-JP" sz="2400" b="1" dirty="0">
                <a:latin typeface="+mn-ea"/>
                <a:cs typeface="ＭＳ 明朝" charset="-128"/>
              </a:rPr>
              <a:t>S40)</a:t>
            </a:r>
            <a:r>
              <a:rPr lang="ja-JP" altLang="en-US" sz="2400" b="1" dirty="0">
                <a:latin typeface="+mn-ea"/>
                <a:cs typeface="ＭＳ 明朝" charset="-128"/>
              </a:rPr>
              <a:t>年　医療</a:t>
            </a:r>
            <a:r>
              <a:rPr lang="en-US" altLang="ja-JP" sz="2400" b="1" dirty="0">
                <a:latin typeface="+mn-ea"/>
                <a:cs typeface="ＭＳ 明朝" charset="-128"/>
              </a:rPr>
              <a:t>9100</a:t>
            </a:r>
            <a:r>
              <a:rPr lang="ja-JP" altLang="en-US" sz="2400" b="1" dirty="0">
                <a:latin typeface="+mn-ea"/>
                <a:cs typeface="ＭＳ 明朝" charset="-128"/>
              </a:rPr>
              <a:t>億円（</a:t>
            </a:r>
            <a:r>
              <a:rPr lang="en-US" altLang="ja-JP" sz="2400" b="1" dirty="0">
                <a:latin typeface="+mn-ea"/>
                <a:cs typeface="ＭＳ 明朝" charset="-128"/>
              </a:rPr>
              <a:t>57</a:t>
            </a:r>
            <a:r>
              <a:rPr lang="ja-JP" altLang="en-US" sz="2400" b="1" dirty="0">
                <a:latin typeface="+mn-ea"/>
                <a:cs typeface="ＭＳ 明朝" charset="-128"/>
              </a:rPr>
              <a:t>％）　</a:t>
            </a:r>
            <a:r>
              <a:rPr lang="en-US" altLang="ja-JP" sz="2400" b="1" dirty="0">
                <a:latin typeface="+mn-ea"/>
                <a:cs typeface="ＭＳ 明朝" charset="-128"/>
              </a:rPr>
              <a:t>1970</a:t>
            </a:r>
            <a:r>
              <a:rPr lang="ja-JP" altLang="en-US" sz="2400" b="1" dirty="0">
                <a:latin typeface="+mn-ea"/>
                <a:cs typeface="ＭＳ 明朝" charset="-128"/>
              </a:rPr>
              <a:t>年代前半までは</a:t>
            </a:r>
            <a:r>
              <a:rPr lang="en-US" altLang="ja-JP" sz="2400" b="1" dirty="0">
                <a:latin typeface="+mn-ea"/>
                <a:cs typeface="ＭＳ 明朝" charset="-128"/>
              </a:rPr>
              <a:t>50</a:t>
            </a:r>
            <a:r>
              <a:rPr lang="ja-JP" altLang="en-US" sz="2400" b="1" dirty="0">
                <a:latin typeface="+mn-ea"/>
                <a:cs typeface="ＭＳ 明朝" charset="-128"/>
              </a:rPr>
              <a:t>％台で推移</a:t>
            </a:r>
          </a:p>
          <a:p>
            <a:pPr eaLnBrk="1" hangingPunct="1">
              <a:lnSpc>
                <a:spcPct val="90000"/>
              </a:lnSpc>
            </a:pPr>
            <a:r>
              <a:rPr lang="en-US" altLang="ja-JP" sz="2400" b="1" dirty="0">
                <a:latin typeface="+mn-ea"/>
                <a:cs typeface="ＭＳ 明朝" charset="-128"/>
              </a:rPr>
              <a:t>1965</a:t>
            </a:r>
            <a:r>
              <a:rPr lang="ja-JP" altLang="en-US" sz="2400" b="1" dirty="0">
                <a:latin typeface="+mn-ea"/>
                <a:cs typeface="ＭＳ 明朝" charset="-128"/>
              </a:rPr>
              <a:t>（</a:t>
            </a:r>
            <a:r>
              <a:rPr lang="en-US" altLang="ja-JP" sz="2400" b="1" dirty="0">
                <a:latin typeface="+mn-ea"/>
                <a:cs typeface="ＭＳ 明朝" charset="-128"/>
              </a:rPr>
              <a:t>S40)</a:t>
            </a:r>
            <a:r>
              <a:rPr lang="ja-JP" altLang="en-US" sz="2400" b="1" dirty="0">
                <a:latin typeface="+mn-ea"/>
                <a:cs typeface="ＭＳ 明朝" charset="-128"/>
              </a:rPr>
              <a:t>年　年金</a:t>
            </a:r>
            <a:r>
              <a:rPr lang="en-US" altLang="ja-JP" sz="2400" b="1" dirty="0">
                <a:latin typeface="+mn-ea"/>
                <a:cs typeface="ＭＳ 明朝" charset="-128"/>
              </a:rPr>
              <a:t>3500</a:t>
            </a:r>
            <a:r>
              <a:rPr lang="ja-JP" altLang="en-US" sz="2400" b="1" dirty="0">
                <a:latin typeface="+mn-ea"/>
                <a:cs typeface="ＭＳ 明朝" charset="-128"/>
              </a:rPr>
              <a:t>億円（</a:t>
            </a:r>
            <a:r>
              <a:rPr lang="en-US" altLang="ja-JP" sz="2400" b="1" dirty="0">
                <a:latin typeface="+mn-ea"/>
                <a:cs typeface="ＭＳ 明朝" charset="-128"/>
              </a:rPr>
              <a:t>22</a:t>
            </a:r>
            <a:r>
              <a:rPr lang="ja-JP" altLang="en-US" sz="2400" b="1" dirty="0">
                <a:latin typeface="+mn-ea"/>
                <a:cs typeface="ＭＳ 明朝" charset="-128"/>
              </a:rPr>
              <a:t>％）</a:t>
            </a:r>
            <a:r>
              <a:rPr lang="en-US" altLang="ja-JP" sz="2400" b="1" dirty="0">
                <a:latin typeface="+mn-ea"/>
                <a:cs typeface="ＭＳ 明朝" charset="-128"/>
              </a:rPr>
              <a:t>1981</a:t>
            </a:r>
            <a:r>
              <a:rPr lang="ja-JP" altLang="en-US" sz="2400" b="1" dirty="0">
                <a:latin typeface="+mn-ea"/>
                <a:cs typeface="ＭＳ 明朝" charset="-128"/>
              </a:rPr>
              <a:t>（</a:t>
            </a:r>
            <a:r>
              <a:rPr lang="en-US" altLang="ja-JP" sz="2400" b="1" dirty="0">
                <a:latin typeface="+mn-ea"/>
                <a:cs typeface="ＭＳ 明朝" charset="-128"/>
              </a:rPr>
              <a:t>S56)</a:t>
            </a:r>
            <a:r>
              <a:rPr lang="ja-JP" altLang="en-US" sz="2400" b="1" dirty="0">
                <a:latin typeface="+mn-ea"/>
                <a:cs typeface="ＭＳ 明朝" charset="-128"/>
              </a:rPr>
              <a:t>年に医療を追い越し、今日まで拡大を続けている。</a:t>
            </a:r>
            <a:r>
              <a:rPr lang="ja-JP" altLang="en-US" sz="2400" b="1" dirty="0">
                <a:solidFill>
                  <a:srgbClr val="FF0000"/>
                </a:solidFill>
                <a:latin typeface="+mn-ea"/>
                <a:cs typeface="ＭＳ 明朝" charset="-128"/>
              </a:rPr>
              <a:t>国民生活基礎調査：高齢者世帯の約</a:t>
            </a:r>
            <a:r>
              <a:rPr lang="en-US" altLang="ja-JP" sz="2400" b="1" dirty="0">
                <a:solidFill>
                  <a:srgbClr val="FF0000"/>
                </a:solidFill>
                <a:latin typeface="+mn-ea"/>
                <a:cs typeface="ＭＳ 明朝" charset="-128"/>
              </a:rPr>
              <a:t>95</a:t>
            </a:r>
            <a:r>
              <a:rPr lang="ja-JP" altLang="en-US" sz="2400" b="1" dirty="0">
                <a:solidFill>
                  <a:srgbClr val="FF0000"/>
                </a:solidFill>
                <a:latin typeface="+mn-ea"/>
                <a:cs typeface="ＭＳ 明朝" charset="-128"/>
              </a:rPr>
              <a:t>％が公的年金・恩給を受給</a:t>
            </a:r>
            <a:r>
              <a:rPr lang="ja-JP" altLang="en-US" sz="2400" b="1" dirty="0">
                <a:latin typeface="+mn-ea"/>
                <a:cs typeface="ＭＳ 明朝" charset="-128"/>
              </a:rPr>
              <a:t>。</a:t>
            </a:r>
          </a:p>
          <a:p>
            <a:pPr eaLnBrk="1" hangingPunct="1">
              <a:lnSpc>
                <a:spcPct val="90000"/>
              </a:lnSpc>
            </a:pPr>
            <a:r>
              <a:rPr lang="en-US" altLang="ja-JP" sz="2400" b="1" dirty="0">
                <a:latin typeface="+mn-ea"/>
                <a:cs typeface="ＭＳ 明朝" charset="-128"/>
              </a:rPr>
              <a:t>1965</a:t>
            </a:r>
            <a:r>
              <a:rPr lang="ja-JP" altLang="en-US" sz="2400" b="1" dirty="0">
                <a:latin typeface="+mn-ea"/>
                <a:cs typeface="ＭＳ 明朝" charset="-128"/>
              </a:rPr>
              <a:t>（</a:t>
            </a:r>
            <a:r>
              <a:rPr lang="en-US" altLang="ja-JP" sz="2400" b="1" dirty="0">
                <a:latin typeface="+mn-ea"/>
                <a:cs typeface="ＭＳ 明朝" charset="-128"/>
              </a:rPr>
              <a:t>S40)</a:t>
            </a:r>
            <a:r>
              <a:rPr lang="ja-JP" altLang="en-US" sz="2400" b="1" dirty="0">
                <a:latin typeface="+mn-ea"/>
                <a:cs typeface="ＭＳ 明朝" charset="-128"/>
              </a:rPr>
              <a:t>年　福祉その他：</a:t>
            </a:r>
            <a:r>
              <a:rPr lang="en-US" altLang="ja-JP" sz="2400" b="1" dirty="0">
                <a:latin typeface="+mn-ea"/>
                <a:cs typeface="ＭＳ 明朝" charset="-128"/>
              </a:rPr>
              <a:t>21.2</a:t>
            </a:r>
            <a:r>
              <a:rPr lang="ja-JP" altLang="en-US" sz="2400" b="1" dirty="0">
                <a:latin typeface="+mn-ea"/>
                <a:cs typeface="ＭＳ 明朝" charset="-128"/>
              </a:rPr>
              <a:t>％から</a:t>
            </a:r>
            <a:r>
              <a:rPr lang="en-US" altLang="ja-JP" sz="2400" b="1" dirty="0">
                <a:latin typeface="+mn-ea"/>
                <a:cs typeface="ＭＳ 明朝" charset="-128"/>
              </a:rPr>
              <a:t>1991</a:t>
            </a:r>
            <a:r>
              <a:rPr lang="ja-JP" altLang="en-US" sz="2400" b="1" dirty="0">
                <a:latin typeface="+mn-ea"/>
                <a:cs typeface="ＭＳ 明朝" charset="-128"/>
              </a:rPr>
              <a:t>（</a:t>
            </a:r>
            <a:r>
              <a:rPr lang="en-US" altLang="ja-JP" sz="2400" b="1" dirty="0">
                <a:latin typeface="+mn-ea"/>
                <a:cs typeface="ＭＳ 明朝" charset="-128"/>
              </a:rPr>
              <a:t>H3)</a:t>
            </a:r>
            <a:r>
              <a:rPr lang="ja-JP" altLang="en-US" sz="2400" b="1" dirty="0">
                <a:latin typeface="+mn-ea"/>
                <a:cs typeface="ＭＳ 明朝" charset="-128"/>
              </a:rPr>
              <a:t>年の</a:t>
            </a:r>
            <a:r>
              <a:rPr lang="en-US" altLang="ja-JP" sz="2400" b="1" dirty="0">
                <a:latin typeface="+mn-ea"/>
                <a:cs typeface="ＭＳ 明朝" charset="-128"/>
              </a:rPr>
              <a:t>10.5</a:t>
            </a:r>
            <a:r>
              <a:rPr lang="ja-JP" altLang="en-US" sz="2400" b="1" dirty="0">
                <a:latin typeface="+mn-ea"/>
                <a:cs typeface="ＭＳ 明朝" charset="-128"/>
              </a:rPr>
              <a:t>％まで低下、</a:t>
            </a:r>
            <a:r>
              <a:rPr lang="en-US" altLang="ja-JP" sz="2400" b="1" dirty="0">
                <a:latin typeface="+mn-ea"/>
                <a:cs typeface="ＭＳ 明朝" charset="-128"/>
              </a:rPr>
              <a:t>2000</a:t>
            </a:r>
            <a:r>
              <a:rPr lang="ja-JP" altLang="en-US" sz="2400" b="1" dirty="0">
                <a:latin typeface="+mn-ea"/>
                <a:cs typeface="ＭＳ 明朝" charset="-128"/>
              </a:rPr>
              <a:t>年度介護保険の施行で</a:t>
            </a:r>
            <a:r>
              <a:rPr lang="en-US" altLang="ja-JP" sz="2400" b="1" dirty="0">
                <a:latin typeface="+mn-ea"/>
                <a:cs typeface="ＭＳ 明朝" charset="-128"/>
              </a:rPr>
              <a:t>14.4</a:t>
            </a:r>
            <a:r>
              <a:rPr lang="ja-JP" altLang="en-US" sz="2400" b="1" dirty="0">
                <a:latin typeface="+mn-ea"/>
                <a:cs typeface="ＭＳ 明朝" charset="-128"/>
              </a:rPr>
              <a:t>％にアップ。</a:t>
            </a:r>
            <a:r>
              <a:rPr lang="en-US" altLang="ja-JP" sz="2400" b="1" dirty="0">
                <a:latin typeface="+mn-ea"/>
                <a:cs typeface="ＭＳ 明朝" charset="-128"/>
              </a:rPr>
              <a:t>2018</a:t>
            </a:r>
            <a:r>
              <a:rPr lang="ja-JP" altLang="en-US" sz="2400" b="1" dirty="0">
                <a:latin typeface="+mn-ea"/>
                <a:cs typeface="ＭＳ 明朝" charset="-128"/>
              </a:rPr>
              <a:t>（</a:t>
            </a:r>
            <a:r>
              <a:rPr lang="en-US" altLang="ja-JP" sz="2400" b="1" dirty="0">
                <a:latin typeface="+mn-ea"/>
                <a:cs typeface="ＭＳ 明朝" charset="-128"/>
              </a:rPr>
              <a:t>H30)</a:t>
            </a:r>
            <a:r>
              <a:rPr lang="ja-JP" altLang="en-US" sz="2400" b="1" dirty="0">
                <a:latin typeface="+mn-ea"/>
                <a:cs typeface="ＭＳ 明朝" charset="-128"/>
              </a:rPr>
              <a:t>年度は</a:t>
            </a:r>
            <a:r>
              <a:rPr lang="en-US" altLang="ja-JP" sz="2400" b="1" dirty="0">
                <a:latin typeface="+mn-ea"/>
                <a:cs typeface="ＭＳ 明朝" charset="-128"/>
              </a:rPr>
              <a:t>21.8</a:t>
            </a:r>
            <a:r>
              <a:rPr lang="ja-JP" altLang="en-US" sz="2400" b="1" dirty="0">
                <a:latin typeface="+mn-ea"/>
                <a:cs typeface="ＭＳ 明朝" charset="-128"/>
              </a:rPr>
              <a:t>％。</a:t>
            </a:r>
          </a:p>
          <a:p>
            <a:pPr marL="0" indent="0" eaLnBrk="1" hangingPunct="1">
              <a:lnSpc>
                <a:spcPct val="90000"/>
              </a:lnSpc>
              <a:buNone/>
            </a:pPr>
            <a:endParaRPr lang="en-US" altLang="ja-JP" sz="2400" b="1" dirty="0">
              <a:solidFill>
                <a:srgbClr val="FF0000"/>
              </a:solidFill>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3577044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93043" y="285520"/>
            <a:ext cx="7704856" cy="1160475"/>
          </a:xfrm>
        </p:spPr>
        <p:txBody>
          <a:bodyPr anchor="ctr"/>
          <a:lstStyle/>
          <a:p>
            <a:pPr algn="ctr" eaLnBrk="1" hangingPunct="1">
              <a:lnSpc>
                <a:spcPct val="90000"/>
              </a:lnSpc>
            </a:pPr>
            <a:r>
              <a:rPr lang="ja-JP" altLang="en-US" sz="2800" dirty="0"/>
              <a:t>表</a:t>
            </a:r>
            <a:r>
              <a:rPr lang="en-US" altLang="ja-JP" sz="2800" dirty="0"/>
              <a:t>3</a:t>
            </a:r>
            <a:r>
              <a:rPr lang="ja-JP" altLang="en-US" sz="2800" dirty="0"/>
              <a:t>－</a:t>
            </a:r>
            <a:r>
              <a:rPr lang="en-US" altLang="ja-JP" sz="2800" dirty="0"/>
              <a:t>3</a:t>
            </a:r>
            <a:r>
              <a:rPr lang="ja-JP" altLang="en-US" sz="2800" dirty="0"/>
              <a:t>追加　機能別社会保障給付費</a:t>
            </a:r>
          </a:p>
        </p:txBody>
      </p:sp>
      <p:sp>
        <p:nvSpPr>
          <p:cNvPr id="5" name="テキスト ボックス 4">
            <a:hlinkClick r:id="rId3"/>
            <a:extLst>
              <a:ext uri="{FF2B5EF4-FFF2-40B4-BE49-F238E27FC236}">
                <a16:creationId xmlns:a16="http://schemas.microsoft.com/office/drawing/2014/main" id="{8FCCCB45-B624-297E-37B0-D7A580BE5EB4}"/>
              </a:ext>
            </a:extLst>
          </p:cNvPr>
          <p:cNvSpPr txBox="1"/>
          <p:nvPr/>
        </p:nvSpPr>
        <p:spPr>
          <a:xfrm>
            <a:off x="451062" y="6309320"/>
            <a:ext cx="8692938" cy="400110"/>
          </a:xfrm>
          <a:prstGeom prst="rect">
            <a:avLst/>
          </a:prstGeom>
          <a:solidFill>
            <a:schemeClr val="bg1"/>
          </a:solidFill>
        </p:spPr>
        <p:txBody>
          <a:bodyPr wrap="square" rtlCol="0">
            <a:spAutoFit/>
          </a:bodyPr>
          <a:lstStyle/>
          <a:p>
            <a:r>
              <a:rPr lang="ja-JP" altLang="en-US" sz="2000" kern="100" dirty="0">
                <a:effectLst/>
                <a:latin typeface="Century" panose="02040604050505020304" pitchFamily="18" charset="0"/>
                <a:ea typeface="ＭＳ 明朝" panose="02020609040205080304" pitchFamily="17" charset="-128"/>
                <a:cs typeface="Times New Roman" panose="02020603050405020304" pitchFamily="18" charset="0"/>
                <a:hlinkClick r:id="rId4"/>
              </a:rPr>
              <a:t>出典：</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hlinkClick r:id="rId4"/>
              </a:rPr>
              <a:t>令和</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hlinkClick r:id="rId4"/>
              </a:rPr>
              <a:t>2</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hlinkClick r:id="rId4"/>
              </a:rPr>
              <a:t>年度　社会保障費用統計（国立社会保障・人口問題研究所）</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6" name="図 5">
            <a:extLst>
              <a:ext uri="{FF2B5EF4-FFF2-40B4-BE49-F238E27FC236}">
                <a16:creationId xmlns:a16="http://schemas.microsoft.com/office/drawing/2014/main" id="{4999E156-A9F5-32AF-6C90-0F1E5496C541}"/>
              </a:ext>
            </a:extLst>
          </p:cNvPr>
          <p:cNvPicPr>
            <a:picLocks noChangeAspect="1"/>
          </p:cNvPicPr>
          <p:nvPr/>
        </p:nvPicPr>
        <p:blipFill>
          <a:blip r:embed="rId5"/>
          <a:stretch>
            <a:fillRect/>
          </a:stretch>
        </p:blipFill>
        <p:spPr>
          <a:xfrm>
            <a:off x="439809" y="1772816"/>
            <a:ext cx="8039849" cy="4320480"/>
          </a:xfrm>
          <a:prstGeom prst="rect">
            <a:avLst/>
          </a:prstGeom>
        </p:spPr>
      </p:pic>
    </p:spTree>
    <p:extLst>
      <p:ext uri="{BB962C8B-B14F-4D97-AF65-F5344CB8AC3E}">
        <p14:creationId xmlns:p14="http://schemas.microsoft.com/office/powerpoint/2010/main" val="3167146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473780"/>
            <a:ext cx="7704856" cy="1160475"/>
          </a:xfrm>
        </p:spPr>
        <p:txBody>
          <a:bodyPr anchor="ctr"/>
          <a:lstStyle/>
          <a:p>
            <a:pPr algn="ctr" eaLnBrk="1" hangingPunct="1">
              <a:lnSpc>
                <a:spcPct val="90000"/>
              </a:lnSpc>
            </a:pPr>
            <a:br>
              <a:rPr lang="ja-JP" altLang="en-US" sz="2800" dirty="0"/>
            </a:br>
            <a:r>
              <a:rPr lang="ja-JP" altLang="en-US" sz="2800" dirty="0"/>
              <a:t>第１節　社会保障の財政</a:t>
            </a:r>
            <a:br>
              <a:rPr lang="ja-JP" altLang="en-US" sz="2800" dirty="0"/>
            </a:br>
            <a:r>
              <a:rPr lang="ja-JP" altLang="en-US" sz="2800" dirty="0"/>
              <a:t>（１）社会保障の財政を支える財源①</a:t>
            </a:r>
            <a:br>
              <a:rPr lang="ja-JP" altLang="en-US" sz="2800" dirty="0"/>
            </a:br>
            <a:endParaRPr lang="ja-JP" altLang="en-US" sz="2800" dirty="0"/>
          </a:p>
        </p:txBody>
      </p:sp>
      <p:sp>
        <p:nvSpPr>
          <p:cNvPr id="430083" name="Rectangle 3"/>
          <p:cNvSpPr>
            <a:spLocks noGrp="1" noChangeArrowheads="1"/>
          </p:cNvSpPr>
          <p:nvPr>
            <p:ph type="body" idx="1"/>
          </p:nvPr>
        </p:nvSpPr>
        <p:spPr>
          <a:xfrm>
            <a:off x="196874" y="1772816"/>
            <a:ext cx="8947125" cy="4248472"/>
          </a:xfrm>
        </p:spPr>
        <p:txBody>
          <a:bodyPr/>
          <a:lstStyle/>
          <a:p>
            <a:pPr eaLnBrk="1" hangingPunct="1">
              <a:lnSpc>
                <a:spcPct val="90000"/>
              </a:lnSpc>
            </a:pPr>
            <a:r>
              <a:rPr lang="ja-JP" altLang="en-US" sz="2400" b="1" dirty="0">
                <a:latin typeface="+mn-ea"/>
                <a:cs typeface="ＭＳ 明朝" charset="-128"/>
              </a:rPr>
              <a:t>日本の社会保障財源（お金の出どころ）は多様。</a:t>
            </a:r>
            <a:endParaRPr lang="en-US" altLang="ja-JP" sz="2400" b="1" dirty="0">
              <a:latin typeface="+mn-ea"/>
              <a:cs typeface="ＭＳ 明朝" charset="-128"/>
            </a:endParaRPr>
          </a:p>
          <a:p>
            <a:pPr eaLnBrk="1" hangingPunct="1">
              <a:lnSpc>
                <a:spcPct val="90000"/>
              </a:lnSpc>
            </a:pPr>
            <a:r>
              <a:rPr lang="ja-JP" altLang="en-US" sz="2400" b="1" dirty="0">
                <a:latin typeface="+mn-ea"/>
                <a:cs typeface="ＭＳ 明朝" charset="-128"/>
              </a:rPr>
              <a:t>公費（税）運営⇒費用負担（国・都道府県・市区町村）</a:t>
            </a:r>
          </a:p>
          <a:p>
            <a:pPr eaLnBrk="1" hangingPunct="1">
              <a:lnSpc>
                <a:spcPct val="90000"/>
              </a:lnSpc>
            </a:pPr>
            <a:r>
              <a:rPr lang="ja-JP" altLang="en-US" sz="2400" b="1" dirty="0">
                <a:latin typeface="+mn-ea"/>
                <a:cs typeface="ＭＳ 明朝" charset="-128"/>
              </a:rPr>
              <a:t>生活保護・児童手当・児童／障害者福祉⇒国が</a:t>
            </a:r>
            <a:r>
              <a:rPr lang="en-US" altLang="ja-JP" sz="2400" b="1" dirty="0">
                <a:latin typeface="+mn-ea"/>
                <a:cs typeface="ＭＳ 明朝" charset="-128"/>
              </a:rPr>
              <a:t>4</a:t>
            </a:r>
            <a:r>
              <a:rPr lang="ja-JP" altLang="en-US" sz="2400" b="1" dirty="0">
                <a:latin typeface="+mn-ea"/>
                <a:cs typeface="ＭＳ 明朝" charset="-128"/>
              </a:rPr>
              <a:t>分の３，地方が</a:t>
            </a:r>
            <a:r>
              <a:rPr lang="en-US" altLang="ja-JP" sz="2400" b="1" dirty="0">
                <a:latin typeface="+mn-ea"/>
                <a:cs typeface="ＭＳ 明朝" charset="-128"/>
              </a:rPr>
              <a:t>4</a:t>
            </a:r>
            <a:r>
              <a:rPr lang="ja-JP" altLang="en-US" sz="2400" b="1" dirty="0">
                <a:latin typeface="+mn-ea"/>
                <a:cs typeface="ＭＳ 明朝" charset="-128"/>
              </a:rPr>
              <a:t>分の１</a:t>
            </a:r>
          </a:p>
          <a:p>
            <a:pPr eaLnBrk="1" hangingPunct="1">
              <a:lnSpc>
                <a:spcPct val="90000"/>
              </a:lnSpc>
            </a:pPr>
            <a:r>
              <a:rPr lang="ja-JP" altLang="en-US" sz="2400" b="1" dirty="0">
                <a:latin typeface="+mn-ea"/>
                <a:cs typeface="ＭＳ 明朝" charset="-128"/>
              </a:rPr>
              <a:t>基礎年金⇒国が</a:t>
            </a:r>
            <a:r>
              <a:rPr lang="en-US" altLang="ja-JP" sz="2400" b="1" dirty="0">
                <a:latin typeface="+mn-ea"/>
                <a:cs typeface="ＭＳ 明朝" charset="-128"/>
              </a:rPr>
              <a:t>2</a:t>
            </a:r>
            <a:r>
              <a:rPr lang="ja-JP" altLang="en-US" sz="2400" b="1" dirty="0">
                <a:latin typeface="+mn-ea"/>
                <a:cs typeface="ＭＳ 明朝" charset="-128"/>
              </a:rPr>
              <a:t>分の１，保険料</a:t>
            </a:r>
            <a:r>
              <a:rPr lang="en-US" altLang="ja-JP" sz="2400" b="1" dirty="0">
                <a:latin typeface="+mn-ea"/>
                <a:cs typeface="ＭＳ 明朝" charset="-128"/>
              </a:rPr>
              <a:t>2</a:t>
            </a:r>
            <a:r>
              <a:rPr lang="ja-JP" altLang="en-US" sz="2400" b="1" dirty="0">
                <a:latin typeface="+mn-ea"/>
                <a:cs typeface="ＭＳ 明朝" charset="-128"/>
              </a:rPr>
              <a:t>分の１</a:t>
            </a:r>
          </a:p>
          <a:p>
            <a:pPr eaLnBrk="1" hangingPunct="1">
              <a:lnSpc>
                <a:spcPct val="90000"/>
              </a:lnSpc>
            </a:pPr>
            <a:r>
              <a:rPr lang="ja-JP" altLang="en-US" sz="2400" b="1" dirty="0">
                <a:latin typeface="+mn-ea"/>
                <a:cs typeface="ＭＳ 明朝" charset="-128"/>
              </a:rPr>
              <a:t>厚生年金（報酬比例部分）⇒すべて保険料</a:t>
            </a:r>
          </a:p>
          <a:p>
            <a:pPr eaLnBrk="1" hangingPunct="1">
              <a:lnSpc>
                <a:spcPct val="90000"/>
              </a:lnSpc>
            </a:pPr>
            <a:r>
              <a:rPr lang="ja-JP" altLang="en-US" sz="2400" b="1" dirty="0">
                <a:latin typeface="+mn-ea"/>
                <a:cs typeface="ＭＳ 明朝" charset="-128"/>
              </a:rPr>
              <a:t>介護保険⇒保険料</a:t>
            </a:r>
            <a:r>
              <a:rPr lang="en-US" altLang="ja-JP" sz="2400" b="1" dirty="0">
                <a:latin typeface="+mn-ea"/>
                <a:cs typeface="ＭＳ 明朝" charset="-128"/>
              </a:rPr>
              <a:t>2</a:t>
            </a:r>
            <a:r>
              <a:rPr lang="ja-JP" altLang="en-US" sz="2400" b="1" dirty="0">
                <a:latin typeface="+mn-ea"/>
                <a:cs typeface="ＭＳ 明朝" charset="-128"/>
              </a:rPr>
              <a:t>分の１、国が</a:t>
            </a:r>
            <a:r>
              <a:rPr lang="en-US" altLang="ja-JP" sz="2400" b="1" dirty="0">
                <a:latin typeface="+mn-ea"/>
                <a:cs typeface="ＭＳ 明朝" charset="-128"/>
              </a:rPr>
              <a:t>4</a:t>
            </a:r>
            <a:r>
              <a:rPr lang="ja-JP" altLang="en-US" sz="2400" b="1" dirty="0">
                <a:latin typeface="+mn-ea"/>
                <a:cs typeface="ＭＳ 明朝" charset="-128"/>
              </a:rPr>
              <a:t>分の１、都道府県／市区町村各</a:t>
            </a:r>
            <a:r>
              <a:rPr lang="en-US" altLang="ja-JP" sz="2400" b="1" dirty="0">
                <a:latin typeface="+mn-ea"/>
                <a:cs typeface="ＭＳ 明朝" charset="-128"/>
              </a:rPr>
              <a:t>8</a:t>
            </a:r>
            <a:r>
              <a:rPr lang="ja-JP" altLang="en-US" sz="2400" b="1" dirty="0">
                <a:latin typeface="+mn-ea"/>
                <a:cs typeface="ＭＳ 明朝" charset="-128"/>
              </a:rPr>
              <a:t>分の１</a:t>
            </a:r>
          </a:p>
          <a:p>
            <a:pPr eaLnBrk="1" hangingPunct="1">
              <a:lnSpc>
                <a:spcPct val="90000"/>
              </a:lnSpc>
            </a:pPr>
            <a:r>
              <a:rPr lang="zh-TW" altLang="en-US" sz="2400" b="1" dirty="0">
                <a:latin typeface="+mn-ea"/>
                <a:cs typeface="ＭＳ 明朝" charset="-128"/>
              </a:rPr>
              <a:t>国庫（</a:t>
            </a:r>
            <a:r>
              <a:rPr lang="en-US" altLang="zh-TW" sz="2400" b="1" dirty="0">
                <a:latin typeface="+mn-ea"/>
                <a:cs typeface="ＭＳ 明朝" charset="-128"/>
              </a:rPr>
              <a:t>33.1</a:t>
            </a:r>
            <a:r>
              <a:rPr lang="zh-TW" altLang="en-US" sz="2400" b="1" dirty="0">
                <a:latin typeface="+mn-ea"/>
                <a:cs typeface="ＭＳ 明朝" charset="-128"/>
              </a:rPr>
              <a:t>兆円</a:t>
            </a:r>
            <a:r>
              <a:rPr lang="en-US" altLang="zh-TW" sz="2400" b="1" dirty="0">
                <a:latin typeface="+mn-ea"/>
                <a:cs typeface="ＭＳ 明朝" charset="-128"/>
              </a:rPr>
              <a:t>27.3%</a:t>
            </a:r>
            <a:r>
              <a:rPr lang="zh-TW" altLang="en-US" sz="2400" b="1" dirty="0">
                <a:latin typeface="+mn-ea"/>
                <a:cs typeface="ＭＳ 明朝" charset="-128"/>
              </a:rPr>
              <a:t>）＋地方負担（</a:t>
            </a:r>
            <a:r>
              <a:rPr lang="en-US" altLang="zh-TW" sz="2400" b="1" dirty="0">
                <a:latin typeface="+mn-ea"/>
                <a:cs typeface="ＭＳ 明朝" charset="-128"/>
              </a:rPr>
              <a:t>13.8</a:t>
            </a:r>
            <a:r>
              <a:rPr lang="zh-TW" altLang="en-US" sz="2400" b="1" dirty="0">
                <a:latin typeface="+mn-ea"/>
                <a:cs typeface="ＭＳ 明朝" charset="-128"/>
              </a:rPr>
              <a:t>兆円</a:t>
            </a:r>
            <a:r>
              <a:rPr lang="en-US" altLang="zh-TW" sz="2400" b="1" dirty="0">
                <a:latin typeface="+mn-ea"/>
                <a:cs typeface="ＭＳ 明朝" charset="-128"/>
              </a:rPr>
              <a:t>11.4%</a:t>
            </a:r>
            <a:r>
              <a:rPr lang="zh-TW" altLang="en-US" sz="2400" b="1" dirty="0">
                <a:latin typeface="+mn-ea"/>
                <a:cs typeface="ＭＳ 明朝" charset="-128"/>
              </a:rPr>
              <a:t>）＋保険料（ </a:t>
            </a:r>
            <a:r>
              <a:rPr lang="en-US" altLang="zh-TW" sz="2400" b="1" dirty="0">
                <a:latin typeface="+mn-ea"/>
                <a:cs typeface="ＭＳ 明朝" charset="-128"/>
              </a:rPr>
              <a:t>70.2</a:t>
            </a:r>
            <a:r>
              <a:rPr lang="zh-TW" altLang="en-US" sz="2400" b="1" dirty="0">
                <a:latin typeface="+mn-ea"/>
                <a:cs typeface="ＭＳ 明朝" charset="-128"/>
              </a:rPr>
              <a:t>兆円</a:t>
            </a:r>
            <a:r>
              <a:rPr lang="en-US" altLang="zh-TW" sz="2400" b="1" dirty="0">
                <a:latin typeface="+mn-ea"/>
                <a:cs typeface="ＭＳ 明朝" charset="-128"/>
              </a:rPr>
              <a:t>57.9</a:t>
            </a:r>
            <a:r>
              <a:rPr lang="zh-TW" altLang="en-US" sz="2400" b="1" dirty="0">
                <a:latin typeface="+mn-ea"/>
                <a:cs typeface="ＭＳ 明朝" charset="-128"/>
              </a:rPr>
              <a:t>％）＋資産収入（運用益</a:t>
            </a:r>
            <a:r>
              <a:rPr lang="en-US" altLang="zh-TW" sz="2400" b="1" dirty="0">
                <a:latin typeface="+mn-ea"/>
                <a:cs typeface="ＭＳ 明朝" charset="-128"/>
              </a:rPr>
              <a:t>4.1</a:t>
            </a:r>
            <a:r>
              <a:rPr lang="zh-TW" altLang="en-US" sz="2400" b="1" dirty="0">
                <a:latin typeface="+mn-ea"/>
                <a:cs typeface="ＭＳ 明朝" charset="-128"/>
              </a:rPr>
              <a:t>兆円</a:t>
            </a:r>
            <a:r>
              <a:rPr lang="en-US" altLang="zh-TW" sz="2400" b="1" dirty="0">
                <a:latin typeface="+mn-ea"/>
                <a:cs typeface="ＭＳ 明朝" charset="-128"/>
              </a:rPr>
              <a:t>3.4</a:t>
            </a:r>
            <a:r>
              <a:rPr lang="zh-TW" altLang="en-US" sz="2400" b="1" dirty="0">
                <a:latin typeface="+mn-ea"/>
                <a:cs typeface="ＭＳ 明朝" charset="-128"/>
              </a:rPr>
              <a:t>％）＝</a:t>
            </a:r>
            <a:r>
              <a:rPr lang="en-US" altLang="zh-TW" sz="2400" b="1" dirty="0">
                <a:latin typeface="+mn-ea"/>
                <a:cs typeface="ＭＳ 明朝" charset="-128"/>
              </a:rPr>
              <a:t>121.2</a:t>
            </a:r>
            <a:r>
              <a:rPr lang="zh-TW" altLang="en-US" sz="2400" b="1" dirty="0">
                <a:latin typeface="+mn-ea"/>
                <a:cs typeface="ＭＳ 明朝" charset="-128"/>
              </a:rPr>
              <a:t>兆円</a:t>
            </a:r>
            <a:r>
              <a:rPr lang="ja-JP" altLang="en-US" sz="2400" b="1" dirty="0">
                <a:latin typeface="+mn-ea"/>
                <a:cs typeface="ＭＳ 明朝" charset="-128"/>
              </a:rPr>
              <a:t>　図</a:t>
            </a:r>
            <a:r>
              <a:rPr lang="en-US" altLang="ja-JP" sz="2400" b="1" dirty="0">
                <a:latin typeface="+mn-ea"/>
                <a:cs typeface="ＭＳ 明朝" charset="-128"/>
              </a:rPr>
              <a:t>3</a:t>
            </a:r>
            <a:r>
              <a:rPr lang="ja-JP" altLang="en-US" sz="2400" b="1" dirty="0">
                <a:latin typeface="+mn-ea"/>
                <a:cs typeface="ＭＳ 明朝" charset="-128"/>
              </a:rPr>
              <a:t>－</a:t>
            </a:r>
            <a:r>
              <a:rPr lang="en-US" altLang="ja-JP" sz="2400" b="1" dirty="0">
                <a:latin typeface="+mn-ea"/>
                <a:cs typeface="ＭＳ 明朝" charset="-128"/>
              </a:rPr>
              <a:t>1</a:t>
            </a:r>
            <a:r>
              <a:rPr lang="ja-JP" altLang="en-US" sz="2400" b="1" dirty="0">
                <a:latin typeface="+mn-ea"/>
                <a:cs typeface="ＭＳ 明朝" charset="-128"/>
              </a:rPr>
              <a:t>社会保障財源のイメージ　</a:t>
            </a:r>
          </a:p>
          <a:p>
            <a:pPr eaLnBrk="1" hangingPunct="1">
              <a:lnSpc>
                <a:spcPct val="90000"/>
              </a:lnSpc>
            </a:pPr>
            <a:endParaRPr lang="en-US" altLang="ja-JP"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
        <p:nvSpPr>
          <p:cNvPr id="3" name="テキスト ボックス 2">
            <a:hlinkClick r:id="rId3"/>
            <a:extLst>
              <a:ext uri="{FF2B5EF4-FFF2-40B4-BE49-F238E27FC236}">
                <a16:creationId xmlns:a16="http://schemas.microsoft.com/office/drawing/2014/main" id="{F8EEB347-B109-BC0B-E665-68F55E29BE1E}"/>
              </a:ext>
            </a:extLst>
          </p:cNvPr>
          <p:cNvSpPr txBox="1"/>
          <p:nvPr/>
        </p:nvSpPr>
        <p:spPr>
          <a:xfrm>
            <a:off x="323967" y="6005333"/>
            <a:ext cx="8692938" cy="400110"/>
          </a:xfrm>
          <a:prstGeom prst="rect">
            <a:avLst/>
          </a:prstGeom>
          <a:solidFill>
            <a:schemeClr val="bg1"/>
          </a:solidFill>
        </p:spPr>
        <p:txBody>
          <a:bodyPr wrap="square" rtlCol="0">
            <a:spAutoFit/>
          </a:bodyPr>
          <a:lstStyle/>
          <a:p>
            <a:r>
              <a:rPr lang="ja-JP" altLang="en-US" sz="2000" dirty="0">
                <a:solidFill>
                  <a:srgbClr val="FF0000"/>
                </a:solidFill>
              </a:rPr>
              <a:t>財源（資産収入を除く）は、基本的に保険料</a:t>
            </a:r>
            <a:r>
              <a:rPr lang="en-US" altLang="ja-JP" sz="2000" dirty="0">
                <a:solidFill>
                  <a:srgbClr val="FF0000"/>
                </a:solidFill>
              </a:rPr>
              <a:t>60</a:t>
            </a:r>
            <a:r>
              <a:rPr lang="ja-JP" altLang="en-US" sz="2000" dirty="0">
                <a:solidFill>
                  <a:srgbClr val="FF0000"/>
                </a:solidFill>
              </a:rPr>
              <a:t>％、国</a:t>
            </a:r>
            <a:r>
              <a:rPr lang="en-US" altLang="ja-JP" sz="2000" dirty="0">
                <a:solidFill>
                  <a:srgbClr val="FF0000"/>
                </a:solidFill>
              </a:rPr>
              <a:t>30</a:t>
            </a:r>
            <a:r>
              <a:rPr lang="ja-JP" altLang="en-US" sz="2000" dirty="0">
                <a:solidFill>
                  <a:srgbClr val="FF0000"/>
                </a:solidFill>
              </a:rPr>
              <a:t>％、地方</a:t>
            </a:r>
            <a:r>
              <a:rPr lang="en-US" altLang="ja-JP" sz="2000" dirty="0">
                <a:solidFill>
                  <a:srgbClr val="FF0000"/>
                </a:solidFill>
              </a:rPr>
              <a:t>10</a:t>
            </a:r>
            <a:r>
              <a:rPr lang="ja-JP" altLang="en-US" sz="2000" dirty="0">
                <a:solidFill>
                  <a:srgbClr val="FF0000"/>
                </a:solidFill>
              </a:rPr>
              <a:t>％</a:t>
            </a:r>
            <a:endParaRPr lang="en-US" altLang="ja-JP" sz="20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473780"/>
            <a:ext cx="7704856" cy="1160475"/>
          </a:xfrm>
        </p:spPr>
        <p:txBody>
          <a:bodyPr anchor="ctr"/>
          <a:lstStyle/>
          <a:p>
            <a:pPr algn="ctr" eaLnBrk="1" hangingPunct="1">
              <a:lnSpc>
                <a:spcPct val="90000"/>
              </a:lnSpc>
            </a:pPr>
            <a:br>
              <a:rPr lang="ja-JP" altLang="en-US" sz="2800" dirty="0"/>
            </a:br>
            <a:r>
              <a:rPr lang="ja-JP" altLang="en-US" sz="2800" dirty="0"/>
              <a:t>第２節　社会保障給付費・内訳・動向</a:t>
            </a:r>
            <a:br>
              <a:rPr lang="ja-JP" altLang="en-US" sz="2800" dirty="0"/>
            </a:br>
            <a:r>
              <a:rPr lang="ja-JP" altLang="en-US" sz="2800" dirty="0"/>
              <a:t>（３）社会保障支出の内訳</a:t>
            </a:r>
            <a:br>
              <a:rPr lang="ja-JP" altLang="en-US" sz="2800" dirty="0"/>
            </a:br>
            <a:endParaRPr lang="ja-JP" altLang="en-US" sz="2800" dirty="0"/>
          </a:p>
        </p:txBody>
      </p:sp>
      <p:sp>
        <p:nvSpPr>
          <p:cNvPr id="430083" name="Rectangle 3"/>
          <p:cNvSpPr>
            <a:spLocks noGrp="1" noChangeArrowheads="1"/>
          </p:cNvSpPr>
          <p:nvPr>
            <p:ph type="body" idx="1"/>
          </p:nvPr>
        </p:nvSpPr>
        <p:spPr>
          <a:xfrm>
            <a:off x="260201" y="1844824"/>
            <a:ext cx="8560272" cy="4176464"/>
          </a:xfrm>
        </p:spPr>
        <p:txBody>
          <a:bodyPr/>
          <a:lstStyle/>
          <a:p>
            <a:pPr marL="0" indent="0" eaLnBrk="1" hangingPunct="1">
              <a:lnSpc>
                <a:spcPct val="90000"/>
              </a:lnSpc>
              <a:buNone/>
            </a:pPr>
            <a:r>
              <a:rPr lang="ja-JP" altLang="en-US" sz="2400" b="1" dirty="0">
                <a:latin typeface="+mn-ea"/>
                <a:cs typeface="ＭＳ 明朝" charset="-128"/>
              </a:rPr>
              <a:t>②高齢者及び児童・家族関係給付費</a:t>
            </a:r>
            <a:endParaRPr lang="en-US" altLang="ja-JP" sz="2400" b="1" dirty="0">
              <a:latin typeface="+mn-ea"/>
              <a:cs typeface="ＭＳ 明朝" charset="-128"/>
            </a:endParaRPr>
          </a:p>
          <a:p>
            <a:pPr eaLnBrk="1" hangingPunct="1">
              <a:lnSpc>
                <a:spcPct val="90000"/>
              </a:lnSpc>
            </a:pPr>
            <a:r>
              <a:rPr lang="ja-JP" altLang="en-US" sz="2400" b="1" dirty="0">
                <a:latin typeface="+mn-ea"/>
                <a:cs typeface="ＭＳ 明朝" charset="-128"/>
              </a:rPr>
              <a:t>高齢者関係給付費（年金保険、高齢者医療、老人福祉、高年齢雇用継続）：</a:t>
            </a:r>
            <a:r>
              <a:rPr lang="en-US" altLang="ja-JP" sz="2400" b="1" dirty="0">
                <a:latin typeface="+mn-ea"/>
                <a:cs typeface="ＭＳ 明朝" charset="-128"/>
              </a:rPr>
              <a:t>1973</a:t>
            </a:r>
            <a:r>
              <a:rPr lang="ja-JP" altLang="en-US" sz="2400" b="1" dirty="0">
                <a:latin typeface="+mn-ea"/>
                <a:cs typeface="ＭＳ 明朝" charset="-128"/>
              </a:rPr>
              <a:t>年の</a:t>
            </a:r>
            <a:r>
              <a:rPr lang="en-US" altLang="ja-JP" sz="2400" b="1" dirty="0">
                <a:latin typeface="+mn-ea"/>
                <a:cs typeface="ＭＳ 明朝" charset="-128"/>
              </a:rPr>
              <a:t>1.6</a:t>
            </a:r>
            <a:r>
              <a:rPr lang="ja-JP" altLang="en-US" sz="2400" b="1" dirty="0">
                <a:latin typeface="+mn-ea"/>
                <a:cs typeface="ＭＳ 明朝" charset="-128"/>
              </a:rPr>
              <a:t>兆円（</a:t>
            </a:r>
            <a:r>
              <a:rPr lang="en-US" altLang="ja-JP" sz="2400" b="1" dirty="0">
                <a:latin typeface="+mn-ea"/>
                <a:cs typeface="ＭＳ 明朝" charset="-128"/>
              </a:rPr>
              <a:t>25.0</a:t>
            </a:r>
            <a:r>
              <a:rPr lang="ja-JP" altLang="en-US" sz="2400" b="1" dirty="0">
                <a:latin typeface="+mn-ea"/>
                <a:cs typeface="ＭＳ 明朝" charset="-128"/>
              </a:rPr>
              <a:t>％）から</a:t>
            </a:r>
            <a:r>
              <a:rPr lang="en-US" altLang="ja-JP" sz="2400" b="1" dirty="0">
                <a:latin typeface="+mn-ea"/>
                <a:cs typeface="ＭＳ 明朝" charset="-128"/>
              </a:rPr>
              <a:t>1985</a:t>
            </a:r>
            <a:r>
              <a:rPr lang="ja-JP" altLang="en-US" sz="2400" b="1" dirty="0">
                <a:latin typeface="+mn-ea"/>
                <a:cs typeface="ＭＳ 明朝" charset="-128"/>
              </a:rPr>
              <a:t>年の</a:t>
            </a:r>
            <a:r>
              <a:rPr lang="en-US" altLang="ja-JP" sz="2400" b="1" dirty="0">
                <a:latin typeface="+mn-ea"/>
                <a:cs typeface="ＭＳ 明朝" charset="-128"/>
              </a:rPr>
              <a:t>18.8</a:t>
            </a:r>
            <a:r>
              <a:rPr lang="ja-JP" altLang="en-US" sz="2400" b="1" dirty="0">
                <a:latin typeface="+mn-ea"/>
                <a:cs typeface="ＭＳ 明朝" charset="-128"/>
              </a:rPr>
              <a:t>兆円（</a:t>
            </a:r>
            <a:r>
              <a:rPr lang="en-US" altLang="ja-JP" sz="2400" b="1" dirty="0">
                <a:latin typeface="+mn-ea"/>
                <a:cs typeface="ＭＳ 明朝" charset="-128"/>
              </a:rPr>
              <a:t>52.8</a:t>
            </a:r>
            <a:r>
              <a:rPr lang="ja-JP" altLang="en-US" sz="2400" b="1" dirty="0">
                <a:latin typeface="+mn-ea"/>
                <a:cs typeface="ＭＳ 明朝" charset="-128"/>
              </a:rPr>
              <a:t>％）へ</a:t>
            </a:r>
            <a:r>
              <a:rPr lang="en-US" altLang="ja-JP" sz="2400" b="1" dirty="0">
                <a:latin typeface="+mn-ea"/>
                <a:cs typeface="ＭＳ 明朝" charset="-128"/>
              </a:rPr>
              <a:t>12</a:t>
            </a:r>
            <a:r>
              <a:rPr lang="ja-JP" altLang="en-US" sz="2400" b="1" dirty="0">
                <a:latin typeface="+mn-ea"/>
                <a:cs typeface="ＭＳ 明朝" charset="-128"/>
              </a:rPr>
              <a:t>倍に増加。</a:t>
            </a:r>
            <a:r>
              <a:rPr lang="en-US" altLang="ja-JP" sz="2400" b="1" dirty="0">
                <a:latin typeface="+mn-ea"/>
                <a:cs typeface="ＭＳ 明朝" charset="-128"/>
              </a:rPr>
              <a:t>1995</a:t>
            </a:r>
            <a:r>
              <a:rPr lang="ja-JP" altLang="en-US" sz="2400" b="1" dirty="0">
                <a:latin typeface="+mn-ea"/>
                <a:cs typeface="ＭＳ 明朝" charset="-128"/>
              </a:rPr>
              <a:t>年には</a:t>
            </a:r>
            <a:r>
              <a:rPr lang="en-US" altLang="ja-JP" sz="2400" b="1" dirty="0">
                <a:latin typeface="+mn-ea"/>
                <a:cs typeface="ＭＳ 明朝" charset="-128"/>
              </a:rPr>
              <a:t>2.3</a:t>
            </a:r>
            <a:r>
              <a:rPr lang="ja-JP" altLang="en-US" sz="2400" b="1" dirty="0">
                <a:latin typeface="+mn-ea"/>
                <a:cs typeface="ＭＳ 明朝" charset="-128"/>
              </a:rPr>
              <a:t>倍の</a:t>
            </a:r>
            <a:r>
              <a:rPr lang="en-US" altLang="ja-JP" sz="2400" b="1" dirty="0">
                <a:latin typeface="+mn-ea"/>
                <a:cs typeface="ＭＳ 明朝" charset="-128"/>
              </a:rPr>
              <a:t>40.7</a:t>
            </a:r>
            <a:r>
              <a:rPr lang="ja-JP" altLang="en-US" sz="2400" b="1" dirty="0">
                <a:latin typeface="+mn-ea"/>
                <a:cs typeface="ＭＳ 明朝" charset="-128"/>
              </a:rPr>
              <a:t>兆円</a:t>
            </a:r>
            <a:r>
              <a:rPr lang="en-US" altLang="ja-JP" sz="2400" b="1" dirty="0">
                <a:latin typeface="+mn-ea"/>
                <a:cs typeface="ＭＳ 明朝" charset="-128"/>
              </a:rPr>
              <a:t>62.6</a:t>
            </a:r>
            <a:r>
              <a:rPr lang="ja-JP" altLang="en-US" sz="2400" b="1" dirty="0">
                <a:latin typeface="+mn-ea"/>
                <a:cs typeface="ＭＳ 明朝" charset="-128"/>
              </a:rPr>
              <a:t>％、</a:t>
            </a:r>
            <a:r>
              <a:rPr lang="en-US" altLang="ja-JP" sz="2400" b="1" dirty="0">
                <a:latin typeface="+mn-ea"/>
                <a:cs typeface="ＭＳ 明朝" charset="-128"/>
              </a:rPr>
              <a:t>2018</a:t>
            </a:r>
            <a:r>
              <a:rPr lang="ja-JP" altLang="en-US" sz="2400" b="1" dirty="0">
                <a:latin typeface="+mn-ea"/>
                <a:cs typeface="ＭＳ 明朝" charset="-128"/>
              </a:rPr>
              <a:t>年の</a:t>
            </a:r>
            <a:r>
              <a:rPr lang="en-US" altLang="ja-JP" sz="2400" b="1" dirty="0">
                <a:latin typeface="+mn-ea"/>
                <a:cs typeface="ＭＳ 明朝" charset="-128"/>
              </a:rPr>
              <a:t>80.8</a:t>
            </a:r>
            <a:r>
              <a:rPr lang="ja-JP" altLang="en-US" sz="2400" b="1" dirty="0">
                <a:latin typeface="+mn-ea"/>
                <a:cs typeface="ＭＳ 明朝" charset="-128"/>
              </a:rPr>
              <a:t>兆円</a:t>
            </a:r>
            <a:r>
              <a:rPr lang="en-US" altLang="ja-JP" sz="2400" b="1" dirty="0">
                <a:latin typeface="+mn-ea"/>
                <a:cs typeface="ＭＳ 明朝" charset="-128"/>
              </a:rPr>
              <a:t>66.5</a:t>
            </a:r>
            <a:r>
              <a:rPr lang="ja-JP" altLang="en-US" sz="2400" b="1" dirty="0">
                <a:latin typeface="+mn-ea"/>
                <a:cs typeface="ＭＳ 明朝" charset="-128"/>
              </a:rPr>
              <a:t>％。中心は年金保険。</a:t>
            </a:r>
          </a:p>
          <a:p>
            <a:pPr eaLnBrk="1" hangingPunct="1">
              <a:lnSpc>
                <a:spcPct val="90000"/>
              </a:lnSpc>
            </a:pPr>
            <a:r>
              <a:rPr lang="ja-JP" altLang="en-US" sz="2400" b="1" dirty="0">
                <a:latin typeface="+mn-ea"/>
                <a:cs typeface="ＭＳ 明朝" charset="-128"/>
              </a:rPr>
              <a:t>児童・家族関係給付費（</a:t>
            </a:r>
            <a:r>
              <a:rPr lang="zh-TW" altLang="en-US" sz="2400" b="1" dirty="0">
                <a:latin typeface="+mn-ea"/>
                <a:cs typeface="ＭＳ 明朝" charset="-128"/>
              </a:rPr>
              <a:t>児童手当等、児童福祉、育児休業給付、出産関係費</a:t>
            </a:r>
            <a:r>
              <a:rPr lang="ja-JP" altLang="en-US" sz="2400" b="1" dirty="0">
                <a:latin typeface="+mn-ea"/>
                <a:cs typeface="ＭＳ 明朝" charset="-128"/>
              </a:rPr>
              <a:t>）：</a:t>
            </a:r>
            <a:r>
              <a:rPr lang="en-US" altLang="ja-JP" sz="2400" b="1" dirty="0">
                <a:latin typeface="+mn-ea"/>
                <a:cs typeface="ＭＳ 明朝" charset="-128"/>
              </a:rPr>
              <a:t>1975</a:t>
            </a:r>
            <a:r>
              <a:rPr lang="ja-JP" altLang="en-US" sz="2400" b="1" dirty="0">
                <a:latin typeface="+mn-ea"/>
                <a:cs typeface="ＭＳ 明朝" charset="-128"/>
              </a:rPr>
              <a:t>年の</a:t>
            </a:r>
            <a:r>
              <a:rPr lang="en-US" altLang="ja-JP" sz="2400" b="1" dirty="0">
                <a:latin typeface="+mn-ea"/>
                <a:cs typeface="ＭＳ 明朝" charset="-128"/>
              </a:rPr>
              <a:t>6800</a:t>
            </a:r>
            <a:r>
              <a:rPr lang="ja-JP" altLang="en-US" sz="2400" b="1" dirty="0">
                <a:latin typeface="+mn-ea"/>
                <a:cs typeface="ＭＳ 明朝" charset="-128"/>
              </a:rPr>
              <a:t>億円</a:t>
            </a:r>
            <a:r>
              <a:rPr lang="en-US" altLang="ja-JP" sz="2400" b="1" dirty="0">
                <a:latin typeface="+mn-ea"/>
                <a:cs typeface="ＭＳ 明朝" charset="-128"/>
              </a:rPr>
              <a:t>5.7</a:t>
            </a:r>
            <a:r>
              <a:rPr lang="ja-JP" altLang="en-US" sz="2400" b="1" dirty="0">
                <a:latin typeface="+mn-ea"/>
                <a:cs typeface="ＭＳ 明朝" charset="-128"/>
              </a:rPr>
              <a:t>％から</a:t>
            </a:r>
            <a:r>
              <a:rPr lang="en-US" altLang="ja-JP" sz="2400" b="1" dirty="0">
                <a:latin typeface="+mn-ea"/>
                <a:cs typeface="ＭＳ 明朝" charset="-128"/>
              </a:rPr>
              <a:t>1985</a:t>
            </a:r>
            <a:r>
              <a:rPr lang="ja-JP" altLang="en-US" sz="2400" b="1" dirty="0">
                <a:latin typeface="+mn-ea"/>
                <a:cs typeface="ＭＳ 明朝" charset="-128"/>
              </a:rPr>
              <a:t>年の</a:t>
            </a:r>
            <a:r>
              <a:rPr lang="en-US" altLang="ja-JP" sz="2400" b="1" dirty="0">
                <a:latin typeface="+mn-ea"/>
                <a:cs typeface="ＭＳ 明朝" charset="-128"/>
              </a:rPr>
              <a:t>1.5</a:t>
            </a:r>
            <a:r>
              <a:rPr lang="ja-JP" altLang="en-US" sz="2400" b="1" dirty="0">
                <a:latin typeface="+mn-ea"/>
                <a:cs typeface="ＭＳ 明朝" charset="-128"/>
              </a:rPr>
              <a:t>兆円（</a:t>
            </a:r>
            <a:r>
              <a:rPr lang="en-US" altLang="ja-JP" sz="2400" b="1" dirty="0">
                <a:latin typeface="+mn-ea"/>
                <a:cs typeface="ＭＳ 明朝" charset="-128"/>
              </a:rPr>
              <a:t>4.1</a:t>
            </a:r>
            <a:r>
              <a:rPr lang="ja-JP" altLang="en-US" sz="2400" b="1" dirty="0">
                <a:latin typeface="+mn-ea"/>
                <a:cs typeface="ＭＳ 明朝" charset="-128"/>
              </a:rPr>
              <a:t>％）、</a:t>
            </a:r>
            <a:r>
              <a:rPr lang="en-US" altLang="ja-JP" sz="2400" b="1" dirty="0">
                <a:latin typeface="+mn-ea"/>
                <a:cs typeface="ＭＳ 明朝" charset="-128"/>
              </a:rPr>
              <a:t>1995</a:t>
            </a:r>
            <a:r>
              <a:rPr lang="ja-JP" altLang="en-US" sz="2400" b="1" dirty="0">
                <a:latin typeface="+mn-ea"/>
                <a:cs typeface="ＭＳ 明朝" charset="-128"/>
              </a:rPr>
              <a:t>年の</a:t>
            </a:r>
            <a:r>
              <a:rPr lang="en-US" altLang="ja-JP" sz="2400" b="1" dirty="0">
                <a:latin typeface="+mn-ea"/>
                <a:cs typeface="ＭＳ 明朝" charset="-128"/>
              </a:rPr>
              <a:t>2.1</a:t>
            </a:r>
            <a:r>
              <a:rPr lang="ja-JP" altLang="en-US" sz="2400" b="1" dirty="0">
                <a:latin typeface="+mn-ea"/>
                <a:cs typeface="ＭＳ 明朝" charset="-128"/>
              </a:rPr>
              <a:t>兆円（</a:t>
            </a:r>
            <a:r>
              <a:rPr lang="en-US" altLang="ja-JP" sz="2400" b="1" dirty="0">
                <a:latin typeface="+mn-ea"/>
                <a:cs typeface="ＭＳ 明朝" charset="-128"/>
              </a:rPr>
              <a:t>3.2</a:t>
            </a:r>
            <a:r>
              <a:rPr lang="ja-JP" altLang="en-US" sz="2400" b="1" dirty="0">
                <a:latin typeface="+mn-ea"/>
                <a:cs typeface="ＭＳ 明朝" charset="-128"/>
              </a:rPr>
              <a:t>％）、</a:t>
            </a:r>
            <a:r>
              <a:rPr lang="en-US" altLang="ja-JP" sz="2400" b="1" dirty="0">
                <a:latin typeface="+mn-ea"/>
                <a:cs typeface="ＭＳ 明朝" charset="-128"/>
              </a:rPr>
              <a:t>2018</a:t>
            </a:r>
            <a:r>
              <a:rPr lang="ja-JP" altLang="en-US" sz="2400" b="1" dirty="0">
                <a:latin typeface="+mn-ea"/>
                <a:cs typeface="ＭＳ 明朝" charset="-128"/>
              </a:rPr>
              <a:t>年の</a:t>
            </a:r>
            <a:r>
              <a:rPr lang="en-US" altLang="ja-JP" sz="2400" b="1" dirty="0">
                <a:latin typeface="+mn-ea"/>
                <a:cs typeface="ＭＳ 明朝" charset="-128"/>
              </a:rPr>
              <a:t>9.0</a:t>
            </a:r>
            <a:r>
              <a:rPr lang="ja-JP" altLang="en-US" sz="2400" b="1" dirty="0">
                <a:latin typeface="+mn-ea"/>
                <a:cs typeface="ＭＳ 明朝" charset="-128"/>
              </a:rPr>
              <a:t>兆円</a:t>
            </a:r>
            <a:r>
              <a:rPr lang="en-US" altLang="ja-JP" sz="2400" b="1" dirty="0">
                <a:latin typeface="+mn-ea"/>
                <a:cs typeface="ＭＳ 明朝" charset="-128"/>
              </a:rPr>
              <a:t>7.5</a:t>
            </a:r>
            <a:r>
              <a:rPr lang="ja-JP" altLang="en-US" sz="2400" b="1" dirty="0">
                <a:latin typeface="+mn-ea"/>
                <a:cs typeface="ＭＳ 明朝" charset="-128"/>
              </a:rPr>
              <a:t>％。保育などの児童福祉が最も多く、児童手当がこれに次ぐ。ただし、子どもの医療費などは含まれていない。</a:t>
            </a:r>
          </a:p>
          <a:p>
            <a:pPr marL="0" indent="0" eaLnBrk="1" hangingPunct="1">
              <a:lnSpc>
                <a:spcPct val="90000"/>
              </a:lnSpc>
              <a:buNone/>
            </a:pPr>
            <a:endParaRPr lang="en-US" altLang="ja-JP" sz="2400" b="1" dirty="0">
              <a:solidFill>
                <a:srgbClr val="FF0000"/>
              </a:solidFill>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1958994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93042" y="285521"/>
            <a:ext cx="8875502" cy="1199263"/>
          </a:xfrm>
        </p:spPr>
        <p:txBody>
          <a:bodyPr anchor="ctr"/>
          <a:lstStyle/>
          <a:p>
            <a:pPr algn="ctr" eaLnBrk="1" hangingPunct="1">
              <a:lnSpc>
                <a:spcPct val="90000"/>
              </a:lnSpc>
            </a:pPr>
            <a:r>
              <a:rPr lang="ja-JP" altLang="en-US" sz="2800" dirty="0"/>
              <a:t>表</a:t>
            </a:r>
            <a:r>
              <a:rPr lang="en-US" altLang="ja-JP" sz="2800" dirty="0"/>
              <a:t>3</a:t>
            </a:r>
            <a:r>
              <a:rPr lang="ja-JP" altLang="en-US" sz="2800" dirty="0"/>
              <a:t>－４追加　</a:t>
            </a:r>
            <a:br>
              <a:rPr lang="en-US" altLang="ja-JP" sz="2800" dirty="0"/>
            </a:br>
            <a:r>
              <a:rPr lang="ja-JP" altLang="en-US" sz="2800" dirty="0"/>
              <a:t>高齢者及び児童・家族関係給付費の推移　</a:t>
            </a:r>
            <a:br>
              <a:rPr lang="en-US" altLang="ja-JP" sz="2800" dirty="0"/>
            </a:br>
            <a:r>
              <a:rPr lang="en-US" altLang="ja-JP" sz="2800" dirty="0"/>
              <a:t>1973</a:t>
            </a:r>
            <a:r>
              <a:rPr lang="ja-JP" altLang="en-US" sz="2800" dirty="0"/>
              <a:t>－</a:t>
            </a:r>
            <a:r>
              <a:rPr lang="en-US" altLang="ja-JP" sz="2800" dirty="0"/>
              <a:t>2020</a:t>
            </a:r>
            <a:r>
              <a:rPr lang="ja-JP" altLang="en-US" sz="2800" dirty="0"/>
              <a:t>年</a:t>
            </a:r>
          </a:p>
        </p:txBody>
      </p:sp>
      <p:sp>
        <p:nvSpPr>
          <p:cNvPr id="5" name="テキスト ボックス 4">
            <a:hlinkClick r:id="rId3"/>
            <a:extLst>
              <a:ext uri="{FF2B5EF4-FFF2-40B4-BE49-F238E27FC236}">
                <a16:creationId xmlns:a16="http://schemas.microsoft.com/office/drawing/2014/main" id="{8FCCCB45-B624-297E-37B0-D7A580BE5EB4}"/>
              </a:ext>
            </a:extLst>
          </p:cNvPr>
          <p:cNvSpPr txBox="1"/>
          <p:nvPr/>
        </p:nvSpPr>
        <p:spPr>
          <a:xfrm>
            <a:off x="775606" y="5531341"/>
            <a:ext cx="8692938" cy="400110"/>
          </a:xfrm>
          <a:prstGeom prst="rect">
            <a:avLst/>
          </a:prstGeom>
          <a:solidFill>
            <a:schemeClr val="bg1"/>
          </a:solidFill>
        </p:spPr>
        <p:txBody>
          <a:bodyPr wrap="square" rtlCol="0">
            <a:spAutoFit/>
          </a:bodyPr>
          <a:lstStyle/>
          <a:p>
            <a:r>
              <a:rPr lang="ja-JP" altLang="en-US" sz="2000" kern="100" dirty="0">
                <a:effectLst/>
                <a:latin typeface="Century" panose="02040604050505020304" pitchFamily="18" charset="0"/>
                <a:ea typeface="ＭＳ 明朝" panose="02020609040205080304" pitchFamily="17" charset="-128"/>
                <a:cs typeface="Times New Roman" panose="02020603050405020304" pitchFamily="18" charset="0"/>
                <a:hlinkClick r:id="rId4"/>
              </a:rPr>
              <a:t>出典：</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hlinkClick r:id="rId4"/>
              </a:rPr>
              <a:t>令和</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hlinkClick r:id="rId4"/>
              </a:rPr>
              <a:t>2</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hlinkClick r:id="rId4"/>
              </a:rPr>
              <a:t>年度　社会保障費用統計（国立社会保障・人口問題研究所）</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2" name="図 1">
            <a:extLst>
              <a:ext uri="{FF2B5EF4-FFF2-40B4-BE49-F238E27FC236}">
                <a16:creationId xmlns:a16="http://schemas.microsoft.com/office/drawing/2014/main" id="{CC88BDE3-54D2-809C-C983-88E57BB01B26}"/>
              </a:ext>
            </a:extLst>
          </p:cNvPr>
          <p:cNvPicPr>
            <a:picLocks noChangeAspect="1"/>
          </p:cNvPicPr>
          <p:nvPr/>
        </p:nvPicPr>
        <p:blipFill>
          <a:blip r:embed="rId5"/>
          <a:stretch>
            <a:fillRect/>
          </a:stretch>
        </p:blipFill>
        <p:spPr>
          <a:xfrm>
            <a:off x="608654" y="1988840"/>
            <a:ext cx="9010650" cy="3238500"/>
          </a:xfrm>
          <a:prstGeom prst="rect">
            <a:avLst/>
          </a:prstGeom>
        </p:spPr>
      </p:pic>
    </p:spTree>
    <p:extLst>
      <p:ext uri="{BB962C8B-B14F-4D97-AF65-F5344CB8AC3E}">
        <p14:creationId xmlns:p14="http://schemas.microsoft.com/office/powerpoint/2010/main" val="4033140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59512" y="228699"/>
            <a:ext cx="8001000" cy="1216025"/>
          </a:xfrm>
        </p:spPr>
        <p:txBody>
          <a:bodyPr anchor="ctr" anchorCtr="1"/>
          <a:lstStyle/>
          <a:p>
            <a:pPr algn="ctr" eaLnBrk="1" hangingPunct="1"/>
            <a:r>
              <a:rPr lang="ja-JP" altLang="en-US" sz="4000" dirty="0"/>
              <a:t>リアクションペーパー＃</a:t>
            </a:r>
            <a:r>
              <a:rPr lang="en-US" altLang="ja-JP" sz="4000" dirty="0"/>
              <a:t>9</a:t>
            </a:r>
            <a:r>
              <a:rPr lang="ja-JP" altLang="en-US" sz="4000" dirty="0"/>
              <a:t>①</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467544" y="1628801"/>
            <a:ext cx="8280920" cy="4536504"/>
          </a:xfrm>
        </p:spPr>
        <p:txBody>
          <a:bodyPr/>
          <a:lstStyle/>
          <a:p>
            <a:pPr marL="0" indent="0" eaLnBrk="1" hangingPunct="1">
              <a:lnSpc>
                <a:spcPct val="90000"/>
              </a:lnSpc>
              <a:buNone/>
            </a:pPr>
            <a:r>
              <a:rPr lang="en-US" altLang="ja-JP" sz="1600" b="1" dirty="0">
                <a:ea typeface="ＭＳ 明朝" charset="-128"/>
                <a:cs typeface="ＭＳ 明朝" charset="-128"/>
              </a:rPr>
              <a:t>1. </a:t>
            </a:r>
            <a:r>
              <a:rPr lang="ja-JP" altLang="en-US" sz="1600" b="1" dirty="0">
                <a:ea typeface="ＭＳ 明朝" charset="-128"/>
                <a:cs typeface="ＭＳ 明朝" charset="-128"/>
              </a:rPr>
              <a:t>日本の社会保障の財政について</a:t>
            </a:r>
          </a:p>
          <a:p>
            <a:pPr marL="0" indent="0" eaLnBrk="1" hangingPunct="1">
              <a:lnSpc>
                <a:spcPct val="90000"/>
              </a:lnSpc>
              <a:buNone/>
            </a:pPr>
            <a:endParaRPr lang="en-US" altLang="ja-JP" sz="1600" b="1" dirty="0">
              <a:ea typeface="ＭＳ 明朝" charset="-128"/>
              <a:cs typeface="ＭＳ 明朝" charset="-128"/>
            </a:endParaRPr>
          </a:p>
          <a:p>
            <a:pPr marL="0" indent="0" eaLnBrk="1" hangingPunct="1">
              <a:lnSpc>
                <a:spcPct val="90000"/>
              </a:lnSpc>
              <a:buNone/>
            </a:pPr>
            <a:r>
              <a:rPr lang="ja-JP" altLang="en-US" sz="1600" b="1" dirty="0">
                <a:ea typeface="ＭＳ 明朝" charset="-128"/>
                <a:cs typeface="ＭＳ 明朝" charset="-128"/>
              </a:rPr>
              <a:t>□これまで関心がなかった。</a:t>
            </a:r>
          </a:p>
          <a:p>
            <a:pPr marL="0" indent="0" eaLnBrk="1" hangingPunct="1">
              <a:lnSpc>
                <a:spcPct val="90000"/>
              </a:lnSpc>
              <a:buNone/>
            </a:pPr>
            <a:r>
              <a:rPr lang="ja-JP" altLang="en-US" sz="1600" b="1" dirty="0">
                <a:ea typeface="ＭＳ 明朝" charset="-128"/>
                <a:cs typeface="ＭＳ 明朝" charset="-128"/>
              </a:rPr>
              <a:t>□関心はあったがよく知らなかった。</a:t>
            </a:r>
          </a:p>
          <a:p>
            <a:pPr marL="0" indent="0" eaLnBrk="1" hangingPunct="1">
              <a:lnSpc>
                <a:spcPct val="90000"/>
              </a:lnSpc>
              <a:buNone/>
            </a:pPr>
            <a:r>
              <a:rPr lang="ja-JP" altLang="en-US" sz="1600" b="1" dirty="0">
                <a:ea typeface="ＭＳ 明朝" charset="-128"/>
                <a:cs typeface="ＭＳ 明朝" charset="-128"/>
              </a:rPr>
              <a:t>□前から関心があり、よく知っていた。</a:t>
            </a:r>
          </a:p>
          <a:p>
            <a:pPr marL="0" indent="0" eaLnBrk="1" hangingPunct="1">
              <a:lnSpc>
                <a:spcPct val="90000"/>
              </a:lnSpc>
              <a:buNone/>
            </a:pPr>
            <a:r>
              <a:rPr lang="ja-JP" altLang="en-US" sz="1600" b="1" dirty="0">
                <a:ea typeface="ＭＳ 明朝" charset="-128"/>
                <a:cs typeface="ＭＳ 明朝" charset="-128"/>
              </a:rPr>
              <a:t>□盛り沢山でよく理解できなかった。</a:t>
            </a:r>
          </a:p>
          <a:p>
            <a:pPr marL="0" indent="0" eaLnBrk="1" hangingPunct="1">
              <a:lnSpc>
                <a:spcPct val="90000"/>
              </a:lnSpc>
              <a:buNone/>
            </a:pPr>
            <a:r>
              <a:rPr lang="ja-JP" altLang="en-US" sz="1600" b="1" dirty="0">
                <a:ea typeface="ＭＳ 明朝" charset="-128"/>
                <a:cs typeface="ＭＳ 明朝" charset="-128"/>
              </a:rPr>
              <a:t>□その他（　　　　　　　　　　　　　　　　　　　　　　　　　　　　）</a:t>
            </a:r>
          </a:p>
          <a:p>
            <a:pPr marL="0" indent="0" eaLnBrk="1" hangingPunct="1">
              <a:lnSpc>
                <a:spcPct val="90000"/>
              </a:lnSpc>
              <a:buNone/>
            </a:pPr>
            <a:endParaRPr lang="ja-JP" altLang="en-US" sz="1600" b="1" dirty="0">
              <a:ea typeface="ＭＳ 明朝" charset="-128"/>
              <a:cs typeface="ＭＳ 明朝" charset="-128"/>
            </a:endParaRPr>
          </a:p>
          <a:p>
            <a:pPr marL="0" indent="0" eaLnBrk="1" hangingPunct="1">
              <a:lnSpc>
                <a:spcPct val="90000"/>
              </a:lnSpc>
              <a:buNone/>
            </a:pPr>
            <a:r>
              <a:rPr lang="ja-JP" altLang="en-US" sz="1600" b="1" dirty="0">
                <a:ea typeface="ＭＳ 明朝" charset="-128"/>
                <a:cs typeface="ＭＳ 明朝" charset="-128"/>
              </a:rPr>
              <a:t>２．社会保障の財政</a:t>
            </a:r>
            <a:endParaRPr lang="en-US" altLang="ja-JP" sz="1600" b="1" dirty="0">
              <a:ea typeface="ＭＳ 明朝" charset="-128"/>
              <a:cs typeface="ＭＳ 明朝" charset="-128"/>
            </a:endParaRPr>
          </a:p>
          <a:p>
            <a:pPr marL="0" indent="0" eaLnBrk="1" hangingPunct="1">
              <a:lnSpc>
                <a:spcPct val="90000"/>
              </a:lnSpc>
              <a:buNone/>
            </a:pPr>
            <a:endParaRPr lang="ja-JP" altLang="en-US" sz="1600" b="1" dirty="0">
              <a:ea typeface="ＭＳ 明朝" charset="-128"/>
              <a:cs typeface="ＭＳ 明朝" charset="-128"/>
            </a:endParaRPr>
          </a:p>
          <a:p>
            <a:pPr marL="0" indent="0" eaLnBrk="1" hangingPunct="1">
              <a:lnSpc>
                <a:spcPct val="90000"/>
              </a:lnSpc>
              <a:buNone/>
            </a:pPr>
            <a:r>
              <a:rPr lang="ja-JP" altLang="en-US" sz="1600" b="1" dirty="0">
                <a:ea typeface="ＭＳ 明朝" charset="-128"/>
                <a:cs typeface="ＭＳ 明朝" charset="-128"/>
              </a:rPr>
              <a:t>□財源（資産収入を除く）は、基本的に保険料</a:t>
            </a:r>
            <a:r>
              <a:rPr lang="en-US" altLang="ja-JP" sz="1600" b="1" dirty="0">
                <a:ea typeface="ＭＳ 明朝" charset="-128"/>
                <a:cs typeface="ＭＳ 明朝" charset="-128"/>
              </a:rPr>
              <a:t>60</a:t>
            </a:r>
            <a:r>
              <a:rPr lang="ja-JP" altLang="en-US" sz="1600" b="1" dirty="0">
                <a:ea typeface="ＭＳ 明朝" charset="-128"/>
                <a:cs typeface="ＭＳ 明朝" charset="-128"/>
              </a:rPr>
              <a:t>％、国</a:t>
            </a:r>
            <a:r>
              <a:rPr lang="en-US" altLang="ja-JP" sz="1600" b="1" dirty="0">
                <a:ea typeface="ＭＳ 明朝" charset="-128"/>
                <a:cs typeface="ＭＳ 明朝" charset="-128"/>
              </a:rPr>
              <a:t>30</a:t>
            </a:r>
            <a:r>
              <a:rPr lang="ja-JP" altLang="en-US" sz="1600" b="1" dirty="0">
                <a:ea typeface="ＭＳ 明朝" charset="-128"/>
                <a:cs typeface="ＭＳ 明朝" charset="-128"/>
              </a:rPr>
              <a:t>％、地方</a:t>
            </a:r>
            <a:r>
              <a:rPr lang="en-US" altLang="ja-JP" sz="1600" b="1" dirty="0">
                <a:ea typeface="ＭＳ 明朝" charset="-128"/>
                <a:cs typeface="ＭＳ 明朝" charset="-128"/>
              </a:rPr>
              <a:t>10</a:t>
            </a:r>
            <a:r>
              <a:rPr lang="ja-JP" altLang="en-US" sz="1600" b="1" dirty="0">
                <a:ea typeface="ＭＳ 明朝" charset="-128"/>
                <a:cs typeface="ＭＳ 明朝" charset="-128"/>
              </a:rPr>
              <a:t>％</a:t>
            </a:r>
          </a:p>
          <a:p>
            <a:pPr marL="0" indent="0" eaLnBrk="1" hangingPunct="1">
              <a:lnSpc>
                <a:spcPct val="90000"/>
              </a:lnSpc>
              <a:buNone/>
            </a:pPr>
            <a:r>
              <a:rPr lang="ja-JP" altLang="en-US" sz="1600" b="1" dirty="0">
                <a:ea typeface="ＭＳ 明朝" charset="-128"/>
                <a:cs typeface="ＭＳ 明朝" charset="-128"/>
              </a:rPr>
              <a:t>□公費（税）運営⇒費用負担（国・都道府県・市区町村）</a:t>
            </a:r>
          </a:p>
          <a:p>
            <a:pPr marL="0" indent="0" eaLnBrk="1" hangingPunct="1">
              <a:lnSpc>
                <a:spcPct val="90000"/>
              </a:lnSpc>
              <a:buNone/>
            </a:pPr>
            <a:r>
              <a:rPr lang="ja-JP" altLang="en-US" sz="1600" b="1" dirty="0">
                <a:ea typeface="ＭＳ 明朝" charset="-128"/>
                <a:cs typeface="ＭＳ 明朝" charset="-128"/>
              </a:rPr>
              <a:t>□生活保護・児童手当・児童／障害者福祉⇒国が</a:t>
            </a:r>
            <a:r>
              <a:rPr lang="en-US" altLang="ja-JP" sz="1600" b="1" dirty="0">
                <a:ea typeface="ＭＳ 明朝" charset="-128"/>
                <a:cs typeface="ＭＳ 明朝" charset="-128"/>
              </a:rPr>
              <a:t>4</a:t>
            </a:r>
            <a:r>
              <a:rPr lang="ja-JP" altLang="en-US" sz="1600" b="1" dirty="0">
                <a:ea typeface="ＭＳ 明朝" charset="-128"/>
                <a:cs typeface="ＭＳ 明朝" charset="-128"/>
              </a:rPr>
              <a:t>分の３，地方が</a:t>
            </a:r>
            <a:r>
              <a:rPr lang="en-US" altLang="ja-JP" sz="1600" b="1" dirty="0">
                <a:ea typeface="ＭＳ 明朝" charset="-128"/>
                <a:cs typeface="ＭＳ 明朝" charset="-128"/>
              </a:rPr>
              <a:t>4</a:t>
            </a:r>
            <a:r>
              <a:rPr lang="ja-JP" altLang="en-US" sz="1600" b="1" dirty="0">
                <a:ea typeface="ＭＳ 明朝" charset="-128"/>
                <a:cs typeface="ＭＳ 明朝" charset="-128"/>
              </a:rPr>
              <a:t>分の１</a:t>
            </a:r>
          </a:p>
          <a:p>
            <a:pPr marL="0" indent="0" eaLnBrk="1" hangingPunct="1">
              <a:lnSpc>
                <a:spcPct val="90000"/>
              </a:lnSpc>
              <a:buNone/>
            </a:pPr>
            <a:r>
              <a:rPr lang="ja-JP" altLang="en-US" sz="1600" b="1" dirty="0">
                <a:ea typeface="ＭＳ 明朝" charset="-128"/>
                <a:cs typeface="ＭＳ 明朝" charset="-128"/>
              </a:rPr>
              <a:t>□基礎年金⇒国が</a:t>
            </a:r>
            <a:r>
              <a:rPr lang="en-US" altLang="ja-JP" sz="1600" b="1" dirty="0">
                <a:ea typeface="ＭＳ 明朝" charset="-128"/>
                <a:cs typeface="ＭＳ 明朝" charset="-128"/>
              </a:rPr>
              <a:t>2</a:t>
            </a:r>
            <a:r>
              <a:rPr lang="ja-JP" altLang="en-US" sz="1600" b="1" dirty="0">
                <a:ea typeface="ＭＳ 明朝" charset="-128"/>
                <a:cs typeface="ＭＳ 明朝" charset="-128"/>
              </a:rPr>
              <a:t>分の１，保険料</a:t>
            </a:r>
            <a:r>
              <a:rPr lang="en-US" altLang="ja-JP" sz="1600" b="1" dirty="0">
                <a:ea typeface="ＭＳ 明朝" charset="-128"/>
                <a:cs typeface="ＭＳ 明朝" charset="-128"/>
              </a:rPr>
              <a:t>2</a:t>
            </a:r>
            <a:r>
              <a:rPr lang="ja-JP" altLang="en-US" sz="1600" b="1" dirty="0">
                <a:ea typeface="ＭＳ 明朝" charset="-128"/>
                <a:cs typeface="ＭＳ 明朝" charset="-128"/>
              </a:rPr>
              <a:t>分の１</a:t>
            </a:r>
          </a:p>
          <a:p>
            <a:pPr marL="0" indent="0" eaLnBrk="1" hangingPunct="1">
              <a:lnSpc>
                <a:spcPct val="90000"/>
              </a:lnSpc>
              <a:buNone/>
            </a:pPr>
            <a:r>
              <a:rPr lang="ja-JP" altLang="en-US" sz="1600" b="1" dirty="0">
                <a:ea typeface="ＭＳ 明朝" charset="-128"/>
                <a:cs typeface="ＭＳ 明朝" charset="-128"/>
              </a:rPr>
              <a:t>□厚生年金（報酬比例部分）⇒すべて保険料</a:t>
            </a:r>
            <a:endParaRPr lang="en-US" altLang="ja-JP" sz="1600" b="1" dirty="0">
              <a:ea typeface="ＭＳ 明朝" charset="-128"/>
              <a:cs typeface="ＭＳ 明朝" charset="-128"/>
            </a:endParaRPr>
          </a:p>
          <a:p>
            <a:pPr marL="0" indent="0" eaLnBrk="1" hangingPunct="1">
              <a:lnSpc>
                <a:spcPct val="90000"/>
              </a:lnSpc>
              <a:buNone/>
            </a:pPr>
            <a:r>
              <a:rPr lang="ja-JP" altLang="en-US" sz="1600" b="1" dirty="0">
                <a:ea typeface="ＭＳ 明朝" charset="-128"/>
                <a:cs typeface="ＭＳ 明朝" charset="-128"/>
              </a:rPr>
              <a:t>□介護保険⇒保険料</a:t>
            </a:r>
            <a:r>
              <a:rPr lang="en-US" altLang="ja-JP" sz="1600" b="1" dirty="0">
                <a:ea typeface="ＭＳ 明朝" charset="-128"/>
                <a:cs typeface="ＭＳ 明朝" charset="-128"/>
              </a:rPr>
              <a:t>2</a:t>
            </a:r>
            <a:r>
              <a:rPr lang="ja-JP" altLang="en-US" sz="1600" b="1" dirty="0">
                <a:ea typeface="ＭＳ 明朝" charset="-128"/>
                <a:cs typeface="ＭＳ 明朝" charset="-128"/>
              </a:rPr>
              <a:t>分の１、国が</a:t>
            </a:r>
            <a:r>
              <a:rPr lang="en-US" altLang="ja-JP" sz="1600" b="1" dirty="0">
                <a:ea typeface="ＭＳ 明朝" charset="-128"/>
                <a:cs typeface="ＭＳ 明朝" charset="-128"/>
              </a:rPr>
              <a:t>4</a:t>
            </a:r>
            <a:r>
              <a:rPr lang="ja-JP" altLang="en-US" sz="1600" b="1" dirty="0">
                <a:ea typeface="ＭＳ 明朝" charset="-128"/>
                <a:cs typeface="ＭＳ 明朝" charset="-128"/>
              </a:rPr>
              <a:t>分の１、都道府県／市区町村各</a:t>
            </a:r>
            <a:r>
              <a:rPr lang="en-US" altLang="ja-JP" sz="1600" b="1" dirty="0">
                <a:ea typeface="ＭＳ 明朝" charset="-128"/>
                <a:cs typeface="ＭＳ 明朝" charset="-128"/>
              </a:rPr>
              <a:t>8</a:t>
            </a:r>
            <a:r>
              <a:rPr lang="ja-JP" altLang="en-US" sz="1600" b="1" dirty="0">
                <a:ea typeface="ＭＳ 明朝" charset="-128"/>
                <a:cs typeface="ＭＳ 明朝" charset="-128"/>
              </a:rPr>
              <a:t>分の１</a:t>
            </a:r>
            <a:endParaRPr lang="en-US" altLang="ja-JP" sz="1600" b="1" dirty="0">
              <a:ea typeface="ＭＳ 明朝" charset="-128"/>
              <a:cs typeface="ＭＳ 明朝" charset="-128"/>
            </a:endParaRPr>
          </a:p>
          <a:p>
            <a:pPr marL="0" indent="0" eaLnBrk="1" hangingPunct="1">
              <a:lnSpc>
                <a:spcPct val="90000"/>
              </a:lnSpc>
              <a:buNone/>
            </a:pPr>
            <a:endParaRPr lang="ja-JP" altLang="en-US" sz="1600" b="1" dirty="0">
              <a:ea typeface="ＭＳ 明朝" charset="-128"/>
              <a:cs typeface="ＭＳ 明朝" charset="-128"/>
            </a:endParaRPr>
          </a:p>
          <a:p>
            <a:pPr marL="0" indent="0" eaLnBrk="1" hangingPunct="1">
              <a:lnSpc>
                <a:spcPct val="90000"/>
              </a:lnSpc>
              <a:buNone/>
            </a:pPr>
            <a:r>
              <a:rPr lang="ja-JP" altLang="en-US" sz="1600" b="1" dirty="0">
                <a:ea typeface="ＭＳ 明朝" charset="-128"/>
                <a:cs typeface="ＭＳ 明朝" charset="-128"/>
              </a:rPr>
              <a:t>　　　　　　　　　　　</a:t>
            </a:r>
          </a:p>
          <a:p>
            <a:pPr marL="0" indent="0" eaLnBrk="1" hangingPunct="1">
              <a:lnSpc>
                <a:spcPct val="90000"/>
              </a:lnSpc>
              <a:buNone/>
            </a:pPr>
            <a:endParaRPr lang="en-US" altLang="ja-JP" sz="1600" dirty="0">
              <a:ea typeface="ＭＳ 明朝" charset="-128"/>
              <a:cs typeface="ＭＳ 明朝" charset="-128"/>
            </a:endParaRPr>
          </a:p>
          <a:p>
            <a:pPr marL="0" indent="0" eaLnBrk="1" hangingPunct="1">
              <a:lnSpc>
                <a:spcPct val="90000"/>
              </a:lnSpc>
              <a:buNone/>
            </a:pPr>
            <a:endParaRPr lang="ja-JP" altLang="en-US" sz="1600"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D8030555-3C59-F85A-122E-D97750C6F46A}"/>
              </a:ext>
            </a:extLst>
          </p:cNvPr>
          <p:cNvSpPr>
            <a:spLocks noGrp="1"/>
          </p:cNvSpPr>
          <p:nvPr>
            <p:ph type="sldNum" sz="quarter" idx="12"/>
          </p:nvPr>
        </p:nvSpPr>
        <p:spPr/>
        <p:txBody>
          <a:bodyPr/>
          <a:lstStyle/>
          <a:p>
            <a:fld id="{A4CFD91F-0676-4D47-82C1-C8A098CDDACF}" type="slidenum">
              <a:rPr lang="en-US" altLang="ja-JP" smtClean="0"/>
              <a:pPr/>
              <a:t>32</a:t>
            </a:fld>
            <a:endParaRPr lang="en-US" altLang="ja-JP" dirty="0"/>
          </a:p>
        </p:txBody>
      </p:sp>
    </p:spTree>
    <p:extLst>
      <p:ext uri="{BB962C8B-B14F-4D97-AF65-F5344CB8AC3E}">
        <p14:creationId xmlns:p14="http://schemas.microsoft.com/office/powerpoint/2010/main" val="1695309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59512" y="228699"/>
            <a:ext cx="8001000" cy="1216025"/>
          </a:xfrm>
        </p:spPr>
        <p:txBody>
          <a:bodyPr anchor="ctr" anchorCtr="1"/>
          <a:lstStyle/>
          <a:p>
            <a:pPr algn="ctr" eaLnBrk="1" hangingPunct="1"/>
            <a:r>
              <a:rPr lang="ja-JP" altLang="en-US" sz="4000" dirty="0"/>
              <a:t>リアクションペーパー＃</a:t>
            </a:r>
            <a:r>
              <a:rPr lang="en-US" altLang="ja-JP" sz="4000" dirty="0"/>
              <a:t>9</a:t>
            </a:r>
            <a:r>
              <a:rPr lang="ja-JP" altLang="en-US" sz="4000" dirty="0"/>
              <a:t>　②</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533400" y="1736811"/>
            <a:ext cx="8027112" cy="4284477"/>
          </a:xfrm>
        </p:spPr>
        <p:txBody>
          <a:bodyPr/>
          <a:lstStyle/>
          <a:p>
            <a:pPr marL="0" indent="0" eaLnBrk="1" hangingPunct="1">
              <a:lnSpc>
                <a:spcPct val="90000"/>
              </a:lnSpc>
              <a:buNone/>
            </a:pPr>
            <a:r>
              <a:rPr lang="ja-JP" altLang="en-US" sz="1600" dirty="0">
                <a:ea typeface="ＭＳ 明朝" charset="-128"/>
                <a:cs typeface="ＭＳ 明朝" charset="-128"/>
              </a:rPr>
              <a:t>３．社会保障支出の規模と動向　</a:t>
            </a:r>
            <a:endParaRPr lang="en-US" altLang="ja-JP" sz="1600" dirty="0">
              <a:ea typeface="ＭＳ 明朝" charset="-128"/>
              <a:cs typeface="ＭＳ 明朝" charset="-128"/>
            </a:endParaRPr>
          </a:p>
          <a:p>
            <a:pPr marL="0" indent="0" eaLnBrk="1" hangingPunct="1">
              <a:lnSpc>
                <a:spcPct val="90000"/>
              </a:lnSpc>
              <a:buNone/>
            </a:pPr>
            <a:endParaRPr lang="ja-JP" altLang="en-US" sz="1600" dirty="0">
              <a:ea typeface="ＭＳ 明朝" charset="-128"/>
              <a:cs typeface="ＭＳ 明朝" charset="-128"/>
            </a:endParaRPr>
          </a:p>
          <a:p>
            <a:pPr marL="0" indent="0" eaLnBrk="1" hangingPunct="1">
              <a:lnSpc>
                <a:spcPct val="90000"/>
              </a:lnSpc>
              <a:buNone/>
            </a:pPr>
            <a:r>
              <a:rPr lang="ja-JP" altLang="en-US" sz="1600" dirty="0">
                <a:ea typeface="ＭＳ 明朝" charset="-128"/>
                <a:cs typeface="ＭＳ 明朝" charset="-128"/>
              </a:rPr>
              <a:t>□社会保障給付費（</a:t>
            </a:r>
            <a:r>
              <a:rPr lang="en-US" altLang="ja-JP" sz="1600" dirty="0">
                <a:ea typeface="ＭＳ 明朝" charset="-128"/>
                <a:cs typeface="ＭＳ 明朝" charset="-128"/>
              </a:rPr>
              <a:t>ILO</a:t>
            </a:r>
            <a:r>
              <a:rPr lang="ja-JP" altLang="en-US" sz="1600" dirty="0">
                <a:ea typeface="ＭＳ 明朝" charset="-128"/>
                <a:cs typeface="ＭＳ 明朝" charset="-128"/>
              </a:rPr>
              <a:t>基準）は</a:t>
            </a:r>
            <a:r>
              <a:rPr lang="en-US" altLang="ja-JP" sz="1600" dirty="0">
                <a:ea typeface="ＭＳ 明朝" charset="-128"/>
                <a:cs typeface="ＭＳ 明朝" charset="-128"/>
              </a:rPr>
              <a:t>2018</a:t>
            </a:r>
            <a:r>
              <a:rPr lang="ja-JP" altLang="en-US" sz="1600" dirty="0">
                <a:ea typeface="ＭＳ 明朝" charset="-128"/>
                <a:cs typeface="ＭＳ 明朝" charset="-128"/>
              </a:rPr>
              <a:t>（</a:t>
            </a:r>
            <a:r>
              <a:rPr lang="en-US" altLang="ja-JP" sz="1600" dirty="0">
                <a:ea typeface="ＭＳ 明朝" charset="-128"/>
                <a:cs typeface="ＭＳ 明朝" charset="-128"/>
              </a:rPr>
              <a:t>H30)</a:t>
            </a:r>
            <a:r>
              <a:rPr lang="ja-JP" altLang="en-US" sz="1600" dirty="0">
                <a:ea typeface="ＭＳ 明朝" charset="-128"/>
                <a:cs typeface="ＭＳ 明朝" charset="-128"/>
              </a:rPr>
              <a:t>年</a:t>
            </a:r>
            <a:r>
              <a:rPr lang="en-US" altLang="ja-JP" sz="1600" dirty="0">
                <a:ea typeface="ＭＳ 明朝" charset="-128"/>
                <a:cs typeface="ＭＳ 明朝" charset="-128"/>
              </a:rPr>
              <a:t>:</a:t>
            </a:r>
            <a:r>
              <a:rPr lang="ja-JP" altLang="en-US" sz="1600" dirty="0">
                <a:ea typeface="ＭＳ 明朝" charset="-128"/>
                <a:cs typeface="ＭＳ 明朝" charset="-128"/>
              </a:rPr>
              <a:t>総額　約</a:t>
            </a:r>
            <a:r>
              <a:rPr lang="en-US" altLang="ja-JP" sz="1600" dirty="0">
                <a:ea typeface="ＭＳ 明朝" charset="-128"/>
                <a:cs typeface="ＭＳ 明朝" charset="-128"/>
              </a:rPr>
              <a:t>121.5</a:t>
            </a:r>
            <a:r>
              <a:rPr lang="ja-JP" altLang="en-US" sz="1600" dirty="0">
                <a:ea typeface="ＭＳ 明朝" charset="-128"/>
                <a:cs typeface="ＭＳ 明朝" charset="-128"/>
              </a:rPr>
              <a:t>兆円　同年の国の一般会計予算　約</a:t>
            </a:r>
            <a:r>
              <a:rPr lang="en-US" altLang="ja-JP" sz="1600" dirty="0">
                <a:ea typeface="ＭＳ 明朝" charset="-128"/>
                <a:cs typeface="ＭＳ 明朝" charset="-128"/>
              </a:rPr>
              <a:t>97.7</a:t>
            </a:r>
            <a:r>
              <a:rPr lang="ja-JP" altLang="en-US" sz="1600" dirty="0">
                <a:ea typeface="ＭＳ 明朝" charset="-128"/>
                <a:cs typeface="ＭＳ 明朝" charset="-128"/>
              </a:rPr>
              <a:t>兆円を上回る。</a:t>
            </a:r>
            <a:r>
              <a:rPr lang="en-US" altLang="ja-JP" sz="1600" dirty="0">
                <a:ea typeface="ＭＳ 明朝" charset="-128"/>
                <a:cs typeface="ＭＳ 明朝" charset="-128"/>
              </a:rPr>
              <a:t>1</a:t>
            </a:r>
            <a:r>
              <a:rPr lang="ja-JP" altLang="en-US" sz="1600" dirty="0">
                <a:ea typeface="ＭＳ 明朝" charset="-128"/>
                <a:cs typeface="ＭＳ 明朝" charset="-128"/>
              </a:rPr>
              <a:t>人あたりでは</a:t>
            </a:r>
            <a:r>
              <a:rPr lang="en-US" altLang="ja-JP" sz="1600" dirty="0">
                <a:ea typeface="ＭＳ 明朝" charset="-128"/>
                <a:cs typeface="ＭＳ 明朝" charset="-128"/>
              </a:rPr>
              <a:t>96.1</a:t>
            </a:r>
            <a:r>
              <a:rPr lang="ja-JP" altLang="en-US" sz="1600" dirty="0">
                <a:ea typeface="ＭＳ 明朝" charset="-128"/>
                <a:cs typeface="ＭＳ 明朝" charset="-128"/>
              </a:rPr>
              <a:t>万円。</a:t>
            </a:r>
          </a:p>
          <a:p>
            <a:pPr marL="0" indent="0" eaLnBrk="1" hangingPunct="1">
              <a:lnSpc>
                <a:spcPct val="90000"/>
              </a:lnSpc>
              <a:buNone/>
            </a:pPr>
            <a:r>
              <a:rPr lang="ja-JP" altLang="en-US" sz="1600" dirty="0">
                <a:ea typeface="ＭＳ 明朝" charset="-128"/>
                <a:cs typeface="ＭＳ 明朝" charset="-128"/>
              </a:rPr>
              <a:t>□</a:t>
            </a:r>
            <a:r>
              <a:rPr lang="en-US" altLang="ja-JP" sz="1600" dirty="0">
                <a:ea typeface="ＭＳ 明朝" charset="-128"/>
                <a:cs typeface="ＭＳ 明朝" charset="-128"/>
              </a:rPr>
              <a:t>1992</a:t>
            </a:r>
            <a:r>
              <a:rPr lang="ja-JP" altLang="en-US" sz="1600" dirty="0">
                <a:ea typeface="ＭＳ 明朝" charset="-128"/>
                <a:cs typeface="ＭＳ 明朝" charset="-128"/>
              </a:rPr>
              <a:t>（</a:t>
            </a:r>
            <a:r>
              <a:rPr lang="en-US" altLang="ja-JP" sz="1600" dirty="0">
                <a:ea typeface="ＭＳ 明朝" charset="-128"/>
                <a:cs typeface="ＭＳ 明朝" charset="-128"/>
              </a:rPr>
              <a:t>H4)</a:t>
            </a:r>
            <a:r>
              <a:rPr lang="ja-JP" altLang="en-US" sz="1600" dirty="0">
                <a:ea typeface="ＭＳ 明朝" charset="-128"/>
                <a:cs typeface="ＭＳ 明朝" charset="-128"/>
              </a:rPr>
              <a:t>年のバブル経済崩壊以降、高齢化の進行などで社会保障給付費が増加する一方、経済の低迷が続き、その結果、社会保障給付費（</a:t>
            </a:r>
            <a:r>
              <a:rPr lang="en-US" altLang="ja-JP" sz="1600" dirty="0">
                <a:ea typeface="ＭＳ 明朝" charset="-128"/>
                <a:cs typeface="ＭＳ 明朝" charset="-128"/>
              </a:rPr>
              <a:t>ILO</a:t>
            </a:r>
            <a:r>
              <a:rPr lang="ja-JP" altLang="en-US" sz="1600" dirty="0">
                <a:ea typeface="ＭＳ 明朝" charset="-128"/>
                <a:cs typeface="ＭＳ 明朝" charset="-128"/>
              </a:rPr>
              <a:t>基準）の国民所得に対する比</a:t>
            </a:r>
            <a:r>
              <a:rPr lang="en-US" altLang="ja-JP" sz="1600" dirty="0">
                <a:ea typeface="ＭＳ 明朝" charset="-128"/>
                <a:cs typeface="ＭＳ 明朝" charset="-128"/>
              </a:rPr>
              <a:t>30.06</a:t>
            </a:r>
            <a:r>
              <a:rPr lang="ja-JP" altLang="en-US" sz="1600" dirty="0">
                <a:ea typeface="ＭＳ 明朝" charset="-128"/>
                <a:cs typeface="ＭＳ 明朝" charset="-128"/>
              </a:rPr>
              <a:t>％、</a:t>
            </a:r>
            <a:r>
              <a:rPr lang="en-US" altLang="ja-JP" sz="1600" dirty="0">
                <a:ea typeface="ＭＳ 明朝" charset="-128"/>
                <a:cs typeface="ＭＳ 明朝" charset="-128"/>
              </a:rPr>
              <a:t>GNP</a:t>
            </a:r>
            <a:r>
              <a:rPr lang="ja-JP" altLang="en-US" sz="1600" dirty="0">
                <a:ea typeface="ＭＳ 明朝" charset="-128"/>
                <a:cs typeface="ＭＳ 明朝" charset="-128"/>
              </a:rPr>
              <a:t>に対する比</a:t>
            </a:r>
            <a:r>
              <a:rPr lang="en-US" altLang="ja-JP" sz="1600" dirty="0">
                <a:ea typeface="ＭＳ 明朝" charset="-128"/>
                <a:cs typeface="ＭＳ 明朝" charset="-128"/>
              </a:rPr>
              <a:t>22.16</a:t>
            </a:r>
            <a:r>
              <a:rPr lang="ja-JP" altLang="en-US" sz="1600" dirty="0">
                <a:ea typeface="ＭＳ 明朝" charset="-128"/>
                <a:cs typeface="ＭＳ 明朝" charset="-128"/>
              </a:rPr>
              <a:t>％と高くなってきている。</a:t>
            </a:r>
          </a:p>
          <a:p>
            <a:pPr marL="0" indent="0" eaLnBrk="1" hangingPunct="1">
              <a:lnSpc>
                <a:spcPct val="90000"/>
              </a:lnSpc>
              <a:buNone/>
            </a:pPr>
            <a:r>
              <a:rPr lang="ja-JP" altLang="en-US" sz="1600" dirty="0">
                <a:ea typeface="ＭＳ 明朝" charset="-128"/>
                <a:cs typeface="ＭＳ 明朝" charset="-128"/>
              </a:rPr>
              <a:t>□社会保障給付費の部門別内訳は、</a:t>
            </a:r>
            <a:r>
              <a:rPr lang="en-US" altLang="ja-JP" sz="1600" dirty="0">
                <a:ea typeface="ＭＳ 明朝" charset="-128"/>
                <a:cs typeface="ＭＳ 明朝" charset="-128"/>
              </a:rPr>
              <a:t>2018</a:t>
            </a:r>
            <a:r>
              <a:rPr lang="ja-JP" altLang="en-US" sz="1600" dirty="0">
                <a:ea typeface="ＭＳ 明朝" charset="-128"/>
                <a:cs typeface="ＭＳ 明朝" charset="-128"/>
              </a:rPr>
              <a:t>（</a:t>
            </a:r>
            <a:r>
              <a:rPr lang="en-US" altLang="ja-JP" sz="1600" dirty="0">
                <a:ea typeface="ＭＳ 明朝" charset="-128"/>
                <a:cs typeface="ＭＳ 明朝" charset="-128"/>
              </a:rPr>
              <a:t>H30)</a:t>
            </a:r>
            <a:r>
              <a:rPr lang="ja-JP" altLang="en-US" sz="1600" dirty="0">
                <a:ea typeface="ＭＳ 明朝" charset="-128"/>
                <a:cs typeface="ＭＳ 明朝" charset="-128"/>
              </a:rPr>
              <a:t>年度、医療</a:t>
            </a:r>
            <a:r>
              <a:rPr lang="en-US" altLang="ja-JP" sz="1600" dirty="0">
                <a:ea typeface="ＭＳ 明朝" charset="-128"/>
                <a:cs typeface="ＭＳ 明朝" charset="-128"/>
              </a:rPr>
              <a:t>39.7</a:t>
            </a:r>
            <a:r>
              <a:rPr lang="ja-JP" altLang="en-US" sz="1600" dirty="0">
                <a:ea typeface="ＭＳ 明朝" charset="-128"/>
                <a:cs typeface="ＭＳ 明朝" charset="-128"/>
              </a:rPr>
              <a:t>兆円（</a:t>
            </a:r>
            <a:r>
              <a:rPr lang="en-US" altLang="ja-JP" sz="1600" dirty="0">
                <a:ea typeface="ＭＳ 明朝" charset="-128"/>
                <a:cs typeface="ＭＳ 明朝" charset="-128"/>
              </a:rPr>
              <a:t>32.7</a:t>
            </a:r>
            <a:r>
              <a:rPr lang="ja-JP" altLang="en-US" sz="1600" dirty="0">
                <a:ea typeface="ＭＳ 明朝" charset="-128"/>
                <a:cs typeface="ＭＳ 明朝" charset="-128"/>
              </a:rPr>
              <a:t>％）、年金</a:t>
            </a:r>
            <a:r>
              <a:rPr lang="en-US" altLang="ja-JP" sz="1600" dirty="0">
                <a:ea typeface="ＭＳ 明朝" charset="-128"/>
                <a:cs typeface="ＭＳ 明朝" charset="-128"/>
              </a:rPr>
              <a:t>55.3</a:t>
            </a:r>
            <a:r>
              <a:rPr lang="ja-JP" altLang="en-US" sz="1600" dirty="0">
                <a:ea typeface="ＭＳ 明朝" charset="-128"/>
                <a:cs typeface="ＭＳ 明朝" charset="-128"/>
              </a:rPr>
              <a:t>兆円（</a:t>
            </a:r>
            <a:r>
              <a:rPr lang="en-US" altLang="ja-JP" sz="1600" dirty="0">
                <a:ea typeface="ＭＳ 明朝" charset="-128"/>
                <a:cs typeface="ＭＳ 明朝" charset="-128"/>
              </a:rPr>
              <a:t>45.5</a:t>
            </a:r>
            <a:r>
              <a:rPr lang="ja-JP" altLang="en-US" sz="1600" dirty="0">
                <a:ea typeface="ＭＳ 明朝" charset="-128"/>
                <a:cs typeface="ＭＳ 明朝" charset="-128"/>
              </a:rPr>
              <a:t>％）、福祉その他</a:t>
            </a:r>
            <a:r>
              <a:rPr lang="en-US" altLang="ja-JP" sz="1600" dirty="0">
                <a:ea typeface="ＭＳ 明朝" charset="-128"/>
                <a:cs typeface="ＭＳ 明朝" charset="-128"/>
              </a:rPr>
              <a:t>26.5</a:t>
            </a:r>
            <a:r>
              <a:rPr lang="ja-JP" altLang="en-US" sz="1600" dirty="0">
                <a:ea typeface="ＭＳ 明朝" charset="-128"/>
                <a:cs typeface="ＭＳ 明朝" charset="-128"/>
              </a:rPr>
              <a:t>兆円（</a:t>
            </a:r>
            <a:r>
              <a:rPr lang="en-US" altLang="ja-JP" sz="1600" dirty="0">
                <a:ea typeface="ＭＳ 明朝" charset="-128"/>
                <a:cs typeface="ＭＳ 明朝" charset="-128"/>
              </a:rPr>
              <a:t>21.8</a:t>
            </a:r>
            <a:r>
              <a:rPr lang="ja-JP" altLang="en-US" sz="1600" dirty="0">
                <a:ea typeface="ＭＳ 明朝" charset="-128"/>
                <a:cs typeface="ＭＳ 明朝" charset="-128"/>
              </a:rPr>
              <a:t>％）であり国民生活基礎調査によれば高齢者世帯の約</a:t>
            </a:r>
            <a:r>
              <a:rPr lang="en-US" altLang="ja-JP" sz="1600" dirty="0">
                <a:ea typeface="ＭＳ 明朝" charset="-128"/>
                <a:cs typeface="ＭＳ 明朝" charset="-128"/>
              </a:rPr>
              <a:t>95</a:t>
            </a:r>
            <a:r>
              <a:rPr lang="ja-JP" altLang="en-US" sz="1600" dirty="0">
                <a:ea typeface="ＭＳ 明朝" charset="-128"/>
                <a:cs typeface="ＭＳ 明朝" charset="-128"/>
              </a:rPr>
              <a:t>％が公的年金・恩給を受給するようになりかっての医療から年金に重点ガ移ってきた。また近年になり、福祉その他が保育や児童手当などを中心に増加傾向にある。</a:t>
            </a:r>
          </a:p>
          <a:p>
            <a:pPr marL="0" indent="0" eaLnBrk="1" hangingPunct="1">
              <a:lnSpc>
                <a:spcPct val="90000"/>
              </a:lnSpc>
              <a:buNone/>
            </a:pPr>
            <a:r>
              <a:rPr lang="ja-JP" altLang="en-US" sz="1600" dirty="0">
                <a:ea typeface="ＭＳ 明朝" charset="-128"/>
                <a:cs typeface="ＭＳ 明朝" charset="-128"/>
              </a:rPr>
              <a:t>□社会保障給付費の機能別内訳では、高齢者関係給付費（年金保険、高齢者医療、老人福祉、高年齢雇用継続）：</a:t>
            </a:r>
            <a:r>
              <a:rPr lang="en-US" altLang="ja-JP" sz="1600" dirty="0">
                <a:ea typeface="ＭＳ 明朝" charset="-128"/>
                <a:cs typeface="ＭＳ 明朝" charset="-128"/>
              </a:rPr>
              <a:t>1973</a:t>
            </a:r>
            <a:r>
              <a:rPr lang="ja-JP" altLang="en-US" sz="1600" dirty="0">
                <a:ea typeface="ＭＳ 明朝" charset="-128"/>
                <a:cs typeface="ＭＳ 明朝" charset="-128"/>
              </a:rPr>
              <a:t>年の</a:t>
            </a:r>
            <a:r>
              <a:rPr lang="en-US" altLang="ja-JP" sz="1600" dirty="0">
                <a:ea typeface="ＭＳ 明朝" charset="-128"/>
                <a:cs typeface="ＭＳ 明朝" charset="-128"/>
              </a:rPr>
              <a:t>1.6</a:t>
            </a:r>
            <a:r>
              <a:rPr lang="ja-JP" altLang="en-US" sz="1600" dirty="0">
                <a:ea typeface="ＭＳ 明朝" charset="-128"/>
                <a:cs typeface="ＭＳ 明朝" charset="-128"/>
              </a:rPr>
              <a:t>兆円（</a:t>
            </a:r>
            <a:r>
              <a:rPr lang="en-US" altLang="ja-JP" sz="1600" dirty="0">
                <a:ea typeface="ＭＳ 明朝" charset="-128"/>
                <a:cs typeface="ＭＳ 明朝" charset="-128"/>
              </a:rPr>
              <a:t>25.0</a:t>
            </a:r>
            <a:r>
              <a:rPr lang="ja-JP" altLang="en-US" sz="1600" dirty="0">
                <a:ea typeface="ＭＳ 明朝" charset="-128"/>
                <a:cs typeface="ＭＳ 明朝" charset="-128"/>
              </a:rPr>
              <a:t>％）から</a:t>
            </a:r>
            <a:r>
              <a:rPr lang="en-US" altLang="ja-JP" sz="1600" dirty="0">
                <a:ea typeface="ＭＳ 明朝" charset="-128"/>
                <a:cs typeface="ＭＳ 明朝" charset="-128"/>
              </a:rPr>
              <a:t>2018</a:t>
            </a:r>
            <a:r>
              <a:rPr lang="ja-JP" altLang="en-US" sz="1600" dirty="0">
                <a:ea typeface="ＭＳ 明朝" charset="-128"/>
                <a:cs typeface="ＭＳ 明朝" charset="-128"/>
              </a:rPr>
              <a:t>年の</a:t>
            </a:r>
            <a:r>
              <a:rPr lang="en-US" altLang="ja-JP" sz="1600" dirty="0">
                <a:ea typeface="ＭＳ 明朝" charset="-128"/>
                <a:cs typeface="ＭＳ 明朝" charset="-128"/>
              </a:rPr>
              <a:t>80.8</a:t>
            </a:r>
            <a:r>
              <a:rPr lang="ja-JP" altLang="en-US" sz="1600" dirty="0">
                <a:ea typeface="ＭＳ 明朝" charset="-128"/>
                <a:cs typeface="ＭＳ 明朝" charset="-128"/>
              </a:rPr>
              <a:t>兆円</a:t>
            </a:r>
            <a:r>
              <a:rPr lang="en-US" altLang="ja-JP" sz="1600" dirty="0">
                <a:ea typeface="ＭＳ 明朝" charset="-128"/>
                <a:cs typeface="ＭＳ 明朝" charset="-128"/>
              </a:rPr>
              <a:t>66.5</a:t>
            </a:r>
            <a:r>
              <a:rPr lang="ja-JP" altLang="en-US" sz="1600" dirty="0">
                <a:ea typeface="ＭＳ 明朝" charset="-128"/>
                <a:cs typeface="ＭＳ 明朝" charset="-128"/>
              </a:rPr>
              <a:t>％。中心は年金保険。</a:t>
            </a:r>
          </a:p>
          <a:p>
            <a:pPr marL="0" indent="0" eaLnBrk="1" hangingPunct="1">
              <a:lnSpc>
                <a:spcPct val="90000"/>
              </a:lnSpc>
              <a:buNone/>
            </a:pPr>
            <a:r>
              <a:rPr lang="ja-JP" altLang="en-US" sz="1600" dirty="0">
                <a:ea typeface="ＭＳ 明朝" charset="-128"/>
                <a:cs typeface="ＭＳ 明朝" charset="-128"/>
              </a:rPr>
              <a:t>□児童・家族関係給付費（児童手当等、児童福祉、育児休業給付、出産関係費）：</a:t>
            </a:r>
            <a:r>
              <a:rPr lang="en-US" altLang="ja-JP" sz="1600" dirty="0">
                <a:ea typeface="ＭＳ 明朝" charset="-128"/>
                <a:cs typeface="ＭＳ 明朝" charset="-128"/>
              </a:rPr>
              <a:t>1975</a:t>
            </a:r>
            <a:r>
              <a:rPr lang="ja-JP" altLang="en-US" sz="1600" dirty="0">
                <a:ea typeface="ＭＳ 明朝" charset="-128"/>
                <a:cs typeface="ＭＳ 明朝" charset="-128"/>
              </a:rPr>
              <a:t>年の</a:t>
            </a:r>
            <a:r>
              <a:rPr lang="en-US" altLang="ja-JP" sz="1600" dirty="0">
                <a:ea typeface="ＭＳ 明朝" charset="-128"/>
                <a:cs typeface="ＭＳ 明朝" charset="-128"/>
              </a:rPr>
              <a:t>6800</a:t>
            </a:r>
            <a:r>
              <a:rPr lang="ja-JP" altLang="en-US" sz="1600" dirty="0">
                <a:ea typeface="ＭＳ 明朝" charset="-128"/>
                <a:cs typeface="ＭＳ 明朝" charset="-128"/>
              </a:rPr>
              <a:t>億円</a:t>
            </a:r>
            <a:r>
              <a:rPr lang="en-US" altLang="ja-JP" sz="1600" dirty="0">
                <a:ea typeface="ＭＳ 明朝" charset="-128"/>
                <a:cs typeface="ＭＳ 明朝" charset="-128"/>
              </a:rPr>
              <a:t>5.7</a:t>
            </a:r>
            <a:r>
              <a:rPr lang="ja-JP" altLang="en-US" sz="1600" dirty="0">
                <a:ea typeface="ＭＳ 明朝" charset="-128"/>
                <a:cs typeface="ＭＳ 明朝" charset="-128"/>
              </a:rPr>
              <a:t>％から</a:t>
            </a:r>
            <a:r>
              <a:rPr lang="en-US" altLang="ja-JP" sz="1600" dirty="0">
                <a:ea typeface="ＭＳ 明朝" charset="-128"/>
                <a:cs typeface="ＭＳ 明朝" charset="-128"/>
              </a:rPr>
              <a:t>2018</a:t>
            </a:r>
            <a:r>
              <a:rPr lang="ja-JP" altLang="en-US" sz="1600" dirty="0">
                <a:ea typeface="ＭＳ 明朝" charset="-128"/>
                <a:cs typeface="ＭＳ 明朝" charset="-128"/>
              </a:rPr>
              <a:t>年の</a:t>
            </a:r>
            <a:r>
              <a:rPr lang="en-US" altLang="ja-JP" sz="1600" dirty="0">
                <a:ea typeface="ＭＳ 明朝" charset="-128"/>
                <a:cs typeface="ＭＳ 明朝" charset="-128"/>
              </a:rPr>
              <a:t>9.0</a:t>
            </a:r>
            <a:r>
              <a:rPr lang="ja-JP" altLang="en-US" sz="1600" dirty="0">
                <a:ea typeface="ＭＳ 明朝" charset="-128"/>
                <a:cs typeface="ＭＳ 明朝" charset="-128"/>
              </a:rPr>
              <a:t>兆円</a:t>
            </a:r>
            <a:r>
              <a:rPr lang="en-US" altLang="ja-JP" sz="1600" dirty="0">
                <a:ea typeface="ＭＳ 明朝" charset="-128"/>
                <a:cs typeface="ＭＳ 明朝" charset="-128"/>
              </a:rPr>
              <a:t>7.5</a:t>
            </a:r>
            <a:r>
              <a:rPr lang="ja-JP" altLang="en-US" sz="1600" dirty="0">
                <a:ea typeface="ＭＳ 明朝" charset="-128"/>
                <a:cs typeface="ＭＳ 明朝" charset="-128"/>
              </a:rPr>
              <a:t>％。保育などの児童福祉が最も多く、児童手当がこれに次ぐ。</a:t>
            </a:r>
          </a:p>
          <a:p>
            <a:pPr marL="0" indent="0" eaLnBrk="1" hangingPunct="1">
              <a:lnSpc>
                <a:spcPct val="90000"/>
              </a:lnSpc>
              <a:buNone/>
            </a:pPr>
            <a:endParaRPr lang="en-US" altLang="ja-JP" sz="1600" b="1" dirty="0">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D8030555-3C59-F85A-122E-D97750C6F46A}"/>
              </a:ext>
            </a:extLst>
          </p:cNvPr>
          <p:cNvSpPr>
            <a:spLocks noGrp="1"/>
          </p:cNvSpPr>
          <p:nvPr>
            <p:ph type="sldNum" sz="quarter" idx="12"/>
          </p:nvPr>
        </p:nvSpPr>
        <p:spPr/>
        <p:txBody>
          <a:bodyPr/>
          <a:lstStyle/>
          <a:p>
            <a:fld id="{A4CFD91F-0676-4D47-82C1-C8A098CDDACF}" type="slidenum">
              <a:rPr lang="en-US" altLang="ja-JP" smtClean="0"/>
              <a:pPr/>
              <a:t>33</a:t>
            </a:fld>
            <a:endParaRPr lang="en-US" altLang="ja-JP" dirty="0"/>
          </a:p>
        </p:txBody>
      </p:sp>
    </p:spTree>
    <p:extLst>
      <p:ext uri="{BB962C8B-B14F-4D97-AF65-F5344CB8AC3E}">
        <p14:creationId xmlns:p14="http://schemas.microsoft.com/office/powerpoint/2010/main" val="183966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次週</a:t>
            </a:r>
            <a:endParaRPr lang="en-US" dirty="0"/>
          </a:p>
        </p:txBody>
      </p:sp>
      <p:sp>
        <p:nvSpPr>
          <p:cNvPr id="427011" name="Rectangle 3"/>
          <p:cNvSpPr>
            <a:spLocks noGrp="1" noChangeArrowheads="1"/>
          </p:cNvSpPr>
          <p:nvPr>
            <p:ph type="body" idx="1"/>
          </p:nvPr>
        </p:nvSpPr>
        <p:spPr>
          <a:xfrm>
            <a:off x="540361" y="1844824"/>
            <a:ext cx="7655259" cy="3574504"/>
          </a:xfrm>
        </p:spPr>
        <p:txBody>
          <a:bodyPr/>
          <a:lstStyle/>
          <a:p>
            <a:pPr marL="0" indent="0">
              <a:buNone/>
            </a:pPr>
            <a:r>
              <a:rPr lang="en-US" altLang="ja-JP" sz="3200" dirty="0"/>
              <a:t>6</a:t>
            </a:r>
            <a:r>
              <a:rPr lang="ja-JP" altLang="en-US" sz="3200" dirty="0"/>
              <a:t>月</a:t>
            </a:r>
            <a:r>
              <a:rPr lang="en-US" altLang="ja-JP" sz="3200" dirty="0"/>
              <a:t>21</a:t>
            </a:r>
            <a:r>
              <a:rPr lang="ja-JP" altLang="en-US" sz="3200" dirty="0"/>
              <a:t>日（水）は</a:t>
            </a:r>
          </a:p>
          <a:p>
            <a:pPr marL="0" indent="0">
              <a:buNone/>
            </a:pPr>
            <a:r>
              <a:rPr lang="ja-JP" altLang="en-US" sz="3200" dirty="0"/>
              <a:t>国民負担率と社会保障財政</a:t>
            </a:r>
            <a:r>
              <a:rPr lang="en-US" altLang="ja-JP" sz="3200" dirty="0"/>
              <a:t>】</a:t>
            </a:r>
            <a:r>
              <a:rPr lang="ja-JP" altLang="en-US" sz="3200" dirty="0"/>
              <a:t>国民負担率の定義と水準、推移</a:t>
            </a:r>
            <a:endParaRPr lang="en-US" altLang="ja-JP" sz="3200" dirty="0"/>
          </a:p>
          <a:p>
            <a:pPr marL="0" indent="0">
              <a:buNone/>
            </a:pPr>
            <a:r>
              <a:rPr lang="ja-JP" altLang="en-US" sz="3200" dirty="0"/>
              <a:t>★教科書：　</a:t>
            </a:r>
          </a:p>
          <a:p>
            <a:pPr marL="0" indent="0">
              <a:buNone/>
            </a:pPr>
            <a:r>
              <a:rPr lang="ja-JP" altLang="en-US" sz="3200" dirty="0"/>
              <a:t>第３章第３節国民負担率と第４節社会保障と経済ｐ</a:t>
            </a:r>
            <a:r>
              <a:rPr lang="en-US" altLang="ja-JP" sz="3200" dirty="0"/>
              <a:t>.77</a:t>
            </a:r>
            <a:r>
              <a:rPr lang="ja-JP" altLang="en-US" sz="3200" dirty="0"/>
              <a:t>～</a:t>
            </a:r>
            <a:r>
              <a:rPr lang="en-US" altLang="ja-JP" sz="3200" dirty="0"/>
              <a:t>p.84</a:t>
            </a:r>
            <a:r>
              <a:rPr lang="ja-JP" altLang="en-US" sz="3200" dirty="0"/>
              <a:t>です。</a:t>
            </a:r>
          </a:p>
          <a:p>
            <a:pPr marL="0" indent="0" eaLnBrk="1" hangingPunct="1">
              <a:lnSpc>
                <a:spcPct val="90000"/>
              </a:lnSpc>
              <a:buNone/>
            </a:pPr>
            <a:endParaRPr lang="en-US" altLang="ja-JP" dirty="0"/>
          </a:p>
          <a:p>
            <a:pPr eaLnBrk="1" hangingPunct="1">
              <a:lnSpc>
                <a:spcPct val="90000"/>
              </a:lnSpc>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34</a:t>
            </a:fld>
            <a:endParaRPr lang="en-US" altLang="ja-JP"/>
          </a:p>
        </p:txBody>
      </p:sp>
    </p:spTree>
    <p:extLst>
      <p:ext uri="{BB962C8B-B14F-4D97-AF65-F5344CB8AC3E}">
        <p14:creationId xmlns:p14="http://schemas.microsoft.com/office/powerpoint/2010/main" val="2967010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93043" y="285520"/>
            <a:ext cx="7704856" cy="1160475"/>
          </a:xfrm>
        </p:spPr>
        <p:txBody>
          <a:bodyPr anchor="ctr"/>
          <a:lstStyle/>
          <a:p>
            <a:pPr algn="ctr" eaLnBrk="1" hangingPunct="1">
              <a:lnSpc>
                <a:spcPct val="90000"/>
              </a:lnSpc>
            </a:pPr>
            <a:br>
              <a:rPr lang="ja-JP" altLang="en-US" sz="2800" dirty="0"/>
            </a:br>
            <a:r>
              <a:rPr lang="ja-JP" altLang="en-US" sz="2800" dirty="0"/>
              <a:t>図</a:t>
            </a:r>
            <a:r>
              <a:rPr lang="en-US" altLang="ja-JP" sz="2800" dirty="0"/>
              <a:t>3</a:t>
            </a:r>
            <a:r>
              <a:rPr lang="ja-JP" altLang="en-US" sz="2800" dirty="0"/>
              <a:t>－</a:t>
            </a:r>
            <a:r>
              <a:rPr lang="en-US" altLang="ja-JP" sz="2800" dirty="0"/>
              <a:t>1</a:t>
            </a:r>
            <a:r>
              <a:rPr lang="ja-JP" altLang="en-US" sz="2800" dirty="0"/>
              <a:t>社会保障財源のイメージ</a:t>
            </a:r>
            <a:br>
              <a:rPr lang="ja-JP" altLang="en-US" sz="2800" dirty="0"/>
            </a:br>
            <a:endParaRPr lang="ja-JP" altLang="en-US" sz="2800" dirty="0"/>
          </a:p>
        </p:txBody>
      </p:sp>
      <p:sp>
        <p:nvSpPr>
          <p:cNvPr id="3" name="テキスト ボックス 2">
            <a:hlinkClick r:id="rId3"/>
            <a:extLst>
              <a:ext uri="{FF2B5EF4-FFF2-40B4-BE49-F238E27FC236}">
                <a16:creationId xmlns:a16="http://schemas.microsoft.com/office/drawing/2014/main" id="{F8EEB347-B109-BC0B-E665-68F55E29BE1E}"/>
              </a:ext>
            </a:extLst>
          </p:cNvPr>
          <p:cNvSpPr txBox="1"/>
          <p:nvPr/>
        </p:nvSpPr>
        <p:spPr>
          <a:xfrm>
            <a:off x="451062" y="6309320"/>
            <a:ext cx="8692938" cy="400110"/>
          </a:xfrm>
          <a:prstGeom prst="rect">
            <a:avLst/>
          </a:prstGeom>
          <a:solidFill>
            <a:schemeClr val="bg1"/>
          </a:solidFill>
        </p:spPr>
        <p:txBody>
          <a:bodyPr wrap="square" rtlCol="0">
            <a:spAutoFit/>
          </a:bodyPr>
          <a:lstStyle/>
          <a:p>
            <a:r>
              <a:rPr lang="ja-JP" altLang="en-US" sz="2000" dirty="0">
                <a:solidFill>
                  <a:srgbClr val="FF0000"/>
                </a:solidFill>
                <a:hlinkClick r:id="rId4"/>
              </a:rPr>
              <a:t>出典：「社会保障について」財務省主計局　平成３０年１０月３０日。</a:t>
            </a:r>
            <a:endParaRPr lang="en-US" altLang="ja-JP" sz="2000" dirty="0">
              <a:solidFill>
                <a:srgbClr val="FF0000"/>
              </a:solidFill>
            </a:endParaRPr>
          </a:p>
        </p:txBody>
      </p:sp>
      <p:pic>
        <p:nvPicPr>
          <p:cNvPr id="6" name="図 5" descr="タイムライン&#10;&#10;自動的に生成された説明">
            <a:extLst>
              <a:ext uri="{FF2B5EF4-FFF2-40B4-BE49-F238E27FC236}">
                <a16:creationId xmlns:a16="http://schemas.microsoft.com/office/drawing/2014/main" id="{5D5A8E8A-0235-2C56-2ECC-3E1DE3FE18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101" y="1124744"/>
            <a:ext cx="7236906" cy="5043452"/>
          </a:xfrm>
          <a:prstGeom prst="rect">
            <a:avLst/>
          </a:prstGeom>
        </p:spPr>
      </p:pic>
    </p:spTree>
    <p:extLst>
      <p:ext uri="{BB962C8B-B14F-4D97-AF65-F5344CB8AC3E}">
        <p14:creationId xmlns:p14="http://schemas.microsoft.com/office/powerpoint/2010/main" val="325927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473780"/>
            <a:ext cx="7704856" cy="1160475"/>
          </a:xfrm>
        </p:spPr>
        <p:txBody>
          <a:bodyPr anchor="ctr"/>
          <a:lstStyle/>
          <a:p>
            <a:pPr algn="ctr" eaLnBrk="1" hangingPunct="1">
              <a:lnSpc>
                <a:spcPct val="90000"/>
              </a:lnSpc>
            </a:pPr>
            <a:br>
              <a:rPr lang="ja-JP" altLang="en-US" sz="2800" dirty="0"/>
            </a:br>
            <a:r>
              <a:rPr lang="ja-JP" altLang="en-US" sz="2800" dirty="0"/>
              <a:t>第１節　社会保障の財政</a:t>
            </a:r>
            <a:br>
              <a:rPr lang="ja-JP" altLang="en-US" sz="2800" dirty="0"/>
            </a:br>
            <a:r>
              <a:rPr lang="ja-JP" altLang="en-US" sz="2800" dirty="0"/>
              <a:t>（１）社会保障の財政を支える財源②</a:t>
            </a:r>
            <a:br>
              <a:rPr lang="ja-JP" altLang="en-US" sz="2800" dirty="0"/>
            </a:br>
            <a:endParaRPr lang="ja-JP" altLang="en-US" sz="2800" dirty="0"/>
          </a:p>
        </p:txBody>
      </p:sp>
      <p:sp>
        <p:nvSpPr>
          <p:cNvPr id="430083" name="Rectangle 3"/>
          <p:cNvSpPr>
            <a:spLocks noGrp="1" noChangeArrowheads="1"/>
          </p:cNvSpPr>
          <p:nvPr>
            <p:ph type="body" idx="1"/>
          </p:nvPr>
        </p:nvSpPr>
        <p:spPr>
          <a:xfrm>
            <a:off x="260201" y="1772816"/>
            <a:ext cx="8623597" cy="4392488"/>
          </a:xfrm>
        </p:spPr>
        <p:txBody>
          <a:bodyPr/>
          <a:lstStyle/>
          <a:p>
            <a:pPr eaLnBrk="1" hangingPunct="1">
              <a:lnSpc>
                <a:spcPct val="90000"/>
              </a:lnSpc>
            </a:pPr>
            <a:r>
              <a:rPr lang="ja-JP" altLang="en-US" sz="2400" b="1" dirty="0">
                <a:latin typeface="+mn-ea"/>
                <a:cs typeface="ＭＳ 明朝" charset="-128"/>
              </a:rPr>
              <a:t>表</a:t>
            </a:r>
            <a:r>
              <a:rPr lang="en-US" altLang="ja-JP" sz="2400" b="1" dirty="0">
                <a:latin typeface="+mn-ea"/>
                <a:cs typeface="ＭＳ 明朝" charset="-128"/>
              </a:rPr>
              <a:t>3</a:t>
            </a:r>
            <a:r>
              <a:rPr lang="ja-JP" altLang="en-US" sz="2400" b="1" dirty="0">
                <a:latin typeface="+mn-ea"/>
                <a:cs typeface="ＭＳ 明朝" charset="-128"/>
              </a:rPr>
              <a:t>－</a:t>
            </a:r>
            <a:r>
              <a:rPr lang="en-US" altLang="ja-JP" sz="2400" b="1" dirty="0">
                <a:latin typeface="+mn-ea"/>
                <a:cs typeface="ＭＳ 明朝" charset="-128"/>
              </a:rPr>
              <a:t>1</a:t>
            </a:r>
            <a:r>
              <a:rPr lang="ja-JP" altLang="en-US" sz="2400" b="1" dirty="0">
                <a:latin typeface="+mn-ea"/>
                <a:cs typeface="ＭＳ 明朝" charset="-128"/>
              </a:rPr>
              <a:t>社会保障の財源構成（</a:t>
            </a:r>
            <a:r>
              <a:rPr lang="en-US" altLang="ja-JP" sz="2400" b="1" dirty="0">
                <a:latin typeface="+mn-ea"/>
                <a:cs typeface="ＭＳ 明朝" charset="-128"/>
              </a:rPr>
              <a:t>ILO</a:t>
            </a:r>
            <a:r>
              <a:rPr lang="ja-JP" altLang="en-US" sz="2400" b="1" dirty="0">
                <a:latin typeface="+mn-ea"/>
                <a:cs typeface="ＭＳ 明朝" charset="-128"/>
              </a:rPr>
              <a:t>基準）</a:t>
            </a:r>
          </a:p>
          <a:p>
            <a:pPr eaLnBrk="1" hangingPunct="1">
              <a:lnSpc>
                <a:spcPct val="90000"/>
              </a:lnSpc>
            </a:pPr>
            <a:r>
              <a:rPr lang="ja-JP" altLang="en-US" sz="2400" b="1" dirty="0">
                <a:latin typeface="+mn-ea"/>
                <a:cs typeface="ＭＳ 明朝" charset="-128"/>
              </a:rPr>
              <a:t>国立社会保障・人口問題研究所「社会保障費用統計」</a:t>
            </a:r>
            <a:endParaRPr lang="en-US" altLang="ja-JP" sz="2400" b="1" dirty="0">
              <a:latin typeface="+mn-ea"/>
              <a:cs typeface="ＭＳ 明朝" charset="-128"/>
            </a:endParaRPr>
          </a:p>
          <a:p>
            <a:pPr eaLnBrk="1" hangingPunct="1">
              <a:lnSpc>
                <a:spcPct val="90000"/>
              </a:lnSpc>
            </a:pPr>
            <a:r>
              <a:rPr lang="ja-JP" altLang="en-US" sz="2400" b="1" dirty="0">
                <a:latin typeface="+mn-ea"/>
                <a:cs typeface="ＭＳ 明朝" charset="-128"/>
              </a:rPr>
              <a:t>財源の規模：</a:t>
            </a:r>
            <a:r>
              <a:rPr lang="en-US" altLang="ja-JP" sz="2400" b="1" dirty="0">
                <a:latin typeface="+mn-ea"/>
                <a:cs typeface="ＭＳ 明朝" charset="-128"/>
              </a:rPr>
              <a:t>2018</a:t>
            </a:r>
            <a:r>
              <a:rPr lang="ja-JP" altLang="en-US" sz="2400" b="1" dirty="0">
                <a:latin typeface="+mn-ea"/>
                <a:cs typeface="ＭＳ 明朝" charset="-128"/>
              </a:rPr>
              <a:t>（</a:t>
            </a:r>
            <a:r>
              <a:rPr lang="en-US" altLang="ja-JP" sz="2400" b="1" dirty="0">
                <a:latin typeface="+mn-ea"/>
                <a:cs typeface="ＭＳ 明朝" charset="-128"/>
              </a:rPr>
              <a:t>H30</a:t>
            </a:r>
            <a:r>
              <a:rPr lang="ja-JP" altLang="en-US" sz="2400" b="1" dirty="0">
                <a:latin typeface="+mn-ea"/>
                <a:cs typeface="ＭＳ 明朝" charset="-128"/>
              </a:rPr>
              <a:t>）年約</a:t>
            </a:r>
            <a:r>
              <a:rPr lang="en-US" altLang="ja-JP" sz="2400" b="1" dirty="0">
                <a:latin typeface="+mn-ea"/>
                <a:cs typeface="ＭＳ 明朝" charset="-128"/>
              </a:rPr>
              <a:t>132.6</a:t>
            </a:r>
            <a:r>
              <a:rPr lang="ja-JP" altLang="en-US" sz="2400" b="1" dirty="0">
                <a:latin typeface="+mn-ea"/>
                <a:cs typeface="ＭＳ 明朝" charset="-128"/>
              </a:rPr>
              <a:t>兆円＞同年の社会保障給付費（約</a:t>
            </a:r>
            <a:r>
              <a:rPr lang="en-US" altLang="ja-JP" sz="2400" b="1" dirty="0">
                <a:latin typeface="+mn-ea"/>
                <a:cs typeface="ＭＳ 明朝" charset="-128"/>
              </a:rPr>
              <a:t>121.5</a:t>
            </a:r>
            <a:r>
              <a:rPr lang="ja-JP" altLang="en-US" sz="2400" b="1" dirty="0">
                <a:latin typeface="+mn-ea"/>
                <a:cs typeface="ＭＳ 明朝" charset="-128"/>
              </a:rPr>
              <a:t>兆円）</a:t>
            </a:r>
          </a:p>
          <a:p>
            <a:pPr eaLnBrk="1" hangingPunct="1">
              <a:lnSpc>
                <a:spcPct val="90000"/>
              </a:lnSpc>
            </a:pPr>
            <a:r>
              <a:rPr lang="en-US" altLang="ja-JP" sz="2400" b="1" dirty="0">
                <a:latin typeface="+mn-ea"/>
                <a:cs typeface="ＭＳ 明朝" charset="-128"/>
              </a:rPr>
              <a:t>1965</a:t>
            </a:r>
            <a:r>
              <a:rPr lang="ja-JP" altLang="en-US" sz="2400" b="1" dirty="0">
                <a:latin typeface="+mn-ea"/>
                <a:cs typeface="ＭＳ 明朝" charset="-128"/>
              </a:rPr>
              <a:t>（</a:t>
            </a:r>
            <a:r>
              <a:rPr lang="en-US" altLang="ja-JP" sz="2400" b="1" dirty="0">
                <a:latin typeface="+mn-ea"/>
                <a:cs typeface="ＭＳ 明朝" charset="-128"/>
              </a:rPr>
              <a:t>S40</a:t>
            </a:r>
            <a:r>
              <a:rPr lang="ja-JP" altLang="en-US" sz="2400" b="1" dirty="0">
                <a:latin typeface="+mn-ea"/>
                <a:cs typeface="ＭＳ 明朝" charset="-128"/>
              </a:rPr>
              <a:t>）年約</a:t>
            </a:r>
            <a:r>
              <a:rPr lang="en-US" altLang="ja-JP" sz="2400" b="1" dirty="0">
                <a:latin typeface="+mn-ea"/>
                <a:cs typeface="ＭＳ 明朝" charset="-128"/>
              </a:rPr>
              <a:t>2.4</a:t>
            </a:r>
            <a:r>
              <a:rPr lang="ja-JP" altLang="en-US" sz="2400" b="1" dirty="0">
                <a:latin typeface="+mn-ea"/>
                <a:cs typeface="ＭＳ 明朝" charset="-128"/>
              </a:rPr>
              <a:t>兆円</a:t>
            </a:r>
          </a:p>
          <a:p>
            <a:pPr eaLnBrk="1" hangingPunct="1">
              <a:lnSpc>
                <a:spcPct val="90000"/>
              </a:lnSpc>
            </a:pPr>
            <a:r>
              <a:rPr lang="en-US" altLang="ja-JP" sz="2400" b="1" dirty="0">
                <a:latin typeface="+mn-ea"/>
                <a:cs typeface="ＭＳ 明朝" charset="-128"/>
              </a:rPr>
              <a:t>1970</a:t>
            </a:r>
            <a:r>
              <a:rPr lang="ja-JP" altLang="en-US" sz="2400" b="1" dirty="0">
                <a:latin typeface="+mn-ea"/>
                <a:cs typeface="ＭＳ 明朝" charset="-128"/>
              </a:rPr>
              <a:t>（</a:t>
            </a:r>
            <a:r>
              <a:rPr lang="en-US" altLang="ja-JP" sz="2400" b="1" dirty="0">
                <a:latin typeface="+mn-ea"/>
                <a:cs typeface="ＭＳ 明朝" charset="-128"/>
              </a:rPr>
              <a:t>S45</a:t>
            </a:r>
            <a:r>
              <a:rPr lang="ja-JP" altLang="en-US" sz="2400" b="1" dirty="0">
                <a:latin typeface="+mn-ea"/>
                <a:cs typeface="ＭＳ 明朝" charset="-128"/>
              </a:rPr>
              <a:t>）年約</a:t>
            </a:r>
            <a:r>
              <a:rPr lang="en-US" altLang="ja-JP" sz="2400" b="1" dirty="0">
                <a:latin typeface="+mn-ea"/>
                <a:cs typeface="ＭＳ 明朝" charset="-128"/>
              </a:rPr>
              <a:t>5.5</a:t>
            </a:r>
            <a:r>
              <a:rPr lang="ja-JP" altLang="en-US" sz="2400" b="1" dirty="0">
                <a:latin typeface="+mn-ea"/>
                <a:cs typeface="ＭＳ 明朝" charset="-128"/>
              </a:rPr>
              <a:t>兆円</a:t>
            </a:r>
          </a:p>
          <a:p>
            <a:pPr eaLnBrk="1" hangingPunct="1">
              <a:lnSpc>
                <a:spcPct val="90000"/>
              </a:lnSpc>
            </a:pPr>
            <a:r>
              <a:rPr lang="en-US" altLang="ja-JP" sz="2400" b="1" dirty="0">
                <a:latin typeface="+mn-ea"/>
                <a:cs typeface="ＭＳ 明朝" charset="-128"/>
              </a:rPr>
              <a:t>1975</a:t>
            </a:r>
            <a:r>
              <a:rPr lang="ja-JP" altLang="en-US" sz="2400" b="1" dirty="0">
                <a:latin typeface="+mn-ea"/>
                <a:cs typeface="ＭＳ 明朝" charset="-128"/>
              </a:rPr>
              <a:t>（</a:t>
            </a:r>
            <a:r>
              <a:rPr lang="en-US" altLang="ja-JP" sz="2400" b="1" dirty="0">
                <a:latin typeface="+mn-ea"/>
                <a:cs typeface="ＭＳ 明朝" charset="-128"/>
              </a:rPr>
              <a:t>S50</a:t>
            </a:r>
            <a:r>
              <a:rPr lang="ja-JP" altLang="en-US" sz="2400" b="1" dirty="0">
                <a:latin typeface="+mn-ea"/>
                <a:cs typeface="ＭＳ 明朝" charset="-128"/>
              </a:rPr>
              <a:t>）年約</a:t>
            </a:r>
            <a:r>
              <a:rPr lang="en-US" altLang="ja-JP" sz="2400" b="1" dirty="0">
                <a:latin typeface="+mn-ea"/>
                <a:cs typeface="ＭＳ 明朝" charset="-128"/>
              </a:rPr>
              <a:t>16.5</a:t>
            </a:r>
            <a:r>
              <a:rPr lang="ja-JP" altLang="en-US" sz="2400" b="1" dirty="0">
                <a:latin typeface="+mn-ea"/>
                <a:cs typeface="ＭＳ 明朝" charset="-128"/>
              </a:rPr>
              <a:t>兆円</a:t>
            </a:r>
          </a:p>
          <a:p>
            <a:pPr eaLnBrk="1" hangingPunct="1">
              <a:lnSpc>
                <a:spcPct val="90000"/>
              </a:lnSpc>
            </a:pPr>
            <a:r>
              <a:rPr lang="en-US" altLang="ja-JP" sz="2400" b="1" dirty="0">
                <a:latin typeface="+mn-ea"/>
                <a:cs typeface="ＭＳ 明朝" charset="-128"/>
              </a:rPr>
              <a:t>1980</a:t>
            </a:r>
            <a:r>
              <a:rPr lang="ja-JP" altLang="en-US" sz="2400" b="1" dirty="0">
                <a:latin typeface="+mn-ea"/>
                <a:cs typeface="ＭＳ 明朝" charset="-128"/>
              </a:rPr>
              <a:t>（</a:t>
            </a:r>
            <a:r>
              <a:rPr lang="en-US" altLang="ja-JP" sz="2400" b="1" dirty="0">
                <a:latin typeface="+mn-ea"/>
                <a:cs typeface="ＭＳ 明朝" charset="-128"/>
              </a:rPr>
              <a:t>S55</a:t>
            </a:r>
            <a:r>
              <a:rPr lang="ja-JP" altLang="en-US" sz="2400" b="1" dirty="0">
                <a:latin typeface="+mn-ea"/>
                <a:cs typeface="ＭＳ 明朝" charset="-128"/>
              </a:rPr>
              <a:t>）年約</a:t>
            </a:r>
            <a:r>
              <a:rPr lang="en-US" altLang="ja-JP" sz="2400" b="1" dirty="0">
                <a:latin typeface="+mn-ea"/>
                <a:cs typeface="ＭＳ 明朝" charset="-128"/>
              </a:rPr>
              <a:t>33.5</a:t>
            </a:r>
            <a:r>
              <a:rPr lang="ja-JP" altLang="en-US" sz="2400" b="1" dirty="0">
                <a:latin typeface="+mn-ea"/>
                <a:cs typeface="ＭＳ 明朝" charset="-128"/>
              </a:rPr>
              <a:t>兆円</a:t>
            </a:r>
          </a:p>
          <a:p>
            <a:pPr eaLnBrk="1" hangingPunct="1">
              <a:lnSpc>
                <a:spcPct val="90000"/>
              </a:lnSpc>
            </a:pPr>
            <a:r>
              <a:rPr lang="en-US" altLang="ja-JP" sz="2400" b="1" dirty="0">
                <a:latin typeface="+mn-ea"/>
                <a:cs typeface="ＭＳ 明朝" charset="-128"/>
              </a:rPr>
              <a:t>1990</a:t>
            </a:r>
            <a:r>
              <a:rPr lang="ja-JP" altLang="en-US" sz="2400" b="1" dirty="0">
                <a:latin typeface="+mn-ea"/>
                <a:cs typeface="ＭＳ 明朝" charset="-128"/>
              </a:rPr>
              <a:t>（</a:t>
            </a:r>
            <a:r>
              <a:rPr lang="en-US" altLang="ja-JP" sz="2400" b="1" dirty="0">
                <a:latin typeface="+mn-ea"/>
                <a:cs typeface="ＭＳ 明朝" charset="-128"/>
              </a:rPr>
              <a:t>H2</a:t>
            </a:r>
            <a:r>
              <a:rPr lang="ja-JP" altLang="en-US" sz="2400" b="1" dirty="0">
                <a:latin typeface="+mn-ea"/>
                <a:cs typeface="ＭＳ 明朝" charset="-128"/>
              </a:rPr>
              <a:t>）年約</a:t>
            </a:r>
            <a:r>
              <a:rPr lang="en-US" altLang="ja-JP" sz="2400" b="1" dirty="0">
                <a:latin typeface="+mn-ea"/>
                <a:cs typeface="ＭＳ 明朝" charset="-128"/>
              </a:rPr>
              <a:t>65.3</a:t>
            </a:r>
            <a:r>
              <a:rPr lang="ja-JP" altLang="en-US" sz="2400" b="1" dirty="0">
                <a:latin typeface="+mn-ea"/>
                <a:cs typeface="ＭＳ 明朝" charset="-128"/>
              </a:rPr>
              <a:t>兆円</a:t>
            </a:r>
          </a:p>
          <a:p>
            <a:pPr eaLnBrk="1" hangingPunct="1">
              <a:lnSpc>
                <a:spcPct val="90000"/>
              </a:lnSpc>
            </a:pPr>
            <a:r>
              <a:rPr lang="en-US" altLang="ja-JP" sz="2400" b="1" dirty="0">
                <a:latin typeface="+mn-ea"/>
                <a:cs typeface="ＭＳ 明朝" charset="-128"/>
              </a:rPr>
              <a:t>1995</a:t>
            </a:r>
            <a:r>
              <a:rPr lang="ja-JP" altLang="en-US" sz="2400" b="1" dirty="0">
                <a:latin typeface="+mn-ea"/>
                <a:cs typeface="ＭＳ 明朝" charset="-128"/>
              </a:rPr>
              <a:t>（</a:t>
            </a:r>
            <a:r>
              <a:rPr lang="en-US" altLang="ja-JP" sz="2400" b="1" dirty="0">
                <a:latin typeface="+mn-ea"/>
                <a:cs typeface="ＭＳ 明朝" charset="-128"/>
              </a:rPr>
              <a:t>H7</a:t>
            </a:r>
            <a:r>
              <a:rPr lang="ja-JP" altLang="en-US" sz="2400" b="1" dirty="0">
                <a:latin typeface="+mn-ea"/>
                <a:cs typeface="ＭＳ 明朝" charset="-128"/>
              </a:rPr>
              <a:t>）年約</a:t>
            </a:r>
            <a:r>
              <a:rPr lang="en-US" altLang="ja-JP" sz="2400" b="1" dirty="0">
                <a:latin typeface="+mn-ea"/>
                <a:cs typeface="ＭＳ 明朝" charset="-128"/>
              </a:rPr>
              <a:t>83.7</a:t>
            </a:r>
            <a:r>
              <a:rPr lang="ja-JP" altLang="en-US" sz="2400" b="1" dirty="0">
                <a:latin typeface="+mn-ea"/>
                <a:cs typeface="ＭＳ 明朝" charset="-128"/>
              </a:rPr>
              <a:t>兆円</a:t>
            </a:r>
          </a:p>
          <a:p>
            <a:pPr eaLnBrk="1" hangingPunct="1">
              <a:lnSpc>
                <a:spcPct val="90000"/>
              </a:lnSpc>
            </a:pPr>
            <a:r>
              <a:rPr lang="en-US" altLang="ja-JP" sz="2400" b="1" dirty="0">
                <a:latin typeface="+mn-ea"/>
                <a:cs typeface="ＭＳ 明朝" charset="-128"/>
              </a:rPr>
              <a:t>2005</a:t>
            </a:r>
            <a:r>
              <a:rPr lang="ja-JP" altLang="en-US" sz="2400" b="1" dirty="0">
                <a:latin typeface="+mn-ea"/>
                <a:cs typeface="ＭＳ 明朝" charset="-128"/>
              </a:rPr>
              <a:t>（</a:t>
            </a:r>
            <a:r>
              <a:rPr lang="en-US" altLang="ja-JP" sz="2400" b="1" dirty="0">
                <a:latin typeface="+mn-ea"/>
                <a:cs typeface="ＭＳ 明朝" charset="-128"/>
              </a:rPr>
              <a:t>H17</a:t>
            </a:r>
            <a:r>
              <a:rPr lang="ja-JP" altLang="en-US" sz="2400" b="1" dirty="0">
                <a:latin typeface="+mn-ea"/>
                <a:cs typeface="ＭＳ 明朝" charset="-128"/>
              </a:rPr>
              <a:t>）年</a:t>
            </a:r>
            <a:r>
              <a:rPr lang="en-US" altLang="ja-JP" sz="2400" b="1" dirty="0">
                <a:latin typeface="+mn-ea"/>
                <a:cs typeface="ＭＳ 明朝" charset="-128"/>
              </a:rPr>
              <a:t>100</a:t>
            </a:r>
            <a:r>
              <a:rPr lang="ja-JP" altLang="en-US" sz="2400" b="1" dirty="0">
                <a:latin typeface="+mn-ea"/>
                <a:cs typeface="ＭＳ 明朝" charset="-128"/>
              </a:rPr>
              <a:t>兆円突破現在に至る。</a:t>
            </a:r>
          </a:p>
          <a:p>
            <a:pPr eaLnBrk="1" hangingPunct="1">
              <a:lnSpc>
                <a:spcPct val="90000"/>
              </a:lnSpc>
            </a:pPr>
            <a:endParaRPr lang="ja-JP" altLang="en-US" sz="2400" b="1" dirty="0">
              <a:latin typeface="+mn-ea"/>
              <a:cs typeface="ＭＳ 明朝" charset="-128"/>
            </a:endParaRPr>
          </a:p>
          <a:p>
            <a:pPr eaLnBrk="1" hangingPunct="1">
              <a:lnSpc>
                <a:spcPct val="90000"/>
              </a:lnSpc>
            </a:pPr>
            <a:endParaRPr lang="en-US" altLang="ja-JP"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3388700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93043" y="285520"/>
            <a:ext cx="7704856" cy="1160475"/>
          </a:xfrm>
        </p:spPr>
        <p:txBody>
          <a:bodyPr anchor="ctr"/>
          <a:lstStyle/>
          <a:p>
            <a:pPr algn="ctr" eaLnBrk="1" hangingPunct="1">
              <a:lnSpc>
                <a:spcPct val="90000"/>
              </a:lnSpc>
            </a:pPr>
            <a:br>
              <a:rPr lang="ja-JP" altLang="en-US" sz="2800" dirty="0"/>
            </a:br>
            <a:r>
              <a:rPr lang="ja-JP" altLang="en-US" sz="2800" dirty="0"/>
              <a:t>表</a:t>
            </a:r>
            <a:r>
              <a:rPr lang="en-US" altLang="ja-JP" sz="2800" dirty="0"/>
              <a:t>3</a:t>
            </a:r>
            <a:r>
              <a:rPr lang="ja-JP" altLang="en-US" sz="2800" dirty="0"/>
              <a:t>－</a:t>
            </a:r>
            <a:r>
              <a:rPr lang="en-US" altLang="ja-JP" sz="2800" dirty="0"/>
              <a:t>1</a:t>
            </a:r>
            <a:r>
              <a:rPr lang="ja-JP" altLang="en-US" sz="2800" dirty="0"/>
              <a:t>の図①　社会保障財源の推移（金額）</a:t>
            </a:r>
            <a:br>
              <a:rPr lang="ja-JP" altLang="en-US" sz="2800" dirty="0"/>
            </a:br>
            <a:endParaRPr lang="ja-JP" altLang="en-US" sz="2800" dirty="0"/>
          </a:p>
        </p:txBody>
      </p:sp>
      <p:pic>
        <p:nvPicPr>
          <p:cNvPr id="2" name="図 1">
            <a:extLst>
              <a:ext uri="{FF2B5EF4-FFF2-40B4-BE49-F238E27FC236}">
                <a16:creationId xmlns:a16="http://schemas.microsoft.com/office/drawing/2014/main" id="{B918998D-D0EF-1E3C-C155-465D1F5EA3D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062" y="1152946"/>
            <a:ext cx="8099895" cy="5293110"/>
          </a:xfrm>
          <a:prstGeom prst="rect">
            <a:avLst/>
          </a:prstGeom>
          <a:noFill/>
        </p:spPr>
      </p:pic>
      <p:sp>
        <p:nvSpPr>
          <p:cNvPr id="5" name="テキスト ボックス 4">
            <a:hlinkClick r:id="rId4"/>
            <a:extLst>
              <a:ext uri="{FF2B5EF4-FFF2-40B4-BE49-F238E27FC236}">
                <a16:creationId xmlns:a16="http://schemas.microsoft.com/office/drawing/2014/main" id="{DBCA4B11-6CE4-B6FD-7B2F-889FE0E0A7FE}"/>
              </a:ext>
            </a:extLst>
          </p:cNvPr>
          <p:cNvSpPr txBox="1"/>
          <p:nvPr/>
        </p:nvSpPr>
        <p:spPr>
          <a:xfrm>
            <a:off x="451062" y="6309320"/>
            <a:ext cx="8692938" cy="400110"/>
          </a:xfrm>
          <a:prstGeom prst="rect">
            <a:avLst/>
          </a:prstGeom>
          <a:solidFill>
            <a:schemeClr val="bg1"/>
          </a:solidFill>
        </p:spPr>
        <p:txBody>
          <a:bodyPr wrap="square" rtlCol="0">
            <a:spAutoFit/>
          </a:bodyPr>
          <a:lstStyle/>
          <a:p>
            <a:r>
              <a:rPr lang="ja-JP" altLang="en-US" sz="2000" dirty="0">
                <a:solidFill>
                  <a:srgbClr val="FF0000"/>
                </a:solidFill>
                <a:hlinkClick r:id="rId5"/>
              </a:rPr>
              <a:t>出典</a:t>
            </a:r>
            <a:r>
              <a:rPr lang="ja-JP" altLang="en-US" sz="2000" dirty="0">
                <a:solidFill>
                  <a:srgbClr val="FF0000"/>
                </a:solidFill>
              </a:rPr>
              <a:t>　</a:t>
            </a:r>
            <a:r>
              <a:rPr lang="ja-JP" altLang="en-US" sz="2000" dirty="0">
                <a:solidFill>
                  <a:srgbClr val="FF0000"/>
                </a:solidFill>
                <a:hlinkClick r:id="rId6"/>
              </a:rPr>
              <a:t>国立社会保障・人口問題研究所「社会保障費用統計（２０２３）</a:t>
            </a:r>
            <a:endParaRPr lang="en-US" altLang="ja-JP" sz="2000" dirty="0">
              <a:solidFill>
                <a:srgbClr val="FF0000"/>
              </a:solidFill>
            </a:endParaRPr>
          </a:p>
        </p:txBody>
      </p:sp>
    </p:spTree>
    <p:extLst>
      <p:ext uri="{BB962C8B-B14F-4D97-AF65-F5344CB8AC3E}">
        <p14:creationId xmlns:p14="http://schemas.microsoft.com/office/powerpoint/2010/main" val="1676744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332656"/>
            <a:ext cx="7704856" cy="1160475"/>
          </a:xfrm>
        </p:spPr>
        <p:txBody>
          <a:bodyPr anchor="ctr"/>
          <a:lstStyle/>
          <a:p>
            <a:pPr algn="ctr" eaLnBrk="1" hangingPunct="1">
              <a:lnSpc>
                <a:spcPct val="90000"/>
              </a:lnSpc>
            </a:pPr>
            <a:br>
              <a:rPr lang="ja-JP" altLang="en-US" sz="2800" dirty="0"/>
            </a:br>
            <a:r>
              <a:rPr lang="ja-JP" altLang="en-US" sz="2800" dirty="0"/>
              <a:t>第１節　社会保障の財政</a:t>
            </a:r>
            <a:br>
              <a:rPr lang="ja-JP" altLang="en-US" sz="2800" dirty="0"/>
            </a:br>
            <a:r>
              <a:rPr lang="ja-JP" altLang="en-US" sz="2800" dirty="0"/>
              <a:t>（１）社会保障の財政を支える財源③</a:t>
            </a:r>
            <a:br>
              <a:rPr lang="ja-JP" altLang="en-US" sz="2800" dirty="0"/>
            </a:br>
            <a:endParaRPr lang="ja-JP" altLang="en-US" sz="2800" dirty="0"/>
          </a:p>
        </p:txBody>
      </p:sp>
      <p:sp>
        <p:nvSpPr>
          <p:cNvPr id="430083" name="Rectangle 3"/>
          <p:cNvSpPr>
            <a:spLocks noGrp="1" noChangeArrowheads="1"/>
          </p:cNvSpPr>
          <p:nvPr>
            <p:ph type="body" idx="1"/>
          </p:nvPr>
        </p:nvSpPr>
        <p:spPr>
          <a:xfrm>
            <a:off x="615900" y="1844824"/>
            <a:ext cx="7912199" cy="3816424"/>
          </a:xfrm>
        </p:spPr>
        <p:txBody>
          <a:bodyPr/>
          <a:lstStyle/>
          <a:p>
            <a:pPr eaLnBrk="1" hangingPunct="1">
              <a:lnSpc>
                <a:spcPct val="90000"/>
              </a:lnSpc>
            </a:pPr>
            <a:r>
              <a:rPr lang="ja-JP" altLang="en-US" sz="2400" b="1" dirty="0">
                <a:latin typeface="+mn-ea"/>
                <a:cs typeface="ＭＳ 明朝" charset="-128"/>
              </a:rPr>
              <a:t>社会保障財源の種類別構成比</a:t>
            </a:r>
          </a:p>
          <a:p>
            <a:pPr eaLnBrk="1" hangingPunct="1">
              <a:lnSpc>
                <a:spcPct val="90000"/>
              </a:lnSpc>
            </a:pPr>
            <a:r>
              <a:rPr lang="en-US" altLang="ja-JP" sz="2400" b="1" dirty="0">
                <a:latin typeface="+mn-ea"/>
                <a:cs typeface="ＭＳ 明朝" charset="-128"/>
              </a:rPr>
              <a:t>1960</a:t>
            </a:r>
            <a:r>
              <a:rPr lang="ja-JP" altLang="en-US" sz="2400" b="1" dirty="0">
                <a:latin typeface="+mn-ea"/>
                <a:cs typeface="ＭＳ 明朝" charset="-128"/>
              </a:rPr>
              <a:t>年から</a:t>
            </a:r>
            <a:r>
              <a:rPr lang="en-US" altLang="ja-JP" sz="2400" b="1" dirty="0">
                <a:latin typeface="+mn-ea"/>
                <a:cs typeface="ＭＳ 明朝" charset="-128"/>
              </a:rPr>
              <a:t>1998</a:t>
            </a:r>
            <a:r>
              <a:rPr lang="ja-JP" altLang="en-US" sz="2400" b="1" dirty="0">
                <a:latin typeface="+mn-ea"/>
                <a:cs typeface="ＭＳ 明朝" charset="-128"/>
              </a:rPr>
              <a:t>年頃までは、社会保険料</a:t>
            </a:r>
            <a:r>
              <a:rPr lang="en-US" altLang="ja-JP" sz="2400" b="1" dirty="0">
                <a:latin typeface="+mn-ea"/>
                <a:cs typeface="ＭＳ 明朝" charset="-128"/>
              </a:rPr>
              <a:t>60</a:t>
            </a:r>
            <a:r>
              <a:rPr lang="ja-JP" altLang="en-US" sz="2400" b="1" dirty="0">
                <a:latin typeface="+mn-ea"/>
                <a:cs typeface="ＭＳ 明朝" charset="-128"/>
              </a:rPr>
              <a:t>％、国庫</a:t>
            </a:r>
            <a:r>
              <a:rPr lang="en-US" altLang="ja-JP" sz="2400" b="1" dirty="0">
                <a:latin typeface="+mn-ea"/>
                <a:cs typeface="ＭＳ 明朝" charset="-128"/>
              </a:rPr>
              <a:t>30</a:t>
            </a:r>
            <a:r>
              <a:rPr lang="ja-JP" altLang="en-US" sz="2400" b="1" dirty="0">
                <a:latin typeface="+mn-ea"/>
                <a:cs typeface="ＭＳ 明朝" charset="-128"/>
              </a:rPr>
              <a:t>％、その他公費</a:t>
            </a:r>
            <a:r>
              <a:rPr lang="en-US" altLang="ja-JP" sz="2400" b="1" dirty="0">
                <a:latin typeface="+mn-ea"/>
                <a:cs typeface="ＭＳ 明朝" charset="-128"/>
              </a:rPr>
              <a:t>10</a:t>
            </a:r>
            <a:r>
              <a:rPr lang="ja-JP" altLang="en-US" sz="2400" b="1" dirty="0">
                <a:latin typeface="+mn-ea"/>
                <a:cs typeface="ＭＳ 明朝" charset="-128"/>
              </a:rPr>
              <a:t>％で安定していたが、</a:t>
            </a:r>
            <a:r>
              <a:rPr lang="en-US" altLang="ja-JP" sz="2400" b="1" dirty="0">
                <a:latin typeface="+mn-ea"/>
                <a:cs typeface="ＭＳ 明朝" charset="-128"/>
              </a:rPr>
              <a:t>2000</a:t>
            </a:r>
            <a:r>
              <a:rPr lang="ja-JP" altLang="en-US" sz="2400" b="1" dirty="0">
                <a:latin typeface="+mn-ea"/>
                <a:cs typeface="ＭＳ 明朝" charset="-128"/>
              </a:rPr>
              <a:t>年に入る頃から資産収入やその他による補填が目立つ。つまり、財源が不安定化しているといえる。</a:t>
            </a:r>
          </a:p>
          <a:p>
            <a:pPr eaLnBrk="1" hangingPunct="1">
              <a:lnSpc>
                <a:spcPct val="90000"/>
              </a:lnSpc>
            </a:pPr>
            <a:r>
              <a:rPr lang="ja-JP" altLang="en-US" sz="2400" b="1" dirty="0">
                <a:latin typeface="+mn-ea"/>
                <a:cs typeface="ＭＳ 明朝" charset="-128"/>
              </a:rPr>
              <a:t>公的年金制度等における積立金の規模は非常に大きく（</a:t>
            </a:r>
            <a:r>
              <a:rPr lang="en-US" altLang="ja-JP" sz="2400" b="1" dirty="0">
                <a:latin typeface="+mn-ea"/>
                <a:cs typeface="ＭＳ 明朝" charset="-128"/>
              </a:rPr>
              <a:t>2021</a:t>
            </a:r>
            <a:r>
              <a:rPr lang="ja-JP" altLang="en-US" sz="2400" b="1" dirty="0">
                <a:latin typeface="+mn-ea"/>
                <a:cs typeface="ＭＳ 明朝" charset="-128"/>
              </a:rPr>
              <a:t>年度　</a:t>
            </a:r>
            <a:r>
              <a:rPr lang="en-US" altLang="ja-JP" sz="2400" b="1" dirty="0">
                <a:latin typeface="+mn-ea"/>
                <a:cs typeface="ＭＳ 明朝" charset="-128"/>
              </a:rPr>
              <a:t>200</a:t>
            </a:r>
            <a:r>
              <a:rPr lang="ja-JP" altLang="en-US" sz="2400" b="1" dirty="0">
                <a:latin typeface="+mn-ea"/>
                <a:cs typeface="ＭＳ 明朝" charset="-128"/>
              </a:rPr>
              <a:t>兆円）、運用実績により変動する資産収入も重要な財源である。</a:t>
            </a:r>
          </a:p>
          <a:p>
            <a:pPr eaLnBrk="1" hangingPunct="1">
              <a:lnSpc>
                <a:spcPct val="90000"/>
              </a:lnSpc>
            </a:pPr>
            <a:r>
              <a:rPr lang="ja-JP" altLang="en-US" sz="2400" b="1" dirty="0">
                <a:latin typeface="+mn-ea"/>
                <a:cs typeface="ＭＳ 明朝" charset="-128"/>
              </a:rPr>
              <a:t>年金の積立金は内外の株式や公債で運用されるので変動が激しい。</a:t>
            </a:r>
          </a:p>
          <a:p>
            <a:pPr eaLnBrk="1" hangingPunct="1">
              <a:lnSpc>
                <a:spcPct val="90000"/>
              </a:lnSpc>
            </a:pPr>
            <a:endParaRPr lang="en-US" altLang="ja-JP"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38154593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93043" y="285520"/>
            <a:ext cx="7704856" cy="1160475"/>
          </a:xfrm>
        </p:spPr>
        <p:txBody>
          <a:bodyPr anchor="ctr"/>
          <a:lstStyle/>
          <a:p>
            <a:pPr algn="ctr" eaLnBrk="1" hangingPunct="1">
              <a:lnSpc>
                <a:spcPct val="90000"/>
              </a:lnSpc>
            </a:pPr>
            <a:br>
              <a:rPr lang="ja-JP" altLang="en-US" sz="2800" dirty="0"/>
            </a:br>
            <a:r>
              <a:rPr lang="ja-JP" altLang="en-US" sz="2800" dirty="0"/>
              <a:t>表</a:t>
            </a:r>
            <a:r>
              <a:rPr lang="en-US" altLang="ja-JP" sz="2800" dirty="0"/>
              <a:t>3</a:t>
            </a:r>
            <a:r>
              <a:rPr lang="ja-JP" altLang="en-US" sz="2800" dirty="0"/>
              <a:t>－</a:t>
            </a:r>
            <a:r>
              <a:rPr lang="en-US" altLang="ja-JP" sz="2800" dirty="0"/>
              <a:t>1</a:t>
            </a:r>
            <a:r>
              <a:rPr lang="ja-JP" altLang="en-US" sz="2800" dirty="0"/>
              <a:t>の図②　社会保障財源の推移（金額）</a:t>
            </a:r>
            <a:br>
              <a:rPr lang="ja-JP" altLang="en-US" sz="2800" dirty="0"/>
            </a:br>
            <a:endParaRPr lang="ja-JP" altLang="en-US" sz="2800" dirty="0"/>
          </a:p>
        </p:txBody>
      </p:sp>
      <p:sp>
        <p:nvSpPr>
          <p:cNvPr id="5" name="テキスト ボックス 4">
            <a:hlinkClick r:id="rId3"/>
            <a:extLst>
              <a:ext uri="{FF2B5EF4-FFF2-40B4-BE49-F238E27FC236}">
                <a16:creationId xmlns:a16="http://schemas.microsoft.com/office/drawing/2014/main" id="{DBCA4B11-6CE4-B6FD-7B2F-889FE0E0A7FE}"/>
              </a:ext>
            </a:extLst>
          </p:cNvPr>
          <p:cNvSpPr txBox="1"/>
          <p:nvPr/>
        </p:nvSpPr>
        <p:spPr>
          <a:xfrm>
            <a:off x="451062" y="6309320"/>
            <a:ext cx="8692938" cy="400110"/>
          </a:xfrm>
          <a:prstGeom prst="rect">
            <a:avLst/>
          </a:prstGeom>
          <a:solidFill>
            <a:schemeClr val="bg1"/>
          </a:solidFill>
        </p:spPr>
        <p:txBody>
          <a:bodyPr wrap="square" rtlCol="0">
            <a:spAutoFit/>
          </a:bodyPr>
          <a:lstStyle/>
          <a:p>
            <a:r>
              <a:rPr lang="ja-JP" altLang="en-US" sz="2000" dirty="0">
                <a:solidFill>
                  <a:srgbClr val="FF0000"/>
                </a:solidFill>
                <a:hlinkClick r:id="rId4"/>
              </a:rPr>
              <a:t>出典</a:t>
            </a:r>
            <a:r>
              <a:rPr lang="ja-JP" altLang="en-US" sz="2000" dirty="0">
                <a:solidFill>
                  <a:srgbClr val="FF0000"/>
                </a:solidFill>
              </a:rPr>
              <a:t>　</a:t>
            </a:r>
            <a:r>
              <a:rPr lang="ja-JP" altLang="en-US" sz="2000" dirty="0">
                <a:solidFill>
                  <a:srgbClr val="FF0000"/>
                </a:solidFill>
                <a:hlinkClick r:id="rId5"/>
              </a:rPr>
              <a:t>国立社会保障・人口問題研究所「社会保障費用統計（２０２３）</a:t>
            </a:r>
            <a:endParaRPr lang="en-US" altLang="ja-JP" sz="2000" dirty="0">
              <a:solidFill>
                <a:srgbClr val="FF0000"/>
              </a:solidFill>
            </a:endParaRPr>
          </a:p>
        </p:txBody>
      </p:sp>
      <p:pic>
        <p:nvPicPr>
          <p:cNvPr id="3" name="図 2">
            <a:extLst>
              <a:ext uri="{FF2B5EF4-FFF2-40B4-BE49-F238E27FC236}">
                <a16:creationId xmlns:a16="http://schemas.microsoft.com/office/drawing/2014/main" id="{BE39796A-4700-9FAB-93EA-818C3FF0445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043" y="1274359"/>
            <a:ext cx="7704856" cy="5034961"/>
          </a:xfrm>
          <a:prstGeom prst="rect">
            <a:avLst/>
          </a:prstGeom>
          <a:noFill/>
        </p:spPr>
      </p:pic>
    </p:spTree>
    <p:extLst>
      <p:ext uri="{BB962C8B-B14F-4D97-AF65-F5344CB8AC3E}">
        <p14:creationId xmlns:p14="http://schemas.microsoft.com/office/powerpoint/2010/main" val="1554527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67544" y="332656"/>
            <a:ext cx="7704856" cy="1160475"/>
          </a:xfrm>
        </p:spPr>
        <p:txBody>
          <a:bodyPr anchor="ctr"/>
          <a:lstStyle/>
          <a:p>
            <a:pPr algn="ctr" eaLnBrk="1" hangingPunct="1">
              <a:lnSpc>
                <a:spcPct val="90000"/>
              </a:lnSpc>
            </a:pPr>
            <a:br>
              <a:rPr lang="ja-JP" altLang="en-US" sz="2800" dirty="0"/>
            </a:br>
            <a:r>
              <a:rPr lang="ja-JP" altLang="en-US" sz="2800" dirty="0"/>
              <a:t>（２）社会保障の主な財源　</a:t>
            </a:r>
            <a:br>
              <a:rPr lang="en-US" altLang="ja-JP" sz="2800" dirty="0"/>
            </a:br>
            <a:r>
              <a:rPr lang="ja-JP" altLang="en-US" sz="2800" dirty="0"/>
              <a:t>①社会保険料</a:t>
            </a:r>
            <a:br>
              <a:rPr lang="ja-JP" altLang="en-US" sz="2800" dirty="0"/>
            </a:br>
            <a:endParaRPr lang="ja-JP" altLang="en-US" sz="2800" dirty="0"/>
          </a:p>
        </p:txBody>
      </p:sp>
      <p:sp>
        <p:nvSpPr>
          <p:cNvPr id="430083" name="Rectangle 3"/>
          <p:cNvSpPr>
            <a:spLocks noGrp="1" noChangeArrowheads="1"/>
          </p:cNvSpPr>
          <p:nvPr>
            <p:ph type="body" idx="1"/>
          </p:nvPr>
        </p:nvSpPr>
        <p:spPr>
          <a:xfrm>
            <a:off x="683568" y="1700808"/>
            <a:ext cx="8208912" cy="4104456"/>
          </a:xfrm>
        </p:spPr>
        <p:txBody>
          <a:bodyPr/>
          <a:lstStyle/>
          <a:p>
            <a:pPr eaLnBrk="1" hangingPunct="1">
              <a:lnSpc>
                <a:spcPct val="90000"/>
              </a:lnSpc>
            </a:pPr>
            <a:r>
              <a:rPr lang="ja-JP" altLang="en-US" sz="2400" b="1" dirty="0">
                <a:latin typeface="+mn-ea"/>
                <a:cs typeface="ＭＳ 明朝" charset="-128"/>
              </a:rPr>
              <a:t>法律に基づき対象者全員を強制加入</a:t>
            </a:r>
          </a:p>
          <a:p>
            <a:pPr eaLnBrk="1" hangingPunct="1">
              <a:lnSpc>
                <a:spcPct val="90000"/>
              </a:lnSpc>
            </a:pPr>
            <a:r>
              <a:rPr lang="ja-JP" altLang="en-US" sz="2400" b="1" dirty="0">
                <a:latin typeface="+mn-ea"/>
                <a:cs typeface="ＭＳ 明朝" charset="-128"/>
              </a:rPr>
              <a:t>被保険者は収入に応じて保険料を負担</a:t>
            </a:r>
          </a:p>
          <a:p>
            <a:pPr eaLnBrk="1" hangingPunct="1">
              <a:lnSpc>
                <a:spcPct val="90000"/>
              </a:lnSpc>
            </a:pPr>
            <a:r>
              <a:rPr lang="ja-JP" altLang="en-US" sz="2400" b="1" dirty="0">
                <a:latin typeface="+mn-ea"/>
                <a:cs typeface="ＭＳ 明朝" charset="-128"/>
              </a:rPr>
              <a:t>低所得者向けの減額、免除、猶予などの措置あり。</a:t>
            </a:r>
          </a:p>
          <a:p>
            <a:pPr eaLnBrk="1" hangingPunct="1">
              <a:lnSpc>
                <a:spcPct val="90000"/>
              </a:lnSpc>
            </a:pPr>
            <a:r>
              <a:rPr lang="ja-JP" altLang="en-US" sz="2400" b="1" dirty="0">
                <a:latin typeface="+mn-ea"/>
                <a:cs typeface="ＭＳ 明朝" charset="-128"/>
              </a:rPr>
              <a:t>厚生年金や協会けんぽ　毎月の給与⇒「標準報酬」☓保険料率。半分は雇用主（勤め先）負担</a:t>
            </a:r>
          </a:p>
          <a:p>
            <a:pPr eaLnBrk="1" hangingPunct="1">
              <a:lnSpc>
                <a:spcPct val="90000"/>
              </a:lnSpc>
            </a:pPr>
            <a:r>
              <a:rPr lang="ja-JP" altLang="en-US" sz="2400" b="1" dirty="0">
                <a:latin typeface="+mn-ea"/>
                <a:cs typeface="ＭＳ 明朝" charset="-128"/>
              </a:rPr>
              <a:t>国民年金：職業・年齢に関わりなく定額。全額自己負担</a:t>
            </a:r>
          </a:p>
          <a:p>
            <a:pPr eaLnBrk="1" hangingPunct="1">
              <a:lnSpc>
                <a:spcPct val="90000"/>
              </a:lnSpc>
            </a:pPr>
            <a:r>
              <a:rPr lang="ja-JP" altLang="en-US" sz="2400" b="1" dirty="0">
                <a:latin typeface="+mn-ea"/>
                <a:cs typeface="ＭＳ 明朝" charset="-128"/>
              </a:rPr>
              <a:t>給付と負担の関係：強制加入⇔給付を受ける権利</a:t>
            </a:r>
          </a:p>
          <a:p>
            <a:pPr marL="0" indent="0" eaLnBrk="1" hangingPunct="1">
              <a:lnSpc>
                <a:spcPct val="90000"/>
              </a:lnSpc>
              <a:buNone/>
            </a:pPr>
            <a:r>
              <a:rPr lang="ja-JP" altLang="en-US" sz="2400" b="1" dirty="0">
                <a:latin typeface="+mn-ea"/>
                <a:cs typeface="ＭＳ 明朝" charset="-128"/>
              </a:rPr>
              <a:t>＊ただし、給付は申請主義なので、申請しないとダメ。強制加入ならば、給付も自動であるべきだとの議論もある。</a:t>
            </a:r>
          </a:p>
          <a:p>
            <a:pPr eaLnBrk="1" hangingPunct="1">
              <a:lnSpc>
                <a:spcPct val="90000"/>
              </a:lnSpc>
            </a:pPr>
            <a:endParaRPr lang="en-US" altLang="ja-JP"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2978655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37932</TotalTime>
  <Words>3607</Words>
  <Application>Microsoft Office PowerPoint</Application>
  <PresentationFormat>画面に合わせる (4:3)</PresentationFormat>
  <Paragraphs>246</Paragraphs>
  <Slides>34</Slides>
  <Notes>34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34</vt:i4>
      </vt:variant>
    </vt:vector>
  </HeadingPairs>
  <TitlesOfParts>
    <vt:vector size="40" baseType="lpstr">
      <vt:lpstr>ＭＳ 明朝</vt:lpstr>
      <vt:lpstr>Arial</vt:lpstr>
      <vt:lpstr>Cambria Math</vt:lpstr>
      <vt:lpstr>Century</vt:lpstr>
      <vt:lpstr>Wingdings</vt:lpstr>
      <vt:lpstr>Profile</vt:lpstr>
      <vt:lpstr>第9回【社会保障の財源と給付】 社会保障の財源・ 社会保障と国民経済との関係、</vt:lpstr>
      <vt:lpstr>今日のお話</vt:lpstr>
      <vt:lpstr> 第１節　社会保障の財政 （１）社会保障の財政を支える財源① </vt:lpstr>
      <vt:lpstr> 図3－1社会保障財源のイメージ </vt:lpstr>
      <vt:lpstr> 第１節　社会保障の財政 （１）社会保障の財政を支える財源② </vt:lpstr>
      <vt:lpstr> 表3－1の図①　社会保障財源の推移（金額） </vt:lpstr>
      <vt:lpstr> 第１節　社会保障の財政 （１）社会保障の財政を支える財源③ </vt:lpstr>
      <vt:lpstr> 表3－1の図②　社会保障財源の推移（金額） </vt:lpstr>
      <vt:lpstr> （２）社会保障の主な財源　 ①社会保険料 </vt:lpstr>
      <vt:lpstr> 表3－2　社会保障制度の財源としての社会保険料とその性格 </vt:lpstr>
      <vt:lpstr> （２）社会保障の主な財源　 ②一般会計　その１</vt:lpstr>
      <vt:lpstr> （２）社会保障の主な財源　 ②一般会計　その２</vt:lpstr>
      <vt:lpstr> （２）社会保障の主な財源　 ②一般会計　その３　令和４年度予算</vt:lpstr>
      <vt:lpstr>図3－2の差し替え　 令和４年度予算</vt:lpstr>
      <vt:lpstr>図3－2の差し替え　 社会保障関係費が一般歳出に占める割合</vt:lpstr>
      <vt:lpstr> （２）社会保障の主な財源　 ③地方財政</vt:lpstr>
      <vt:lpstr>図3－3の差し替え　①　 地方自治体の民生費及び衛生費の推移</vt:lpstr>
      <vt:lpstr>図3－3の差し替え②　 地方自治体の民生費内訳の推移</vt:lpstr>
      <vt:lpstr> （２）社会保障の主な財源④利用者負担 （３）社会保障制度における財政調整 </vt:lpstr>
      <vt:lpstr> 第２節　社会保障給付費・内訳・動向 （１）社会保障費用の統計 </vt:lpstr>
      <vt:lpstr>政策分野別社会支出の推移　1980ー2020年</vt:lpstr>
      <vt:lpstr>社会保障給付費の国際比較　2019/2020年</vt:lpstr>
      <vt:lpstr> 第２節　社会保障給付費・内訳・動向 （２）社会保障支出の規模と動向　① </vt:lpstr>
      <vt:lpstr> 第２節　社会保障給付費・内訳・動向 （２）社会保障支出の規模と動向　② </vt:lpstr>
      <vt:lpstr> 第２節　社会保障給付費・内訳・動向 （２）社会保障支出の規模と動向　③ </vt:lpstr>
      <vt:lpstr> 第２節　社会保障給付費・内訳・動向 （２）社会保障支出の規模と動向　④ </vt:lpstr>
      <vt:lpstr>図3－4の差替 社会保障給付費の推移</vt:lpstr>
      <vt:lpstr> 第２節　社会保障給付費・内訳・動向 （３）社会保障支出の内訳 </vt:lpstr>
      <vt:lpstr>表3－3追加　機能別社会保障給付費</vt:lpstr>
      <vt:lpstr> 第２節　社会保障給付費・内訳・動向 （３）社会保障支出の内訳 </vt:lpstr>
      <vt:lpstr>表3－４追加　 高齢者及び児童・家族関係給付費の推移　 1973－2020年</vt:lpstr>
      <vt:lpstr>リアクションペーパー＃9①</vt:lpstr>
      <vt:lpstr>リアクションペーパー＃9　②</vt:lpstr>
      <vt:lpstr>次週</vt:lpstr>
    </vt:vector>
  </TitlesOfParts>
  <Manager/>
  <Company>札幌市立 大学</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第1回　家族って何だろう？_x0010_ 家族をめぐる話題</dc:title>
  <dc:subject/>
  <dc:creator>札幌市立 大学</dc:creator>
  <cp:keywords/>
  <dc:description/>
  <cp:lastModifiedBy>原 俊彦</cp:lastModifiedBy>
  <cp:revision>728</cp:revision>
  <cp:lastPrinted>2023-05-20T08:21:33Z</cp:lastPrinted>
  <dcterms:created xsi:type="dcterms:W3CDTF">2016-04-06T06:30:45Z</dcterms:created>
  <dcterms:modified xsi:type="dcterms:W3CDTF">2023-07-04T09:43:54Z</dcterms:modified>
  <cp:category/>
</cp:coreProperties>
</file>