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2"/>
  </p:notesMasterIdLst>
  <p:handoutMasterIdLst>
    <p:handoutMasterId r:id="rId23"/>
  </p:handoutMasterIdLst>
  <p:sldIdLst>
    <p:sldId id="256" r:id="rId2"/>
    <p:sldId id="386" r:id="rId3"/>
    <p:sldId id="388" r:id="rId4"/>
    <p:sldId id="558" r:id="rId5"/>
    <p:sldId id="527" r:id="rId6"/>
    <p:sldId id="560" r:id="rId7"/>
    <p:sldId id="561" r:id="rId8"/>
    <p:sldId id="552" r:id="rId9"/>
    <p:sldId id="562" r:id="rId10"/>
    <p:sldId id="563" r:id="rId11"/>
    <p:sldId id="553" r:id="rId12"/>
    <p:sldId id="564" r:id="rId13"/>
    <p:sldId id="565" r:id="rId14"/>
    <p:sldId id="554" r:id="rId15"/>
    <p:sldId id="567" r:id="rId16"/>
    <p:sldId id="569" r:id="rId17"/>
    <p:sldId id="570" r:id="rId18"/>
    <p:sldId id="401" r:id="rId19"/>
    <p:sldId id="523" r:id="rId20"/>
    <p:sldId id="425" r:id="rId21"/>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22" autoAdjust="0"/>
    <p:restoredTop sz="90929"/>
  </p:normalViewPr>
  <p:slideViewPr>
    <p:cSldViewPr>
      <p:cViewPr varScale="1">
        <p:scale>
          <a:sx n="58" d="100"/>
          <a:sy n="58" d="100"/>
        </p:scale>
        <p:origin x="1316"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4T09:14:57.697"/>
    </inkml:context>
    <inkml:brush xml:id="br0">
      <inkml:brushProperty name="width" value="0.05" units="cm"/>
      <inkml:brushProperty name="height" value="0.05" units="cm"/>
      <inkml:brushProperty name="color" value="#E71224"/>
    </inkml:brush>
  </inkml:definitions>
  <inkml:trace contextRef="#ctx0" brushRef="#br0">4148 125 24575,'-1'1'0,"0"-1"0,0 1 0,0-1 0,1 1 0,-1 0 0,0-1 0,0 1 0,1 0 0,-1 0 0,1-1 0,-1 1 0,1 0 0,-1 0 0,1 0 0,-1 0 0,1-1 0,0 1 0,-1 2 0,-7 21 0,7-20 0,-14 52 0,12-41 0,0-1 0,-1 1 0,-1-1 0,0 0 0,-1 0 0,-1-1 0,-13 22 0,3-7 0,14-23 0,1 0 0,-2 0 0,1 0 0,-1 0 0,1 0 0,-6 5 0,-1-2 0,0 1 0,-1-2 0,0 1 0,0-1 0,-1-1 0,0 0 0,-22 8 0,12-8 0,0-1 0,-1 0 0,-37 1 0,31-3 0,4-1 0,0 0 0,0-2 0,-37-4 0,-42-8 0,-1 4 0,-152 7 0,149 8 0,-71 3 0,-66 4 0,-40-1 0,-226-29 0,183-17 0,147 14 0,108 15 0,39 3 0,-41-7 0,34 2 0,-57 1 0,-18-2 0,-26-1 0,28 2 0,-141 3 0,141 4 0,49 1 0,-69-4 0,131 2 0,1-1 0,0 1 0,0-1 0,0 1 0,0-1 0,0 0 0,0 0 0,1 0 0,-1 0 0,0-1 0,0 1 0,1 0 0,-1-1 0,1 1 0,-1-1 0,1 1 0,0-1 0,-1 0 0,1 1 0,0-1 0,0 0 0,0 0 0,0 0 0,1 0 0,-1 0 0,0 0 0,1 0 0,0 0 0,-1-4 0,-1-7 0,1-1 0,0 0 0,2-21 0,0 16 0,-1 10 0,0 0 0,0 0 0,1 0 0,0 0 0,5-17 0,-5 23 0,1 1 0,-1-1 0,0 1 0,1-1 0,-1 1 0,1 0 0,0 0 0,0-1 0,0 1 0,0 0 0,0 1 0,0-1 0,0 0 0,1 1 0,-1-1 0,1 1 0,-1-1 0,1 1 0,-1 0 0,1 0 0,0 1 0,-1-1 0,5 0 0,60-10 0,86-3 0,68 11 0,-194 3 0,52-9 0,3-3 0,-52 6 0,57-3 0,-40 7 0,83-17 0,-66 9 0,-17 4 0,80 0 0,-87 4 0,0-2 0,59-14 0,-8 1 0,0 6 0,132 1 0,-73 8 0,139 4 0,-238 1 0,98 3 0,34 3 0,-16-4 0,-113-2 0,139 4 0,-42 3 0,141-7 0,-153-5 0,-114 3 0,42 8 0,1 0 0,-55-8 0,0 0 0,0 1 0,0 1 0,0 0 0,0 1 0,-1 1 0,24 11 0,-18-7 0,-15-8 0,0 0 0,0 0 0,0 1 0,-1-1 0,1 1 0,0 0 0,-1-1 0,1 1 0,-1 1 0,1-1 0,-1 0 0,0 1 0,0-1 0,0 1 0,0-1 0,-1 1 0,1 0 0,-1 0 0,2 4 0,29 48 0,-7 1-1365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1"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058765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536422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8446718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526550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80665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20</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702536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334671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631371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529024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240709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21372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anchiryohi.com/treatment/51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nicovideo.jp/watch/sm77898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第５回</a:t>
            </a:r>
            <a:r>
              <a:rPr lang="en-US" altLang="ja-JP" dirty="0"/>
              <a:t>【</a:t>
            </a:r>
            <a:r>
              <a:rPr lang="ja-JP" altLang="en-US" dirty="0"/>
              <a:t>社会保障の意義と役割</a:t>
            </a:r>
            <a:r>
              <a:rPr lang="en-US" altLang="ja-JP" dirty="0"/>
              <a:t>】</a:t>
            </a:r>
            <a:r>
              <a:rPr lang="ja-JP" altLang="en-US" sz="2800" dirty="0"/>
              <a:t>個人の人生と社会保障・社会保障の社会的役割</a:t>
            </a:r>
            <a:endParaRPr lang="en-US" altLang="ja-JP" dirty="0"/>
          </a:p>
        </p:txBody>
      </p:sp>
      <p:sp>
        <p:nvSpPr>
          <p:cNvPr id="3075" name="Rectangle 3"/>
          <p:cNvSpPr>
            <a:spLocks noGrp="1" noChangeArrowheads="1"/>
          </p:cNvSpPr>
          <p:nvPr>
            <p:ph type="subTitle" idx="1"/>
          </p:nvPr>
        </p:nvSpPr>
        <p:spPr>
          <a:xfrm>
            <a:off x="1331640" y="2831285"/>
            <a:ext cx="6984776" cy="3645715"/>
          </a:xfrm>
        </p:spPr>
        <p:txBody>
          <a:bodyPr/>
          <a:lstStyle/>
          <a:p>
            <a:pPr algn="ctr"/>
            <a:r>
              <a:rPr lang="ja-JP" altLang="en-US" dirty="0"/>
              <a:t>社会保障</a:t>
            </a:r>
            <a:r>
              <a:rPr lang="en-US" altLang="ja-JP" dirty="0"/>
              <a:t>Ⅰ</a:t>
            </a:r>
            <a:r>
              <a:rPr lang="ja-JP" altLang="en-US" dirty="0"/>
              <a:t>　</a:t>
            </a:r>
            <a:endParaRPr lang="en-US" altLang="ja-JP" dirty="0"/>
          </a:p>
          <a:p>
            <a:pPr algn="ctr"/>
            <a:endParaRPr lang="en-US" altLang="ja-JP" sz="2000" dirty="0"/>
          </a:p>
          <a:p>
            <a:pPr algn="ctr"/>
            <a:r>
              <a:rPr lang="ja-JP" altLang="en-US" sz="2000" dirty="0"/>
              <a:t>教科書：</a:t>
            </a:r>
            <a:endParaRPr lang="en-US" altLang="ja-JP" sz="2000" dirty="0"/>
          </a:p>
          <a:p>
            <a:pPr algn="ctr"/>
            <a:r>
              <a:rPr lang="ja-JP" altLang="en-US" sz="2000" dirty="0"/>
              <a:t>第２章　社会保障の概念や対象およびその理念</a:t>
            </a:r>
          </a:p>
          <a:p>
            <a:pPr algn="ctr"/>
            <a:r>
              <a:rPr lang="ja-JP" altLang="en-US" sz="2000" dirty="0"/>
              <a:t>第２節　社会保障の役割と意義</a:t>
            </a:r>
          </a:p>
          <a:p>
            <a:pPr algn="ct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.31</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p.36</a:t>
            </a:r>
          </a:p>
          <a:p>
            <a:pPr algn="ctr"/>
            <a:r>
              <a:rPr lang="en-US" altLang="ja-JP" sz="2000" dirty="0"/>
              <a:t>5</a:t>
            </a:r>
            <a:r>
              <a:rPr lang="ja-JP" altLang="en-US" sz="2000" dirty="0"/>
              <a:t>月</a:t>
            </a:r>
            <a:r>
              <a:rPr lang="en-US" altLang="ja-JP" sz="2000" dirty="0"/>
              <a:t>10 </a:t>
            </a:r>
            <a:r>
              <a:rPr lang="ja-JP" altLang="en-US" sz="2000" dirty="0"/>
              <a:t>日（水）</a:t>
            </a:r>
            <a:r>
              <a:rPr lang="ja-JP" altLang="en-US" sz="2000" dirty="0">
                <a:solidFill>
                  <a:srgbClr val="FF0000"/>
                </a:solidFill>
              </a:rPr>
              <a:t>★</a:t>
            </a:r>
            <a:r>
              <a:rPr lang="en-US" altLang="ja-JP" sz="2000" dirty="0">
                <a:solidFill>
                  <a:srgbClr val="FF0000"/>
                </a:solidFill>
              </a:rPr>
              <a:t>5</a:t>
            </a:r>
            <a:r>
              <a:rPr lang="ja-JP" altLang="en-US" sz="2000" dirty="0">
                <a:solidFill>
                  <a:srgbClr val="FF0000"/>
                </a:solidFill>
              </a:rPr>
              <a:t>月</a:t>
            </a:r>
            <a:r>
              <a:rPr lang="en-US" altLang="ja-JP" sz="2000" dirty="0">
                <a:solidFill>
                  <a:srgbClr val="FF0000"/>
                </a:solidFill>
              </a:rPr>
              <a:t>31</a:t>
            </a:r>
            <a:r>
              <a:rPr lang="ja-JP" altLang="en-US" sz="2000" dirty="0">
                <a:solidFill>
                  <a:srgbClr val="FF0000"/>
                </a:solidFill>
              </a:rPr>
              <a:t>日</a:t>
            </a:r>
            <a:endParaRPr lang="en-US" altLang="ja-JP" sz="2000" dirty="0">
              <a:solidFill>
                <a:srgbClr val="FF0000"/>
              </a:solidFill>
            </a:endParaRPr>
          </a:p>
          <a:p>
            <a:pPr algn="ctr"/>
            <a:r>
              <a:rPr lang="en-US" altLang="zh-TW" sz="2000" dirty="0"/>
              <a:t>5</a:t>
            </a:r>
            <a:r>
              <a:rPr lang="zh-TW" altLang="en-US" sz="2000" dirty="0"/>
              <a:t>限目</a:t>
            </a:r>
            <a:r>
              <a:rPr lang="en-US" altLang="zh-TW" sz="2000" dirty="0"/>
              <a:t>16</a:t>
            </a:r>
            <a:r>
              <a:rPr lang="zh-TW" altLang="en-US" sz="2000" dirty="0"/>
              <a:t>：</a:t>
            </a:r>
            <a:r>
              <a:rPr lang="en-US" altLang="zh-TW" sz="2000" dirty="0"/>
              <a:t>20</a:t>
            </a:r>
            <a:r>
              <a:rPr lang="zh-TW" altLang="en-US" sz="2000" dirty="0"/>
              <a:t>～</a:t>
            </a:r>
            <a:r>
              <a:rPr lang="en-US" altLang="zh-TW" sz="2000" dirty="0"/>
              <a:t>17</a:t>
            </a:r>
            <a:r>
              <a:rPr lang="zh-TW" altLang="en-US" sz="2000" dirty="0"/>
              <a:t>：</a:t>
            </a:r>
            <a:r>
              <a:rPr lang="en-US" altLang="zh-TW" sz="2000" dirty="0"/>
              <a:t>50 </a:t>
            </a:r>
            <a:r>
              <a:rPr lang="zh-TW" altLang="en-US" sz="2000" dirty="0"/>
              <a:t>　</a:t>
            </a:r>
            <a:endParaRPr lang="en-US" altLang="zh-TW" sz="2000" dirty="0"/>
          </a:p>
          <a:p>
            <a:pPr algn="ctr"/>
            <a:r>
              <a:rPr lang="zh-TW" altLang="en-US" sz="2000" dirty="0"/>
              <a:t>講義室 </a:t>
            </a:r>
            <a:r>
              <a:rPr lang="en-US" altLang="zh-TW" sz="2000" dirty="0"/>
              <a:t>303</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en-US" altLang="ja-JP" sz="2400" dirty="0"/>
            </a:br>
            <a:r>
              <a:rPr lang="ja-JP" altLang="en-US" sz="2400" b="1" dirty="0">
                <a:latin typeface="+mn-ea"/>
                <a:cs typeface="ＭＳ 明朝" charset="-128"/>
              </a:rPr>
              <a:t>（５）専門的な医療・福祉サービスの利用機会の確保</a:t>
            </a:r>
            <a:br>
              <a:rPr lang="en-US" altLang="ja-JP" sz="2400" b="1" dirty="0">
                <a:latin typeface="+mn-ea"/>
                <a:cs typeface="ＭＳ 明朝" charset="-128"/>
              </a:rPr>
            </a:br>
            <a:endParaRPr lang="ja-JP" altLang="en-US" sz="2800" dirty="0"/>
          </a:p>
        </p:txBody>
      </p:sp>
      <p:sp>
        <p:nvSpPr>
          <p:cNvPr id="430083" name="Rectangle 3"/>
          <p:cNvSpPr>
            <a:spLocks noGrp="1" noChangeArrowheads="1"/>
          </p:cNvSpPr>
          <p:nvPr>
            <p:ph type="body" idx="1"/>
          </p:nvPr>
        </p:nvSpPr>
        <p:spPr>
          <a:xfrm>
            <a:off x="269776" y="1700809"/>
            <a:ext cx="8622704" cy="4320479"/>
          </a:xfrm>
        </p:spPr>
        <p:txBody>
          <a:bodyPr/>
          <a:lstStyle/>
          <a:p>
            <a:pPr eaLnBrk="1" hangingPunct="1">
              <a:lnSpc>
                <a:spcPct val="90000"/>
              </a:lnSpc>
              <a:buFont typeface="Wingdings" panose="05000000000000000000" pitchFamily="2" charset="2"/>
              <a:buChar char="q"/>
            </a:pPr>
            <a:r>
              <a:rPr lang="ja-JP" altLang="en-US" sz="2400" b="1" dirty="0">
                <a:latin typeface="+mn-ea"/>
                <a:cs typeface="ＭＳ 明朝" charset="-128"/>
              </a:rPr>
              <a:t>専門的な医療の発達⇒すべての人が利用するには医療保険制度の発達が必要</a:t>
            </a:r>
          </a:p>
          <a:p>
            <a:pPr eaLnBrk="1" hangingPunct="1">
              <a:lnSpc>
                <a:spcPct val="90000"/>
              </a:lnSpc>
              <a:buFont typeface="Wingdings" panose="05000000000000000000" pitchFamily="2" charset="2"/>
              <a:buChar char="q"/>
            </a:pPr>
            <a:r>
              <a:rPr lang="ja-JP" altLang="en-US" sz="2400" b="1" dirty="0">
                <a:latin typeface="+mn-ea"/>
                <a:cs typeface="ＭＳ 明朝" charset="-128"/>
              </a:rPr>
              <a:t>高額医療費保険制度とオプジーボ問題</a:t>
            </a:r>
          </a:p>
          <a:p>
            <a:pPr eaLnBrk="1" hangingPunct="1">
              <a:lnSpc>
                <a:spcPct val="90000"/>
              </a:lnSpc>
              <a:buFont typeface="Wingdings" panose="05000000000000000000" pitchFamily="2" charset="2"/>
              <a:buChar char="q"/>
            </a:pPr>
            <a:r>
              <a:rPr lang="ja-JP" altLang="en-US" sz="2400" b="1" dirty="0">
                <a:latin typeface="+mn-ea"/>
                <a:cs typeface="ＭＳ 明朝" charset="-128"/>
              </a:rPr>
              <a:t>オプジーボ：日本で開発された画期的な免疫療法薬、</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r>
              <a:rPr lang="ja-JP" altLang="en-US" sz="2400" b="1" dirty="0">
                <a:latin typeface="+mn-ea"/>
                <a:cs typeface="ＭＳ 明朝" charset="-128"/>
              </a:rPr>
              <a:t>人の患者：年に</a:t>
            </a:r>
            <a:r>
              <a:rPr lang="en-US" altLang="ja-JP" sz="2400" b="1" dirty="0">
                <a:latin typeface="+mn-ea"/>
                <a:cs typeface="ＭＳ 明朝" charset="-128"/>
              </a:rPr>
              <a:t>3500</a:t>
            </a:r>
            <a:r>
              <a:rPr lang="ja-JP" altLang="en-US" sz="2400" b="1" dirty="0">
                <a:latin typeface="+mn-ea"/>
                <a:cs typeface="ＭＳ 明朝" charset="-128"/>
              </a:rPr>
              <a:t>万（体重</a:t>
            </a:r>
            <a:r>
              <a:rPr lang="en-US" altLang="ja-JP" sz="2400" b="1" dirty="0">
                <a:latin typeface="+mn-ea"/>
                <a:cs typeface="ＭＳ 明朝" charset="-128"/>
              </a:rPr>
              <a:t>60</a:t>
            </a:r>
            <a:r>
              <a:rPr lang="ja-JP" altLang="en-US" sz="2400" b="1" dirty="0">
                <a:latin typeface="+mn-ea"/>
                <a:cs typeface="ＭＳ 明朝" charset="-128"/>
              </a:rPr>
              <a:t>キロの患者が</a:t>
            </a:r>
            <a:r>
              <a:rPr lang="en-US" altLang="ja-JP" sz="2400" b="1" dirty="0">
                <a:latin typeface="+mn-ea"/>
                <a:cs typeface="ＭＳ 明朝" charset="-128"/>
              </a:rPr>
              <a:t>1</a:t>
            </a:r>
            <a:r>
              <a:rPr lang="ja-JP" altLang="en-US" sz="2400" b="1" dirty="0">
                <a:latin typeface="+mn-ea"/>
                <a:cs typeface="ＭＳ 明朝" charset="-128"/>
              </a:rPr>
              <a:t>年間</a:t>
            </a:r>
            <a:r>
              <a:rPr lang="en-US" altLang="ja-JP" sz="2400" b="1" dirty="0">
                <a:latin typeface="+mn-ea"/>
                <a:cs typeface="ＭＳ 明朝" charset="-128"/>
              </a:rPr>
              <a:t>26</a:t>
            </a:r>
            <a:r>
              <a:rPr lang="ja-JP" altLang="en-US" sz="2400" b="1" dirty="0">
                <a:latin typeface="+mn-ea"/>
                <a:cs typeface="ＭＳ 明朝" charset="-128"/>
              </a:rPr>
              <a:t>回使用を想定）。実際に求められる患者負担は月</a:t>
            </a:r>
            <a:r>
              <a:rPr lang="en-US" altLang="ja-JP" sz="2400" b="1" dirty="0">
                <a:latin typeface="+mn-ea"/>
                <a:cs typeface="ＭＳ 明朝" charset="-128"/>
              </a:rPr>
              <a:t>8</a:t>
            </a:r>
            <a:r>
              <a:rPr lang="ja-JP" altLang="en-US" sz="2400" b="1" dirty="0">
                <a:latin typeface="+mn-ea"/>
                <a:cs typeface="ＭＳ 明朝" charset="-128"/>
              </a:rPr>
              <a:t>万円程度。</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r>
              <a:rPr lang="ja-JP" altLang="en-US" sz="2400" b="1" dirty="0">
                <a:latin typeface="+mn-ea"/>
                <a:cs typeface="ＭＳ 明朝" charset="-128"/>
              </a:rPr>
              <a:t>国民全員が加入する公的保険（国民皆保険）＋医療費の自己負担分が一定額を超えると軽減される高額療養費制度がある。差額は、国民全体で負担。</a:t>
            </a:r>
          </a:p>
          <a:p>
            <a:pPr eaLnBrk="1" hangingPunct="1">
              <a:lnSpc>
                <a:spcPct val="90000"/>
              </a:lnSpc>
              <a:buFont typeface="Wingdings" panose="05000000000000000000" pitchFamily="2" charset="2"/>
              <a:buChar char="q"/>
            </a:pPr>
            <a:r>
              <a:rPr lang="en-US" altLang="ja-JP" sz="2400" b="1" dirty="0">
                <a:latin typeface="+mn-ea"/>
                <a:cs typeface="ＭＳ 明朝" charset="-128"/>
              </a:rPr>
              <a:t>2022</a:t>
            </a:r>
            <a:r>
              <a:rPr lang="ja-JP" altLang="en-US" sz="2400" b="1" dirty="0">
                <a:latin typeface="+mn-ea"/>
                <a:cs typeface="ＭＳ 明朝" charset="-128"/>
              </a:rPr>
              <a:t>年現在：</a:t>
            </a:r>
            <a:r>
              <a:rPr lang="ja-JP" altLang="en-US" sz="2400" b="1" dirty="0">
                <a:latin typeface="+mn-ea"/>
                <a:cs typeface="ＭＳ 明朝" charset="-128"/>
                <a:hlinkClick r:id="rId3"/>
              </a:rPr>
              <a:t>高額と言われるオプジーボの治療費、実際はいくらかかる？</a:t>
            </a:r>
            <a:r>
              <a:rPr lang="ja-JP" altLang="en-US" sz="2400" b="1" dirty="0">
                <a:latin typeface="+mn-ea"/>
                <a:cs typeface="ＭＳ 明朝" charset="-128"/>
              </a:rPr>
              <a:t>（癌治療費</a:t>
            </a:r>
            <a:r>
              <a:rPr lang="en-US" altLang="ja-JP" sz="2400" b="1" dirty="0">
                <a:latin typeface="+mn-ea"/>
                <a:cs typeface="ＭＳ 明朝" charset="-128"/>
              </a:rPr>
              <a:t>.COM</a:t>
            </a:r>
            <a:r>
              <a:rPr lang="ja-JP" altLang="en-US" sz="2400" b="1" dirty="0">
                <a:latin typeface="+mn-ea"/>
                <a:cs typeface="ＭＳ 明朝" charset="-128"/>
              </a:rPr>
              <a:t>）</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spTree>
    <p:extLst>
      <p:ext uri="{BB962C8B-B14F-4D97-AF65-F5344CB8AC3E}">
        <p14:creationId xmlns:p14="http://schemas.microsoft.com/office/powerpoint/2010/main" val="31828664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第２節　社会保障の役割と意義</a:t>
            </a:r>
            <a:br>
              <a:rPr lang="en-US" altLang="ja-JP" sz="2800" dirty="0"/>
            </a:br>
            <a:r>
              <a:rPr lang="ja-JP" altLang="en-US" sz="2800" dirty="0"/>
              <a:t>２．社会保障の社会的意義</a:t>
            </a:r>
            <a:br>
              <a:rPr lang="ja-JP" altLang="en-US" sz="2800" dirty="0"/>
            </a:br>
            <a:r>
              <a:rPr lang="ja-JP" altLang="en-US" sz="2400" dirty="0"/>
              <a:t>（１）所得再分配とビルト・イン・スタビライザー</a:t>
            </a:r>
            <a:endParaRPr lang="ja-JP" altLang="en-US" sz="2800" dirty="0"/>
          </a:p>
        </p:txBody>
      </p:sp>
      <p:sp>
        <p:nvSpPr>
          <p:cNvPr id="430083" name="Rectangle 3"/>
          <p:cNvSpPr>
            <a:spLocks noGrp="1" noChangeArrowheads="1"/>
          </p:cNvSpPr>
          <p:nvPr>
            <p:ph type="body" idx="1"/>
          </p:nvPr>
        </p:nvSpPr>
        <p:spPr>
          <a:xfrm>
            <a:off x="251520" y="1844824"/>
            <a:ext cx="9101373" cy="4273542"/>
          </a:xfrm>
        </p:spPr>
        <p:txBody>
          <a:bodyPr/>
          <a:lstStyle/>
          <a:p>
            <a:pPr eaLnBrk="1" hangingPunct="1">
              <a:lnSpc>
                <a:spcPct val="90000"/>
              </a:lnSpc>
            </a:pPr>
            <a:r>
              <a:rPr lang="ja-JP" altLang="en-US" sz="2800" b="1" dirty="0">
                <a:latin typeface="+mn-ea"/>
                <a:cs typeface="ＭＳ 明朝" charset="-128"/>
              </a:rPr>
              <a:t>社会保障の経済効果：</a:t>
            </a:r>
          </a:p>
          <a:p>
            <a:pPr eaLnBrk="1" hangingPunct="1">
              <a:lnSpc>
                <a:spcPct val="90000"/>
              </a:lnSpc>
            </a:pPr>
            <a:r>
              <a:rPr lang="ja-JP" altLang="en-US" sz="2800" b="1" dirty="0">
                <a:latin typeface="+mn-ea"/>
                <a:cs typeface="ＭＳ 明朝" charset="-128"/>
              </a:rPr>
              <a:t>所得再分配：市場で分配された個人所得を再分配する機能</a:t>
            </a:r>
          </a:p>
          <a:p>
            <a:pPr eaLnBrk="1" hangingPunct="1">
              <a:lnSpc>
                <a:spcPct val="90000"/>
              </a:lnSpc>
            </a:pPr>
            <a:r>
              <a:rPr lang="ja-JP" altLang="en-US" sz="2800" b="1" dirty="0">
                <a:latin typeface="+mn-ea"/>
                <a:cs typeface="ＭＳ 明朝" charset="-128"/>
              </a:rPr>
              <a:t>水平的再分配：同じ所得階層内</a:t>
            </a:r>
          </a:p>
          <a:p>
            <a:pPr eaLnBrk="1" hangingPunct="1">
              <a:lnSpc>
                <a:spcPct val="90000"/>
              </a:lnSpc>
            </a:pPr>
            <a:r>
              <a:rPr lang="ja-JP" altLang="en-US" sz="2800" b="1" dirty="0">
                <a:latin typeface="+mn-ea"/>
                <a:cs typeface="ＭＳ 明朝" charset="-128"/>
              </a:rPr>
              <a:t>垂直的再分配：高所得層から低所得層へ</a:t>
            </a:r>
          </a:p>
          <a:p>
            <a:pPr eaLnBrk="1" hangingPunct="1">
              <a:lnSpc>
                <a:spcPct val="90000"/>
              </a:lnSpc>
            </a:pPr>
            <a:r>
              <a:rPr lang="ja-JP" altLang="en-US" sz="2800" b="1" dirty="0">
                <a:latin typeface="+mn-ea"/>
                <a:cs typeface="ＭＳ 明朝" charset="-128"/>
              </a:rPr>
              <a:t>ビルト・イン・スタビライザー：景気変動を自動的に安定化する機能・雇用保険（失業保険）制度における失業者給付⇒不況時における有効需要の拡大⇒景気の回復効果</a:t>
            </a:r>
          </a:p>
          <a:p>
            <a:pPr eaLnBrk="1" hangingPunct="1">
              <a:lnSpc>
                <a:spcPct val="90000"/>
              </a:lnSpc>
            </a:pPr>
            <a:r>
              <a:rPr lang="ja-JP" altLang="en-US" sz="2800" b="1" dirty="0">
                <a:latin typeface="+mn-ea"/>
                <a:cs typeface="ＭＳ 明朝" charset="-128"/>
              </a:rPr>
              <a:t>★ケインズの話</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dirty="0"/>
          </a:p>
        </p:txBody>
      </p:sp>
    </p:spTree>
    <p:extLst>
      <p:ext uri="{BB962C8B-B14F-4D97-AF65-F5344CB8AC3E}">
        <p14:creationId xmlns:p14="http://schemas.microsoft.com/office/powerpoint/2010/main" val="27572695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第２節　社会保障の役割と意義</a:t>
            </a:r>
            <a:br>
              <a:rPr lang="en-US" altLang="ja-JP" sz="2800" dirty="0"/>
            </a:br>
            <a:r>
              <a:rPr lang="ja-JP" altLang="en-US" sz="2800" dirty="0"/>
              <a:t>２．社会保障の社会的意義</a:t>
            </a:r>
            <a:br>
              <a:rPr lang="ja-JP" altLang="en-US" sz="2800" dirty="0"/>
            </a:br>
            <a:r>
              <a:rPr lang="ja-JP" altLang="en-US" sz="2400" dirty="0"/>
              <a:t>（２）社会的統合の維持</a:t>
            </a:r>
            <a:endParaRPr lang="ja-JP" altLang="en-US" sz="2800" dirty="0"/>
          </a:p>
        </p:txBody>
      </p:sp>
      <p:sp>
        <p:nvSpPr>
          <p:cNvPr id="430083" name="Rectangle 3"/>
          <p:cNvSpPr>
            <a:spLocks noGrp="1" noChangeArrowheads="1"/>
          </p:cNvSpPr>
          <p:nvPr>
            <p:ph type="body" idx="1"/>
          </p:nvPr>
        </p:nvSpPr>
        <p:spPr>
          <a:xfrm>
            <a:off x="251521" y="1844824"/>
            <a:ext cx="8712968" cy="4176464"/>
          </a:xfrm>
        </p:spPr>
        <p:txBody>
          <a:bodyPr/>
          <a:lstStyle/>
          <a:p>
            <a:pPr eaLnBrk="1" hangingPunct="1">
              <a:lnSpc>
                <a:spcPct val="90000"/>
              </a:lnSpc>
            </a:pPr>
            <a:r>
              <a:rPr lang="ja-JP" altLang="en-US" sz="2800" b="1" dirty="0">
                <a:latin typeface="+mn-ea"/>
                <a:cs typeface="ＭＳ 明朝" charset="-128"/>
              </a:rPr>
              <a:t>社会統合（</a:t>
            </a:r>
            <a:r>
              <a:rPr lang="en-US" altLang="ja-JP" sz="2800" b="1" dirty="0">
                <a:latin typeface="+mn-ea"/>
                <a:cs typeface="ＭＳ 明朝" charset="-128"/>
              </a:rPr>
              <a:t>social integration</a:t>
            </a:r>
            <a:r>
              <a:rPr lang="ja-JP" altLang="en-US" sz="2800" b="1" dirty="0">
                <a:latin typeface="+mn-ea"/>
                <a:cs typeface="ＭＳ 明朝" charset="-128"/>
              </a:rPr>
              <a:t>）：「社会関係および社会集団間の関係が良好であり、社会システムに秩序がある状態」＝社会のきづな、みんな仲間、社会の一員という感じがあるかどうか？</a:t>
            </a:r>
          </a:p>
          <a:p>
            <a:pPr eaLnBrk="1" hangingPunct="1">
              <a:lnSpc>
                <a:spcPct val="90000"/>
              </a:lnSpc>
            </a:pPr>
            <a:r>
              <a:rPr lang="ja-JP" altLang="en-US" sz="2800" b="1" dirty="0">
                <a:latin typeface="+mn-ea"/>
                <a:cs typeface="ＭＳ 明朝" charset="-128"/>
              </a:rPr>
              <a:t>失業・疾病⇒貧困⇒生活不安⇒家族や地域社会などの連帯感が無くなる⇒家族関係・社会関係の不安定化⇒対立感情⇒社会的紛争（</a:t>
            </a:r>
            <a:r>
              <a:rPr lang="en-US" altLang="ja-JP" sz="2800" b="1" dirty="0">
                <a:latin typeface="+mn-ea"/>
                <a:cs typeface="ＭＳ 明朝" charset="-128"/>
              </a:rPr>
              <a:t>social conflict</a:t>
            </a:r>
            <a:r>
              <a:rPr lang="ja-JP" altLang="en-US" sz="2800" b="1" dirty="0">
                <a:latin typeface="+mn-ea"/>
                <a:cs typeface="ＭＳ 明朝" charset="-128"/>
              </a:rPr>
              <a:t>）</a:t>
            </a:r>
          </a:p>
          <a:p>
            <a:pPr eaLnBrk="1" hangingPunct="1">
              <a:lnSpc>
                <a:spcPct val="90000"/>
              </a:lnSpc>
            </a:pPr>
            <a:r>
              <a:rPr lang="ja-JP" altLang="en-US" sz="2800" b="1" dirty="0">
                <a:latin typeface="+mn-ea"/>
                <a:cs typeface="ＭＳ 明朝" charset="-128"/>
              </a:rPr>
              <a:t>社会福祉の再分配機能⇒社会統合の維持</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dirty="0"/>
          </a:p>
        </p:txBody>
      </p:sp>
    </p:spTree>
    <p:extLst>
      <p:ext uri="{BB962C8B-B14F-4D97-AF65-F5344CB8AC3E}">
        <p14:creationId xmlns:p14="http://schemas.microsoft.com/office/powerpoint/2010/main" val="16428192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第２節　社会保障の役割と意義</a:t>
            </a:r>
            <a:br>
              <a:rPr lang="en-US" altLang="ja-JP" sz="2800" dirty="0"/>
            </a:br>
            <a:r>
              <a:rPr lang="ja-JP" altLang="en-US" sz="2800" dirty="0"/>
              <a:t>２．社会保障の社会的意義</a:t>
            </a:r>
            <a:br>
              <a:rPr lang="ja-JP" altLang="en-US" sz="2800" dirty="0"/>
            </a:br>
            <a:r>
              <a:rPr lang="ja-JP" altLang="en-US" sz="2400" dirty="0"/>
              <a:t>（３）福祉国家レジームと脱商品化・階層化・脱家族化</a:t>
            </a:r>
            <a:endParaRPr lang="ja-JP" altLang="en-US" sz="28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dirty="0"/>
          </a:p>
        </p:txBody>
      </p:sp>
      <p:sp>
        <p:nvSpPr>
          <p:cNvPr id="7" name="テキスト ボックス 6">
            <a:extLst>
              <a:ext uri="{FF2B5EF4-FFF2-40B4-BE49-F238E27FC236}">
                <a16:creationId xmlns:a16="http://schemas.microsoft.com/office/drawing/2014/main" id="{4CE11D93-211A-1E27-DD35-2862E12EA54A}"/>
              </a:ext>
            </a:extLst>
          </p:cNvPr>
          <p:cNvSpPr txBox="1"/>
          <p:nvPr/>
        </p:nvSpPr>
        <p:spPr>
          <a:xfrm>
            <a:off x="828924" y="1658987"/>
            <a:ext cx="7566272" cy="830997"/>
          </a:xfrm>
          <a:prstGeom prst="rect">
            <a:avLst/>
          </a:prstGeom>
          <a:noFill/>
        </p:spPr>
        <p:txBody>
          <a:bodyPr wrap="square" rtlCol="0">
            <a:spAutoFit/>
          </a:bodyPr>
          <a:lstStyle/>
          <a:p>
            <a:r>
              <a:rPr lang="ja-JP" b="1" kern="100" dirty="0">
                <a:effectLst/>
                <a:latin typeface="Century" panose="02040604050505020304" pitchFamily="18" charset="0"/>
                <a:ea typeface="ＭＳ 明朝" panose="02020609040205080304" pitchFamily="17" charset="-128"/>
                <a:cs typeface="Times New Roman" panose="02020603050405020304" pitchFamily="18" charset="0"/>
              </a:rPr>
              <a:t>エスピン・アンデルセン（</a:t>
            </a:r>
            <a:r>
              <a:rPr lang="en-US" b="1" kern="100" dirty="0" err="1">
                <a:effectLst/>
                <a:latin typeface="Century" panose="02040604050505020304" pitchFamily="18" charset="0"/>
                <a:ea typeface="ＭＳ 明朝" panose="02020609040205080304" pitchFamily="17" charset="-128"/>
                <a:cs typeface="Times New Roman" panose="02020603050405020304" pitchFamily="18" charset="0"/>
              </a:rPr>
              <a:t>Esping-Andelsen,G</a:t>
            </a:r>
            <a:r>
              <a:rPr lang="en-US" b="1" kern="100" dirty="0">
                <a:effectLst/>
                <a:latin typeface="Century" panose="02040604050505020304" pitchFamily="18" charset="0"/>
                <a:ea typeface="ＭＳ 明朝" panose="02020609040205080304" pitchFamily="17" charset="-128"/>
                <a:cs typeface="Times New Roman" panose="02020603050405020304" pitchFamily="18" charset="0"/>
              </a:rPr>
              <a:t>.)</a:t>
            </a:r>
          </a:p>
          <a:p>
            <a:r>
              <a:rPr lang="ja-JP" b="1" kern="100" dirty="0">
                <a:effectLst/>
                <a:latin typeface="Century" panose="02040604050505020304" pitchFamily="18" charset="0"/>
                <a:ea typeface="ＭＳ 明朝" panose="02020609040205080304" pitchFamily="17" charset="-128"/>
                <a:cs typeface="Times New Roman" panose="02020603050405020304" pitchFamily="18" charset="0"/>
              </a:rPr>
              <a:t>の福祉レジーム論</a:t>
            </a:r>
            <a:endParaRPr lang="en-US" b="1"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8" name="図 7" descr="テーブル&#10;&#10;自動的に生成された説明">
            <a:extLst>
              <a:ext uri="{FF2B5EF4-FFF2-40B4-BE49-F238E27FC236}">
                <a16:creationId xmlns:a16="http://schemas.microsoft.com/office/drawing/2014/main" id="{7410BF19-BCE5-BEBA-AA42-6B46C9C4EE2E}"/>
              </a:ext>
            </a:extLst>
          </p:cNvPr>
          <p:cNvPicPr>
            <a:picLocks noChangeAspect="1"/>
          </p:cNvPicPr>
          <p:nvPr/>
        </p:nvPicPr>
        <p:blipFill>
          <a:blip r:embed="rId3"/>
          <a:stretch>
            <a:fillRect/>
          </a:stretch>
        </p:blipFill>
        <p:spPr>
          <a:xfrm>
            <a:off x="215516" y="2501901"/>
            <a:ext cx="8712968" cy="3504574"/>
          </a:xfrm>
          <a:prstGeom prst="rect">
            <a:avLst/>
          </a:prstGeom>
        </p:spPr>
      </p:pic>
    </p:spTree>
    <p:extLst>
      <p:ext uri="{BB962C8B-B14F-4D97-AF65-F5344CB8AC3E}">
        <p14:creationId xmlns:p14="http://schemas.microsoft.com/office/powerpoint/2010/main" val="13164426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000" dirty="0"/>
              <a:t>第２節　社会保障の役割と意義</a:t>
            </a:r>
            <a:br>
              <a:rPr lang="en-US" altLang="ja-JP" sz="2000" dirty="0"/>
            </a:br>
            <a:r>
              <a:rPr lang="ja-JP" altLang="en-US" sz="2000" dirty="0"/>
              <a:t>２．社会保障の社会的意義</a:t>
            </a:r>
            <a:br>
              <a:rPr lang="ja-JP" altLang="en-US" sz="2800" dirty="0"/>
            </a:br>
            <a:r>
              <a:rPr lang="ja-JP" altLang="en-US" sz="2400" dirty="0"/>
              <a:t>（３）福祉国家レジームと脱商品化・階層化・脱家族化</a:t>
            </a:r>
            <a:endParaRPr lang="ja-JP" altLang="en-US" sz="3600" dirty="0"/>
          </a:p>
        </p:txBody>
      </p:sp>
      <p:sp>
        <p:nvSpPr>
          <p:cNvPr id="430083" name="Rectangle 3"/>
          <p:cNvSpPr>
            <a:spLocks noGrp="1" noChangeArrowheads="1"/>
          </p:cNvSpPr>
          <p:nvPr>
            <p:ph type="body" idx="1"/>
          </p:nvPr>
        </p:nvSpPr>
        <p:spPr>
          <a:xfrm>
            <a:off x="327584" y="1769685"/>
            <a:ext cx="8492888" cy="4683651"/>
          </a:xfrm>
          <a:solidFill>
            <a:schemeClr val="bg1"/>
          </a:solidFill>
        </p:spPr>
        <p:txBody>
          <a:bodyPr/>
          <a:lstStyle/>
          <a:p>
            <a:pPr eaLnBrk="1" hangingPunct="1">
              <a:lnSpc>
                <a:spcPct val="90000"/>
              </a:lnSpc>
            </a:pPr>
            <a:r>
              <a:rPr lang="ja-JP" altLang="en-US" sz="2800" dirty="0">
                <a:latin typeface="+mn-ea"/>
                <a:cs typeface="ＭＳ 明朝" charset="-128"/>
              </a:rPr>
              <a:t>エスピン</a:t>
            </a:r>
            <a:r>
              <a:rPr lang="en-US" altLang="ja-JP" sz="2800" dirty="0">
                <a:latin typeface="+mn-ea"/>
                <a:cs typeface="ＭＳ 明朝" charset="-128"/>
              </a:rPr>
              <a:t>-</a:t>
            </a:r>
            <a:r>
              <a:rPr lang="ja-JP" altLang="en-US" sz="2800" dirty="0">
                <a:latin typeface="+mn-ea"/>
                <a:cs typeface="ＭＳ 明朝" charset="-128"/>
              </a:rPr>
              <a:t>アンデルセンは、日本の現状の福祉システムは、自由主義レジームと保守主義レジーム双方の主要要素を均等に組み合わせているが、いまだ発展途上であり、独自のレジームを形成するかどうかについては結論を留保している。</a:t>
            </a:r>
          </a:p>
          <a:p>
            <a:pPr eaLnBrk="1" hangingPunct="1">
              <a:lnSpc>
                <a:spcPct val="90000"/>
              </a:lnSpc>
            </a:pPr>
            <a:r>
              <a:rPr lang="ja-JP" altLang="en-US" sz="2800" dirty="0">
                <a:latin typeface="+mn-ea"/>
                <a:cs typeface="ＭＳ 明朝" charset="-128"/>
              </a:rPr>
              <a:t>脱商品化</a:t>
            </a:r>
            <a:r>
              <a:rPr lang="en-US" altLang="ja-JP" sz="2800" dirty="0">
                <a:latin typeface="+mn-ea"/>
                <a:cs typeface="ＭＳ 明朝" charset="-128"/>
              </a:rPr>
              <a:t>(decommodification)</a:t>
            </a:r>
            <a:r>
              <a:rPr lang="ja-JP" altLang="en-US" sz="2800" dirty="0">
                <a:latin typeface="+mn-ea"/>
                <a:cs typeface="ＭＳ 明朝" charset="-128"/>
              </a:rPr>
              <a:t>：お金のために働かなくて良くなる</a:t>
            </a:r>
          </a:p>
          <a:p>
            <a:pPr eaLnBrk="1" hangingPunct="1">
              <a:lnSpc>
                <a:spcPct val="90000"/>
              </a:lnSpc>
            </a:pPr>
            <a:r>
              <a:rPr lang="ja-JP" altLang="en-US" sz="2800" dirty="0">
                <a:latin typeface="+mn-ea"/>
                <a:cs typeface="ＭＳ 明朝" charset="-128"/>
              </a:rPr>
              <a:t>階層化</a:t>
            </a:r>
            <a:r>
              <a:rPr lang="en-US" altLang="ja-JP" sz="2800" dirty="0">
                <a:latin typeface="+mn-ea"/>
                <a:cs typeface="ＭＳ 明朝" charset="-128"/>
              </a:rPr>
              <a:t>(Stratification)</a:t>
            </a:r>
            <a:r>
              <a:rPr lang="ja-JP" altLang="en-US" sz="2800" dirty="0">
                <a:latin typeface="+mn-ea"/>
                <a:cs typeface="ＭＳ 明朝" charset="-128"/>
              </a:rPr>
              <a:t>：経済的格差の縮小</a:t>
            </a:r>
            <a:endParaRPr lang="en-US" altLang="ja-JP" sz="2800" dirty="0">
              <a:latin typeface="+mn-ea"/>
              <a:cs typeface="ＭＳ 明朝" charset="-128"/>
            </a:endParaRPr>
          </a:p>
          <a:p>
            <a:pPr marL="0" indent="0" eaLnBrk="1" hangingPunct="1">
              <a:lnSpc>
                <a:spcPct val="90000"/>
              </a:lnSpc>
              <a:buNone/>
            </a:pPr>
            <a:r>
              <a:rPr lang="ja-JP" altLang="en-US" sz="2800" dirty="0">
                <a:latin typeface="+mn-ea"/>
                <a:cs typeface="ＭＳ 明朝" charset="-128"/>
              </a:rPr>
              <a:t>★階級社会（身分の差がはっきりしていて、階級間の移動は困難）⇒階層化社会（身分差がはっきりせず、階層間の移動は容易）。</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dirty="0"/>
          </a:p>
        </p:txBody>
      </p:sp>
    </p:spTree>
    <p:extLst>
      <p:ext uri="{BB962C8B-B14F-4D97-AF65-F5344CB8AC3E}">
        <p14:creationId xmlns:p14="http://schemas.microsoft.com/office/powerpoint/2010/main" val="22517324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000" dirty="0"/>
              <a:t>第２節　社会保障の役割と意義</a:t>
            </a:r>
            <a:br>
              <a:rPr lang="en-US" altLang="ja-JP" sz="2000" dirty="0"/>
            </a:br>
            <a:r>
              <a:rPr lang="ja-JP" altLang="en-US" sz="2000" dirty="0"/>
              <a:t>２．社会保障の社会的意義</a:t>
            </a:r>
            <a:br>
              <a:rPr lang="ja-JP" altLang="en-US" sz="2800" dirty="0"/>
            </a:br>
            <a:r>
              <a:rPr lang="ja-JP" altLang="en-US" sz="2400" dirty="0"/>
              <a:t>（３）福祉国家レジームと脱商品化・階層化・脱家族化</a:t>
            </a:r>
            <a:endParaRPr lang="ja-JP" altLang="en-US" sz="3600" dirty="0"/>
          </a:p>
        </p:txBody>
      </p:sp>
      <p:sp>
        <p:nvSpPr>
          <p:cNvPr id="430083" name="Rectangle 3"/>
          <p:cNvSpPr>
            <a:spLocks noGrp="1" noChangeArrowheads="1"/>
          </p:cNvSpPr>
          <p:nvPr>
            <p:ph type="body" idx="1"/>
          </p:nvPr>
        </p:nvSpPr>
        <p:spPr>
          <a:xfrm>
            <a:off x="327584" y="1769685"/>
            <a:ext cx="8568952" cy="4092677"/>
          </a:xfrm>
        </p:spPr>
        <p:txBody>
          <a:bodyPr/>
          <a:lstStyle/>
          <a:p>
            <a:pPr eaLnBrk="1" hangingPunct="1">
              <a:lnSpc>
                <a:spcPct val="90000"/>
              </a:lnSpc>
            </a:pPr>
            <a:r>
              <a:rPr lang="ja-JP" altLang="en-US" sz="2800" dirty="0">
                <a:latin typeface="+mn-ea"/>
                <a:cs typeface="ＭＳ 明朝" charset="-128"/>
              </a:rPr>
              <a:t>脱家族化</a:t>
            </a:r>
            <a:r>
              <a:rPr lang="en-US" altLang="ja-JP" sz="2800" dirty="0">
                <a:latin typeface="+mn-ea"/>
                <a:cs typeface="ＭＳ 明朝" charset="-128"/>
              </a:rPr>
              <a:t>(</a:t>
            </a:r>
            <a:r>
              <a:rPr lang="en-US" altLang="ja-JP" sz="2800" dirty="0" err="1">
                <a:latin typeface="+mn-ea"/>
                <a:cs typeface="ＭＳ 明朝" charset="-128"/>
              </a:rPr>
              <a:t>Defamilialization</a:t>
            </a:r>
            <a:r>
              <a:rPr lang="en-US" altLang="ja-JP" sz="2800" dirty="0">
                <a:latin typeface="+mn-ea"/>
                <a:cs typeface="ＭＳ 明朝" charset="-128"/>
              </a:rPr>
              <a:t>):</a:t>
            </a:r>
            <a:r>
              <a:rPr lang="ja-JP" altLang="en-US" sz="2800" dirty="0">
                <a:latin typeface="+mn-ea"/>
                <a:cs typeface="ＭＳ 明朝" charset="-128"/>
              </a:rPr>
              <a:t>ジェンダー平等、家族のあり方とはかかわりなく、個人が生計を維持できる状態を作り出すこと。社会保障・税制や性差別を禁止する労働規制によってシングルマザーや単身女性が所得やキャリアの点で結婚している女性に対し不利にならない状況が実現していること。</a:t>
            </a:r>
            <a:endParaRPr lang="en-US" altLang="ja-JP" sz="2800" dirty="0">
              <a:latin typeface="+mn-ea"/>
              <a:cs typeface="ＭＳ 明朝" charset="-128"/>
            </a:endParaRPr>
          </a:p>
          <a:p>
            <a:pPr marL="0" indent="0" eaLnBrk="1" hangingPunct="1">
              <a:lnSpc>
                <a:spcPct val="90000"/>
              </a:lnSpc>
              <a:buNone/>
            </a:pPr>
            <a:r>
              <a:rPr lang="ja-JP" altLang="en-US" sz="2400" dirty="0">
                <a:solidFill>
                  <a:schemeClr val="accent2"/>
                </a:solidFill>
                <a:latin typeface="+mn-ea"/>
                <a:cs typeface="ＭＳ 明朝" charset="-128"/>
              </a:rPr>
              <a:t>★昨年の家族社会学会での質問：みんなが脱家族化したら、誰が子どもや年寄の面倒をみるのか？ロボットや</a:t>
            </a:r>
            <a:r>
              <a:rPr lang="en-US" altLang="ja-JP" sz="2400" dirty="0">
                <a:solidFill>
                  <a:schemeClr val="accent2"/>
                </a:solidFill>
                <a:latin typeface="+mn-ea"/>
                <a:cs typeface="ＭＳ 明朝" charset="-128"/>
              </a:rPr>
              <a:t>AI</a:t>
            </a:r>
            <a:r>
              <a:rPr lang="ja-JP" altLang="en-US" sz="2400" dirty="0">
                <a:solidFill>
                  <a:schemeClr val="accent2"/>
                </a:solidFill>
                <a:latin typeface="+mn-ea"/>
                <a:cs typeface="ＭＳ 明朝" charset="-128"/>
              </a:rPr>
              <a:t>？それでも子どもを持つ意味は？。自分のためだけに生きるって孤独で退屈なのでは？</a:t>
            </a:r>
            <a:endParaRPr lang="ja-JP" altLang="en-US" sz="2800" dirty="0">
              <a:solidFill>
                <a:schemeClr val="accent2"/>
              </a:solidFill>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dirty="0"/>
          </a:p>
        </p:txBody>
      </p:sp>
    </p:spTree>
    <p:extLst>
      <p:ext uri="{BB962C8B-B14F-4D97-AF65-F5344CB8AC3E}">
        <p14:creationId xmlns:p14="http://schemas.microsoft.com/office/powerpoint/2010/main" val="23803468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000" dirty="0"/>
              <a:t>第２節　社会保障の役割と意義</a:t>
            </a:r>
            <a:br>
              <a:rPr lang="en-US" altLang="ja-JP" sz="2000" dirty="0"/>
            </a:br>
            <a:r>
              <a:rPr lang="ja-JP" altLang="en-US" sz="2000" dirty="0"/>
              <a:t>２．社会保障の社会的意義</a:t>
            </a:r>
            <a:br>
              <a:rPr lang="ja-JP" altLang="en-US" sz="2800" dirty="0"/>
            </a:br>
            <a:r>
              <a:rPr lang="ja-JP" altLang="en-US" sz="2400" dirty="0"/>
              <a:t>（４）社会的投資としての社会保障</a:t>
            </a:r>
            <a:endParaRPr lang="ja-JP" altLang="en-US" sz="3600" dirty="0"/>
          </a:p>
        </p:txBody>
      </p:sp>
      <p:sp>
        <p:nvSpPr>
          <p:cNvPr id="430083" name="Rectangle 3"/>
          <p:cNvSpPr>
            <a:spLocks noGrp="1" noChangeArrowheads="1"/>
          </p:cNvSpPr>
          <p:nvPr>
            <p:ph type="body" idx="1"/>
          </p:nvPr>
        </p:nvSpPr>
        <p:spPr>
          <a:xfrm>
            <a:off x="611560" y="1772816"/>
            <a:ext cx="8001000" cy="4328393"/>
          </a:xfrm>
        </p:spPr>
        <p:txBody>
          <a:bodyPr/>
          <a:lstStyle/>
          <a:p>
            <a:pPr eaLnBrk="1" hangingPunct="1">
              <a:lnSpc>
                <a:spcPct val="90000"/>
              </a:lnSpc>
            </a:pPr>
            <a:r>
              <a:rPr lang="ja-JP" altLang="en-US" sz="2800" dirty="0">
                <a:latin typeface="+mn-ea"/>
                <a:cs typeface="ＭＳ 明朝" charset="-128"/>
              </a:rPr>
              <a:t>社会保障の経済効果＋近年は社会的投資という考え方　三浦まり</a:t>
            </a:r>
          </a:p>
          <a:p>
            <a:pPr eaLnBrk="1" hangingPunct="1">
              <a:lnSpc>
                <a:spcPct val="90000"/>
              </a:lnSpc>
            </a:pPr>
            <a:r>
              <a:rPr lang="ja-JP" altLang="en-US" sz="2800" dirty="0">
                <a:latin typeface="+mn-ea"/>
                <a:cs typeface="ＭＳ 明朝" charset="-128"/>
              </a:rPr>
              <a:t>社会保障＝社会関係資本（</a:t>
            </a:r>
            <a:r>
              <a:rPr lang="en-US" altLang="ja-JP" sz="2800" dirty="0">
                <a:latin typeface="+mn-ea"/>
                <a:cs typeface="ＭＳ 明朝" charset="-128"/>
              </a:rPr>
              <a:t>Social Capital)</a:t>
            </a:r>
            <a:r>
              <a:rPr lang="ja-JP" altLang="en-US" sz="2800" dirty="0">
                <a:latin typeface="+mn-ea"/>
                <a:cs typeface="ＭＳ 明朝" charset="-128"/>
              </a:rPr>
              <a:t>への投資</a:t>
            </a:r>
          </a:p>
          <a:p>
            <a:pPr eaLnBrk="1" hangingPunct="1">
              <a:lnSpc>
                <a:spcPct val="90000"/>
              </a:lnSpc>
            </a:pPr>
            <a:r>
              <a:rPr lang="ja-JP" altLang="en-US" sz="2800" dirty="0">
                <a:latin typeface="+mn-ea"/>
                <a:cs typeface="ＭＳ 明朝" charset="-128"/>
              </a:rPr>
              <a:t>エスピン</a:t>
            </a:r>
            <a:r>
              <a:rPr lang="en-US" altLang="ja-JP" sz="2800" dirty="0">
                <a:latin typeface="+mn-ea"/>
                <a:cs typeface="ＭＳ 明朝" charset="-128"/>
              </a:rPr>
              <a:t>-</a:t>
            </a:r>
            <a:r>
              <a:rPr lang="ja-JP" altLang="en-US" sz="2800" dirty="0">
                <a:latin typeface="+mn-ea"/>
                <a:cs typeface="ＭＳ 明朝" charset="-128"/>
              </a:rPr>
              <a:t>アンデルセンなども、経済競争に勝つには人的資本形成が必要であり、社会保障は教育を通じ国際的な経済競争の基盤となると考えているようだ。</a:t>
            </a:r>
          </a:p>
          <a:p>
            <a:pPr eaLnBrk="1" hangingPunct="1">
              <a:lnSpc>
                <a:spcPct val="90000"/>
              </a:lnSpc>
            </a:pPr>
            <a:r>
              <a:rPr lang="ja-JP" altLang="en-US" sz="2800" dirty="0">
                <a:solidFill>
                  <a:schemeClr val="accent2"/>
                </a:solidFill>
                <a:latin typeface="+mn-ea"/>
                <a:cs typeface="ＭＳ 明朝" charset="-128"/>
              </a:rPr>
              <a:t>教育や文化まで経済競争の手段と考える人たちの方がおかしいのではないか？</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dirty="0"/>
          </a:p>
        </p:txBody>
      </p:sp>
    </p:spTree>
    <p:extLst>
      <p:ext uri="{BB962C8B-B14F-4D97-AF65-F5344CB8AC3E}">
        <p14:creationId xmlns:p14="http://schemas.microsoft.com/office/powerpoint/2010/main" val="28548344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000" dirty="0"/>
              <a:t>第２節　社会保障の役割と意義</a:t>
            </a:r>
            <a:br>
              <a:rPr lang="en-US" altLang="ja-JP" sz="2000" dirty="0"/>
            </a:br>
            <a:r>
              <a:rPr lang="ja-JP" altLang="en-US" sz="2000" dirty="0"/>
              <a:t>２．社会保障の社会的意義</a:t>
            </a:r>
            <a:br>
              <a:rPr lang="ja-JP" altLang="en-US" sz="2800" dirty="0"/>
            </a:br>
            <a:r>
              <a:rPr lang="ja-JP" altLang="en-US" sz="2400" dirty="0"/>
              <a:t>（４）社会的投資としての社会保障</a:t>
            </a:r>
            <a:endParaRPr lang="ja-JP" altLang="en-US" sz="3600" dirty="0"/>
          </a:p>
        </p:txBody>
      </p:sp>
      <p:sp>
        <p:nvSpPr>
          <p:cNvPr id="430083" name="Rectangle 3"/>
          <p:cNvSpPr>
            <a:spLocks noGrp="1" noChangeArrowheads="1"/>
          </p:cNvSpPr>
          <p:nvPr>
            <p:ph type="body" idx="1"/>
          </p:nvPr>
        </p:nvSpPr>
        <p:spPr>
          <a:xfrm>
            <a:off x="611560" y="1772817"/>
            <a:ext cx="8136904" cy="3672407"/>
          </a:xfrm>
        </p:spPr>
        <p:txBody>
          <a:bodyPr/>
          <a:lstStyle/>
          <a:p>
            <a:pPr eaLnBrk="1" hangingPunct="1">
              <a:lnSpc>
                <a:spcPct val="90000"/>
              </a:lnSpc>
            </a:pPr>
            <a:r>
              <a:rPr lang="ja-JP" altLang="en-US" sz="2800" dirty="0">
                <a:latin typeface="+mn-ea"/>
                <a:cs typeface="ＭＳ 明朝" charset="-128"/>
              </a:rPr>
              <a:t>社会保障は社会的連帯と社会の持続性を維持するためのものだし、それ自体が社会の存在意義を保障していると考えるべきだろう。</a:t>
            </a:r>
          </a:p>
          <a:p>
            <a:pPr eaLnBrk="1" hangingPunct="1">
              <a:lnSpc>
                <a:spcPct val="90000"/>
              </a:lnSpc>
            </a:pPr>
            <a:r>
              <a:rPr lang="ja-JP" altLang="en-US" sz="2800" dirty="0">
                <a:latin typeface="+mn-ea"/>
                <a:cs typeface="ＭＳ 明朝" charset="-128"/>
              </a:rPr>
              <a:t>昔から人類は支え合って生きてきた。ネアンデルタール人やホモ・サピエンスの文化。子どもや老人、障害者も見捨てられることはなかった。埋葬の習慣もあった。自分のためだけに生きるのであれば埋葬などは不要だろう。</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dirty="0"/>
          </a:p>
        </p:txBody>
      </p:sp>
    </p:spTree>
    <p:extLst>
      <p:ext uri="{BB962C8B-B14F-4D97-AF65-F5344CB8AC3E}">
        <p14:creationId xmlns:p14="http://schemas.microsoft.com/office/powerpoint/2010/main" val="28122121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３</a:t>
            </a:r>
            <a:r>
              <a:rPr lang="en-US" altLang="ja-JP" sz="4000" dirty="0"/>
              <a:t>.</a:t>
            </a:r>
            <a:r>
              <a:rPr lang="ja-JP" altLang="en-US" sz="4000" dirty="0"/>
              <a:t>リアクションペーパー＃５①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67544" y="1628800"/>
            <a:ext cx="8280920" cy="4616425"/>
          </a:xfrm>
        </p:spPr>
        <p:txBody>
          <a:bodyPr/>
          <a:lstStyle/>
          <a:p>
            <a:pPr marL="0" indent="0" eaLnBrk="1" hangingPunct="1">
              <a:lnSpc>
                <a:spcPct val="90000"/>
              </a:lnSpc>
              <a:buNone/>
            </a:pPr>
            <a:r>
              <a:rPr lang="ja-JP" altLang="en-US" sz="1600" dirty="0">
                <a:ea typeface="ＭＳ 明朝" charset="-128"/>
                <a:cs typeface="ＭＳ 明朝" charset="-128"/>
              </a:rPr>
              <a:t>１</a:t>
            </a:r>
            <a:r>
              <a:rPr lang="ja-JP" altLang="en-US" sz="1600" b="1" dirty="0">
                <a:ea typeface="ＭＳ 明朝" charset="-128"/>
                <a:cs typeface="ＭＳ 明朝" charset="-128"/>
              </a:rPr>
              <a:t>．この回の講義の感想として該当するものをチェックして下さい。（複数回答可能）。</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●社会保障の役割と意義について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□盛り沢山でよく理解できなかった。</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□その他（　　　　　　　　　　　　　　　　　　　　　　　　　　　　）</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●社会保障の役割について</a:t>
            </a:r>
          </a:p>
          <a:p>
            <a:pPr marL="0" indent="0" eaLnBrk="1" hangingPunct="1">
              <a:lnSpc>
                <a:spcPct val="90000"/>
              </a:lnSpc>
              <a:buNone/>
            </a:pPr>
            <a:r>
              <a:rPr lang="ja-JP" altLang="en-US" sz="1600" b="1" dirty="0">
                <a:ea typeface="ＭＳ 明朝" charset="-128"/>
                <a:cs typeface="ＭＳ 明朝" charset="-128"/>
              </a:rPr>
              <a:t>□救貧（きゅうひん）⇒公的扶助（ふじょ）（生活保護）は今後も必要だと思う。</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□防貧（ぼうひん） ⇒社会保険（失業保険、健康保険、年金保険など）・社会手当（無拠出の現金給付、児童手当など）は今後も必要だと思う。</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□これからの社会福祉は経済状態（所得水準）とはかかわりなく福祉ニーズを有する人に必要なサービスを提供する普遍的福祉に向かうと思う。</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□どのような状態を貧困（びんぼう）と呼ぶのかは時代によって変化するので、福祉の役割も時代とともに変化すると思う</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□自分の将来に不安を感じた。</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□その他（　　　　　　　　　　　　　　　　　　　　　　　　　　　　）</a:t>
            </a:r>
            <a:endParaRPr lang="en-US" altLang="ja-JP" sz="1600" b="1" dirty="0">
              <a:ea typeface="ＭＳ 明朝" charset="-128"/>
              <a:cs typeface="ＭＳ 明朝" charset="-128"/>
            </a:endParaRPr>
          </a:p>
          <a:p>
            <a:pPr marL="0" indent="0" eaLnBrk="1" hangingPunct="1">
              <a:lnSpc>
                <a:spcPct val="90000"/>
              </a:lnSpc>
              <a:buNone/>
            </a:pPr>
            <a:endParaRPr lang="ja-JP" altLang="en-US" sz="16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dirty="0"/>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４</a:t>
            </a:r>
            <a:r>
              <a:rPr lang="en-US" altLang="ja-JP" sz="4000" dirty="0"/>
              <a:t>.</a:t>
            </a:r>
            <a:r>
              <a:rPr lang="ja-JP" altLang="en-US" sz="4000" dirty="0"/>
              <a:t>リアクションペーパー＃３　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84696" y="1700809"/>
            <a:ext cx="8001000" cy="3384376"/>
          </a:xfrm>
        </p:spPr>
        <p:txBody>
          <a:bodyPr/>
          <a:lstStyle/>
          <a:p>
            <a:pPr marL="0" indent="0" eaLnBrk="1" hangingPunct="1">
              <a:lnSpc>
                <a:spcPct val="90000"/>
              </a:lnSpc>
              <a:buNone/>
            </a:pPr>
            <a:r>
              <a:rPr lang="ja-JP" altLang="en-US" sz="1600" dirty="0">
                <a:ea typeface="ＭＳ 明朝" charset="-128"/>
                <a:cs typeface="ＭＳ 明朝" charset="-128"/>
              </a:rPr>
              <a:t>２</a:t>
            </a:r>
            <a:r>
              <a:rPr lang="ja-JP" altLang="en-US" sz="1600" b="1" dirty="0">
                <a:ea typeface="ＭＳ 明朝" charset="-128"/>
                <a:cs typeface="ＭＳ 明朝" charset="-128"/>
              </a:rPr>
              <a:t>．この回の講義でわかったことをチェックして下さい。（複数回答可能）。</a:t>
            </a:r>
            <a:endParaRPr lang="en-US" altLang="ja-JP" sz="1600" b="1" dirty="0">
              <a:ea typeface="ＭＳ 明朝" charset="-128"/>
              <a:cs typeface="ＭＳ 明朝" charset="-128"/>
            </a:endParaRPr>
          </a:p>
          <a:p>
            <a:pPr marL="0" indent="0" eaLnBrk="1" hangingPunct="1">
              <a:lnSpc>
                <a:spcPct val="90000"/>
              </a:lnSpc>
              <a:buNone/>
            </a:pP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●社会保障の社会的役割について</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□社会保障には所得再分配の機能があり、ビルト・イン・スタビライザー</a:t>
            </a:r>
            <a:r>
              <a:rPr lang="ja-JP" altLang="en-US" sz="1600" b="1" dirty="0">
                <a:ea typeface="ＭＳ 明朝" charset="-128"/>
                <a:cs typeface="ＭＳ 明朝" charset="-128"/>
                <a:sym typeface="Wingdings" panose="05000000000000000000" pitchFamily="2" charset="2"/>
              </a:rPr>
              <a:t>（</a:t>
            </a:r>
            <a:r>
              <a:rPr lang="ja-JP" altLang="en-US" sz="1600" b="1" dirty="0">
                <a:ea typeface="ＭＳ 明朝" charset="-128"/>
                <a:cs typeface="ＭＳ 明朝" charset="-128"/>
              </a:rPr>
              <a:t>景気変動を自動的に安定化する）としての機能が期待されている。</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□雇用保険（失業保険）制度における失業者給付は、不況時における有効需要の拡大により景気の回復効果がある。</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□社会保障には、社会的連帯（みんな仲間、社会の一員という感じ）を強め、社会統合を維持することに役立つ</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□社会保障の未来？：</a:t>
            </a:r>
            <a:r>
              <a:rPr lang="ja-JP" altLang="en-US" sz="1600" b="1" dirty="0">
                <a:latin typeface="+mn-ea"/>
                <a:cs typeface="ＭＳ 明朝" charset="-128"/>
              </a:rPr>
              <a:t>脱商品化、階層化、脱家族化（エスピン</a:t>
            </a:r>
            <a:r>
              <a:rPr lang="en-US" altLang="ja-JP" sz="1600" b="1" dirty="0">
                <a:latin typeface="+mn-ea"/>
                <a:cs typeface="ＭＳ 明朝" charset="-128"/>
              </a:rPr>
              <a:t>-</a:t>
            </a:r>
            <a:r>
              <a:rPr lang="ja-JP" altLang="en-US" sz="1600" b="1" dirty="0">
                <a:latin typeface="+mn-ea"/>
                <a:cs typeface="ＭＳ 明朝" charset="-128"/>
              </a:rPr>
              <a:t>アンデルセン）</a:t>
            </a:r>
            <a:endParaRPr lang="en-US" altLang="ja-JP" sz="1600" b="1" dirty="0">
              <a:latin typeface="+mn-ea"/>
              <a:cs typeface="ＭＳ 明朝" charset="-128"/>
            </a:endParaRPr>
          </a:p>
          <a:p>
            <a:pPr marL="0" indent="0" eaLnBrk="1" hangingPunct="1">
              <a:lnSpc>
                <a:spcPct val="90000"/>
              </a:lnSpc>
              <a:buNone/>
            </a:pPr>
            <a:r>
              <a:rPr lang="ja-JP" altLang="en-US" sz="1600" b="1" dirty="0">
                <a:latin typeface="+mn-ea"/>
                <a:cs typeface="ＭＳ 明朝" charset="-128"/>
              </a:rPr>
              <a:t>□社会保障は社会的連帯と社会の持続性を維持するためのものであり、ホモ・サピエンス（人類）の社会に共通する普遍的なもの（原俊彦）</a:t>
            </a:r>
            <a:endParaRPr lang="en-US" altLang="ja-JP" sz="1600" b="1" dirty="0">
              <a:latin typeface="+mn-ea"/>
              <a:cs typeface="ＭＳ 明朝" charset="-128"/>
            </a:endParaRP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19</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7" y="1916832"/>
            <a:ext cx="7892107" cy="2403300"/>
          </a:xfrm>
        </p:spPr>
        <p:txBody>
          <a:bodyPr/>
          <a:lstStyle/>
          <a:p>
            <a:pPr marL="0" indent="0" eaLnBrk="1" hangingPunct="1">
              <a:lnSpc>
                <a:spcPct val="90000"/>
              </a:lnSpc>
              <a:buNone/>
            </a:pPr>
            <a:r>
              <a:rPr lang="ja-JP" altLang="en-US" sz="2800" dirty="0"/>
              <a:t>第２章　社会保障の</a:t>
            </a:r>
            <a:r>
              <a:rPr lang="ja-JP" altLang="en-US" sz="2800" dirty="0">
                <a:solidFill>
                  <a:srgbClr val="FF0000"/>
                </a:solidFill>
              </a:rPr>
              <a:t>概念</a:t>
            </a:r>
            <a:r>
              <a:rPr lang="ja-JP" altLang="en-US" sz="2800" dirty="0"/>
              <a:t>や対象およびその</a:t>
            </a:r>
            <a:r>
              <a:rPr lang="ja-JP" altLang="en-US" sz="2800" dirty="0">
                <a:solidFill>
                  <a:srgbClr val="FF0000"/>
                </a:solidFill>
              </a:rPr>
              <a:t>理念</a:t>
            </a:r>
          </a:p>
          <a:p>
            <a:pPr marL="0" indent="0" eaLnBrk="1" hangingPunct="1">
              <a:lnSpc>
                <a:spcPct val="90000"/>
              </a:lnSpc>
              <a:buNone/>
            </a:pPr>
            <a:r>
              <a:rPr lang="ja-JP" altLang="en-US" sz="2800" dirty="0"/>
              <a:t>第２節　社会保障の</a:t>
            </a:r>
            <a:r>
              <a:rPr lang="ja-JP" altLang="en-US" sz="2800" dirty="0">
                <a:solidFill>
                  <a:srgbClr val="FF0000"/>
                </a:solidFill>
              </a:rPr>
              <a:t>役割</a:t>
            </a:r>
            <a:r>
              <a:rPr lang="ja-JP" altLang="en-US" sz="2800" dirty="0"/>
              <a:t>と</a:t>
            </a:r>
            <a:r>
              <a:rPr lang="ja-JP" altLang="en-US" sz="2800" dirty="0">
                <a:solidFill>
                  <a:srgbClr val="FF0000"/>
                </a:solidFill>
              </a:rPr>
              <a:t>意義</a:t>
            </a:r>
          </a:p>
          <a:p>
            <a:pPr marL="514350" indent="-514350" eaLnBrk="1" hangingPunct="1">
              <a:lnSpc>
                <a:spcPct val="90000"/>
              </a:lnSpc>
              <a:buFont typeface="+mj-lt"/>
              <a:buAutoNum type="arabicPeriod"/>
            </a:pPr>
            <a:r>
              <a:rPr lang="ja-JP" altLang="en-US" sz="2800" dirty="0"/>
              <a:t>個人の人生と社会保障の役割</a:t>
            </a:r>
          </a:p>
          <a:p>
            <a:pPr marL="514350" indent="-514350" eaLnBrk="1" hangingPunct="1">
              <a:lnSpc>
                <a:spcPct val="90000"/>
              </a:lnSpc>
              <a:buFont typeface="+mj-lt"/>
              <a:buAutoNum type="arabicPeriod"/>
            </a:pPr>
            <a:r>
              <a:rPr lang="ja-JP" altLang="en-US" sz="2800" dirty="0"/>
              <a:t>社会保障の社会的役割</a:t>
            </a: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827584" y="4451681"/>
            <a:ext cx="7865521" cy="830997"/>
          </a:xfrm>
          <a:prstGeom prst="rect">
            <a:avLst/>
          </a:prstGeom>
          <a:solidFill>
            <a:schemeClr val="bg1"/>
          </a:solidFill>
          <a:ln>
            <a:solidFill>
              <a:schemeClr val="bg1"/>
            </a:solidFill>
          </a:ln>
        </p:spPr>
        <p:txBody>
          <a:bodyPr wrap="square" rtlCol="0">
            <a:spAutoFit/>
          </a:bodyPr>
          <a:lstStyle/>
          <a:p>
            <a:r>
              <a:rPr lang="ja-JP" altLang="en-US" dirty="0">
                <a:solidFill>
                  <a:srgbClr val="FF0000"/>
                </a:solidFill>
              </a:rPr>
              <a:t>★社会保障には個人を貧困などのリスクから守ると同時に、</a:t>
            </a:r>
            <a:endParaRPr lang="en-US" altLang="ja-JP" dirty="0">
              <a:solidFill>
                <a:srgbClr val="FF0000"/>
              </a:solidFill>
            </a:endParaRPr>
          </a:p>
          <a:p>
            <a:r>
              <a:rPr lang="ja-JP" altLang="en-US" dirty="0">
                <a:solidFill>
                  <a:srgbClr val="FF0000"/>
                </a:solidFill>
              </a:rPr>
              <a:t>社会的連帯の基盤を維持する役割があるというお話です。</a:t>
            </a:r>
            <a:endParaRPr lang="en-US"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733165" y="1942728"/>
            <a:ext cx="7583251" cy="3862536"/>
          </a:xfrm>
        </p:spPr>
        <p:txBody>
          <a:bodyPr/>
          <a:lstStyle/>
          <a:p>
            <a:pPr marL="0" indent="0">
              <a:buNone/>
            </a:pPr>
            <a:r>
              <a:rPr lang="ja-JP" altLang="en-US" sz="3200" strike="sngStrike" dirty="0">
                <a:solidFill>
                  <a:schemeClr val="accent2"/>
                </a:solidFill>
              </a:rPr>
              <a:t>★</a:t>
            </a:r>
            <a:r>
              <a:rPr lang="en-US" altLang="ja-JP" sz="3200" strike="sngStrike" dirty="0">
                <a:solidFill>
                  <a:schemeClr val="accent2"/>
                </a:solidFill>
              </a:rPr>
              <a:t>5</a:t>
            </a:r>
            <a:r>
              <a:rPr lang="ja-JP" altLang="en-US" sz="3200" strike="sngStrike" dirty="0">
                <a:solidFill>
                  <a:schemeClr val="accent2"/>
                </a:solidFill>
              </a:rPr>
              <a:t>月</a:t>
            </a:r>
            <a:r>
              <a:rPr lang="en-US" altLang="ja-JP" sz="3200" strike="sngStrike" dirty="0">
                <a:solidFill>
                  <a:schemeClr val="accent2"/>
                </a:solidFill>
              </a:rPr>
              <a:t>17</a:t>
            </a:r>
            <a:r>
              <a:rPr lang="ja-JP" altLang="en-US" sz="3200" strike="sngStrike" dirty="0">
                <a:solidFill>
                  <a:schemeClr val="accent2"/>
                </a:solidFill>
              </a:rPr>
              <a:t>日は</a:t>
            </a:r>
            <a:r>
              <a:rPr lang="en-US" altLang="ja-JP" sz="3200" strike="sngStrike" dirty="0">
                <a:solidFill>
                  <a:schemeClr val="accent2"/>
                </a:solidFill>
              </a:rPr>
              <a:t>CM</a:t>
            </a:r>
            <a:r>
              <a:rPr lang="ja-JP" altLang="en-US" sz="3200" strike="sngStrike" dirty="0">
                <a:solidFill>
                  <a:schemeClr val="accent2"/>
                </a:solidFill>
              </a:rPr>
              <a:t>実習期間でお休み</a:t>
            </a:r>
          </a:p>
          <a:p>
            <a:pPr marL="0" indent="0">
              <a:buNone/>
            </a:pPr>
            <a:r>
              <a:rPr lang="en-US" altLang="ja-JP" sz="3200" dirty="0"/>
              <a:t>6. </a:t>
            </a:r>
            <a:r>
              <a:rPr lang="en-US" altLang="ja-JP" sz="3200" strike="sngStrike" dirty="0"/>
              <a:t>5</a:t>
            </a:r>
            <a:r>
              <a:rPr lang="ja-JP" altLang="en-US" sz="3200" strike="sngStrike" dirty="0"/>
              <a:t>月</a:t>
            </a:r>
            <a:r>
              <a:rPr lang="en-US" altLang="ja-JP" sz="3200" strike="sngStrike" dirty="0"/>
              <a:t>24 </a:t>
            </a:r>
            <a:r>
              <a:rPr lang="ja-JP" altLang="en-US" sz="3200" strike="sngStrike" dirty="0"/>
              <a:t>日</a:t>
            </a:r>
            <a:r>
              <a:rPr lang="ja-JP" altLang="en-US" sz="3200" dirty="0"/>
              <a:t>　</a:t>
            </a:r>
            <a:r>
              <a:rPr lang="ja-JP" altLang="en-US" sz="3200" dirty="0">
                <a:solidFill>
                  <a:srgbClr val="FF0000"/>
                </a:solidFill>
              </a:rPr>
              <a:t>⇒</a:t>
            </a:r>
            <a:r>
              <a:rPr lang="en-US" altLang="ja-JP" sz="3200" dirty="0">
                <a:solidFill>
                  <a:srgbClr val="FF0000"/>
                </a:solidFill>
              </a:rPr>
              <a:t>6</a:t>
            </a:r>
            <a:r>
              <a:rPr lang="ja-JP" altLang="en-US" sz="3200" dirty="0">
                <a:solidFill>
                  <a:srgbClr val="FF0000"/>
                </a:solidFill>
              </a:rPr>
              <a:t>月</a:t>
            </a:r>
            <a:r>
              <a:rPr lang="en-US" altLang="ja-JP" sz="3200" dirty="0">
                <a:solidFill>
                  <a:srgbClr val="FF0000"/>
                </a:solidFill>
              </a:rPr>
              <a:t>7</a:t>
            </a:r>
            <a:r>
              <a:rPr lang="ja-JP" altLang="en-US" sz="3200" dirty="0">
                <a:solidFill>
                  <a:srgbClr val="FF0000"/>
                </a:solidFill>
              </a:rPr>
              <a:t>日</a:t>
            </a:r>
            <a:r>
              <a:rPr lang="ja-JP" altLang="en-US" sz="3200" dirty="0"/>
              <a:t>　</a:t>
            </a:r>
            <a:endParaRPr lang="en-US" altLang="ja-JP" sz="3200" dirty="0"/>
          </a:p>
          <a:p>
            <a:pPr marL="0" indent="0">
              <a:buNone/>
            </a:pPr>
            <a:r>
              <a:rPr lang="en-US" altLang="ja-JP" sz="3200" dirty="0"/>
              <a:t>【</a:t>
            </a:r>
            <a:r>
              <a:rPr lang="ja-JP" altLang="en-US" sz="3200" dirty="0"/>
              <a:t>社会保障の理念と対象</a:t>
            </a:r>
            <a:r>
              <a:rPr lang="en-US" altLang="ja-JP" sz="3200" dirty="0"/>
              <a:t>】</a:t>
            </a:r>
            <a:r>
              <a:rPr lang="ja-JP" altLang="en-US" sz="3200" dirty="0"/>
              <a:t>福祉国家、基本的人権と社会保障の関係★教科書：第２章第３節社会保障の理念、第４節社会保障の対象</a:t>
            </a:r>
          </a:p>
          <a:p>
            <a:pPr marL="0" indent="0" eaLnBrk="1" hangingPunct="1">
              <a:lnSpc>
                <a:spcPct val="90000"/>
              </a:lnSpc>
              <a:buNone/>
            </a:pPr>
            <a:r>
              <a:rPr lang="ja-JP" altLang="en-US" sz="3200" dirty="0"/>
              <a:t>ｐ</a:t>
            </a:r>
            <a:r>
              <a:rPr lang="en-US" altLang="ja-JP" sz="3200" dirty="0"/>
              <a:t>.37</a:t>
            </a:r>
            <a:r>
              <a:rPr lang="ja-JP" altLang="en-US" sz="3200" dirty="0"/>
              <a:t>～</a:t>
            </a:r>
            <a:r>
              <a:rPr lang="en-US" altLang="ja-JP" sz="3200" dirty="0"/>
              <a:t>p.43</a:t>
            </a:r>
            <a:r>
              <a:rPr lang="ja-JP" altLang="en-US" sz="3200" dirty="0"/>
              <a:t>です。</a:t>
            </a:r>
            <a:endParaRPr lang="en-US" altLang="ja-JP" sz="3200" dirty="0"/>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20</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04856" cy="1160475"/>
          </a:xfrm>
        </p:spPr>
        <p:txBody>
          <a:bodyPr anchor="ctr"/>
          <a:lstStyle/>
          <a:p>
            <a:pPr algn="ctr" eaLnBrk="1" hangingPunct="1">
              <a:spcBef>
                <a:spcPts val="0"/>
              </a:spcBef>
            </a:pPr>
            <a:br>
              <a:rPr lang="ja-JP" altLang="en-US" sz="2800" dirty="0"/>
            </a:b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ja-JP" altLang="en-US" sz="2400" dirty="0"/>
            </a:br>
            <a:r>
              <a:rPr lang="ja-JP" altLang="en-US" sz="2400" dirty="0"/>
              <a:t>（１）救貧と防貧</a:t>
            </a:r>
            <a:endParaRPr lang="ja-JP" altLang="en-US" sz="2800" dirty="0"/>
          </a:p>
        </p:txBody>
      </p:sp>
      <p:sp>
        <p:nvSpPr>
          <p:cNvPr id="430083" name="Rectangle 3"/>
          <p:cNvSpPr>
            <a:spLocks noGrp="1" noChangeArrowheads="1"/>
          </p:cNvSpPr>
          <p:nvPr>
            <p:ph type="body" idx="1"/>
          </p:nvPr>
        </p:nvSpPr>
        <p:spPr>
          <a:xfrm>
            <a:off x="179512" y="1734816"/>
            <a:ext cx="8788218" cy="4919372"/>
          </a:xfrm>
        </p:spPr>
        <p:txBody>
          <a:bodyPr/>
          <a:lstStyle/>
          <a:p>
            <a:pPr eaLnBrk="1" hangingPunct="1">
              <a:lnSpc>
                <a:spcPct val="90000"/>
              </a:lnSpc>
            </a:pPr>
            <a:r>
              <a:rPr lang="ja-JP" altLang="en-US" sz="2800" b="1" dirty="0">
                <a:latin typeface="+mn-ea"/>
                <a:cs typeface="ＭＳ 明朝" charset="-128"/>
              </a:rPr>
              <a:t>社会保障の伝統的役割とは何か？</a:t>
            </a:r>
            <a:endParaRPr lang="en-US" altLang="ja-JP" sz="2800" b="1" dirty="0">
              <a:latin typeface="+mn-ea"/>
              <a:cs typeface="ＭＳ 明朝" charset="-128"/>
            </a:endParaRPr>
          </a:p>
          <a:p>
            <a:pPr eaLnBrk="1" hangingPunct="1">
              <a:lnSpc>
                <a:spcPct val="90000"/>
              </a:lnSpc>
            </a:pPr>
            <a:r>
              <a:rPr lang="ja-JP" altLang="en-US" sz="2800" b="1" dirty="0">
                <a:solidFill>
                  <a:srgbClr val="FF0000"/>
                </a:solidFill>
                <a:latin typeface="+mn-ea"/>
                <a:cs typeface="ＭＳ 明朝" charset="-128"/>
              </a:rPr>
              <a:t>救貧（きゅうひん）</a:t>
            </a:r>
            <a:r>
              <a:rPr lang="ja-JP" altLang="en-US" sz="2800" b="1" dirty="0">
                <a:latin typeface="+mn-ea"/>
                <a:cs typeface="ＭＳ 明朝" charset="-128"/>
              </a:rPr>
              <a:t>貧困状態にある人々を救済する。貧困状態から脱出するのに必要な生活費を支給すること。⇒</a:t>
            </a:r>
            <a:r>
              <a:rPr lang="ja-JP" altLang="en-US" sz="2800" b="1" dirty="0">
                <a:solidFill>
                  <a:srgbClr val="FF0000"/>
                </a:solidFill>
                <a:latin typeface="+mn-ea"/>
                <a:cs typeface="ＭＳ 明朝" charset="-128"/>
              </a:rPr>
              <a:t>公的扶助（ふじょ）</a:t>
            </a:r>
            <a:r>
              <a:rPr lang="ja-JP" altLang="en-US" sz="2800" b="1" dirty="0">
                <a:latin typeface="+mn-ea"/>
                <a:cs typeface="ＭＳ 明朝" charset="-128"/>
              </a:rPr>
              <a:t>（生活保護）</a:t>
            </a:r>
            <a:endParaRPr lang="en-US" altLang="ja-JP" sz="2800" b="1" dirty="0">
              <a:latin typeface="+mn-ea"/>
              <a:cs typeface="ＭＳ 明朝" charset="-128"/>
            </a:endParaRPr>
          </a:p>
          <a:p>
            <a:pPr eaLnBrk="1" hangingPunct="1">
              <a:lnSpc>
                <a:spcPct val="90000"/>
              </a:lnSpc>
            </a:pPr>
            <a:r>
              <a:rPr lang="ja-JP" altLang="en-US" sz="2400" b="1" dirty="0">
                <a:solidFill>
                  <a:srgbClr val="FF0000"/>
                </a:solidFill>
                <a:latin typeface="+mn-ea"/>
                <a:cs typeface="ＭＳ 明朝" charset="-128"/>
              </a:rPr>
              <a:t>防貧（ぼうひん） </a:t>
            </a:r>
            <a:r>
              <a:rPr lang="ja-JP" altLang="en-US" sz="2400" b="1" dirty="0">
                <a:latin typeface="+mn-ea"/>
                <a:cs typeface="ＭＳ 明朝" charset="-128"/>
              </a:rPr>
              <a:t>貧困状態に陥る前に防止すること⇒社会保険（失業保険、健康保険、年金保険など）・社会手当（無拠出の現金給付、児童手当など）セーフティネット。</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＋今日の社会福祉＝「普遍的福祉</a:t>
            </a:r>
            <a:r>
              <a:rPr lang="en-US" altLang="ja-JP" sz="2400" b="1" dirty="0">
                <a:latin typeface="+mn-ea"/>
                <a:cs typeface="ＭＳ 明朝" charset="-128"/>
              </a:rPr>
              <a:t>universal welfare</a:t>
            </a:r>
            <a:r>
              <a:rPr lang="ja-JP" altLang="en-US" sz="2400" b="1" dirty="0">
                <a:latin typeface="+mn-ea"/>
                <a:cs typeface="ＭＳ 明朝" charset="-128"/>
              </a:rPr>
              <a:t>」：経済状態（所得水準）とはかかわりなく福祉ニーズを有する人に必要なサービスを提供する。⇔「選別的福祉</a:t>
            </a:r>
            <a:r>
              <a:rPr lang="en-US" altLang="ja-JP" sz="2400" b="1" dirty="0">
                <a:latin typeface="+mn-ea"/>
                <a:cs typeface="ＭＳ 明朝" charset="-128"/>
              </a:rPr>
              <a:t>selective welfare</a:t>
            </a:r>
            <a:r>
              <a:rPr lang="ja-JP" altLang="en-US" sz="2400" b="1" dirty="0">
                <a:latin typeface="+mn-ea"/>
                <a:cs typeface="ＭＳ 明朝" charset="-128"/>
              </a:rPr>
              <a:t>」</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291580" y="6259810"/>
            <a:ext cx="8456884" cy="461665"/>
          </a:xfrm>
          <a:prstGeom prst="rect">
            <a:avLst/>
          </a:prstGeom>
          <a:noFill/>
        </p:spPr>
        <p:txBody>
          <a:bodyPr wrap="square" rtlCol="0">
            <a:spAutoFit/>
          </a:bodyPr>
          <a:lstStyle/>
          <a:p>
            <a:r>
              <a:rPr lang="ja-JP" altLang="en-US" dirty="0">
                <a:solidFill>
                  <a:srgbClr val="FF0000"/>
                </a:solidFill>
                <a:highlight>
                  <a:srgbClr val="C0C0C0"/>
                </a:highlight>
              </a:rPr>
              <a:t>街の灯　チャールズ・チャップリン　</a:t>
            </a:r>
            <a:r>
              <a:rPr lang="en-US" altLang="ja-JP" dirty="0">
                <a:solidFill>
                  <a:srgbClr val="FF0000"/>
                </a:solidFill>
                <a:highlight>
                  <a:srgbClr val="C0C0C0"/>
                </a:highlight>
              </a:rPr>
              <a:t>Charles Chaplin / City Lights</a:t>
            </a:r>
            <a:endParaRPr lang="en-US" dirty="0">
              <a:solidFill>
                <a:srgbClr val="FF0000"/>
              </a:solidFill>
              <a:highlight>
                <a:srgbClr val="C0C0C0"/>
              </a:highligh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ja-JP" altLang="en-US" sz="2400" dirty="0"/>
            </a:br>
            <a:r>
              <a:rPr lang="ja-JP" altLang="en-US" sz="2400" dirty="0"/>
              <a:t>（２</a:t>
            </a:r>
            <a:r>
              <a:rPr lang="en-US" altLang="ja-JP" sz="2400" dirty="0"/>
              <a:t>) </a:t>
            </a:r>
            <a:r>
              <a:rPr lang="ja-JP" altLang="en-US" sz="2400" dirty="0"/>
              <a:t>所得維持とリスク分散</a:t>
            </a:r>
            <a:endParaRPr lang="ja-JP" altLang="en-US" sz="2800" dirty="0"/>
          </a:p>
        </p:txBody>
      </p:sp>
      <p:sp>
        <p:nvSpPr>
          <p:cNvPr id="430083" name="Rectangle 3"/>
          <p:cNvSpPr>
            <a:spLocks noGrp="1" noChangeArrowheads="1"/>
          </p:cNvSpPr>
          <p:nvPr>
            <p:ph type="body" idx="1"/>
          </p:nvPr>
        </p:nvSpPr>
        <p:spPr>
          <a:xfrm>
            <a:off x="269776" y="1802106"/>
            <a:ext cx="8604448" cy="4912563"/>
          </a:xfrm>
        </p:spPr>
        <p:txBody>
          <a:bodyPr/>
          <a:lstStyle/>
          <a:p>
            <a:pPr eaLnBrk="1" hangingPunct="1">
              <a:lnSpc>
                <a:spcPct val="90000"/>
              </a:lnSpc>
            </a:pPr>
            <a:r>
              <a:rPr lang="ja-JP" altLang="en-US" sz="2400" b="1" dirty="0">
                <a:latin typeface="+mn-ea"/>
                <a:cs typeface="ＭＳ 明朝" charset="-128"/>
              </a:rPr>
              <a:t>どんな時に貧困化するのか？</a:t>
            </a:r>
          </a:p>
          <a:p>
            <a:pPr eaLnBrk="1" hangingPunct="1">
              <a:lnSpc>
                <a:spcPct val="90000"/>
              </a:lnSpc>
            </a:pPr>
            <a:r>
              <a:rPr lang="ja-JP" altLang="en-US" sz="2400" b="1" dirty="0">
                <a:latin typeface="+mn-ea"/>
                <a:cs typeface="ＭＳ 明朝" charset="-128"/>
              </a:rPr>
              <a:t>戦争・疫病（えきびょう）・地震などの災害／経済不況や個人的災難など⇒失業、疾病（しっぺい）、傷害、傷害、高齢等の社会的リスクに直面⇒預貯金の活用・家族親戚の相互扶助⇒経済・職業生活の不安定化⇒健康状態・家族関係の悪化、子どもの進学機会の制約⇒</a:t>
            </a:r>
            <a:r>
              <a:rPr lang="ja-JP" altLang="en-US" sz="2400" b="1" dirty="0">
                <a:solidFill>
                  <a:srgbClr val="FF0000"/>
                </a:solidFill>
                <a:latin typeface="+mn-ea"/>
                <a:cs typeface="ＭＳ 明朝" charset="-128"/>
              </a:rPr>
              <a:t>貧困の連鎖</a:t>
            </a:r>
          </a:p>
          <a:p>
            <a:pPr marL="0" indent="0" eaLnBrk="1" hangingPunct="1">
              <a:lnSpc>
                <a:spcPct val="90000"/>
              </a:lnSpc>
              <a:buNone/>
            </a:pPr>
            <a:r>
              <a:rPr lang="ja-JP" altLang="en-US" sz="2400" b="1" dirty="0">
                <a:latin typeface="+mn-ea"/>
                <a:cs typeface="ＭＳ 明朝" charset="-128"/>
              </a:rPr>
              <a:t>★保険が持つリスク分散機能を利用しリスク発生（失業や定年退職）前の所得水準の維持を図る。</a:t>
            </a:r>
          </a:p>
          <a:p>
            <a:pPr marL="0" indent="0" eaLnBrk="1" hangingPunct="1">
              <a:lnSpc>
                <a:spcPct val="90000"/>
              </a:lnSpc>
              <a:buNone/>
            </a:pPr>
            <a:r>
              <a:rPr lang="ja-JP" altLang="en-US" sz="2400" b="1" dirty="0">
                <a:latin typeface="+mn-ea"/>
                <a:cs typeface="ＭＳ 明朝" charset="-128"/>
              </a:rPr>
              <a:t>★保険には加入者全体の積立金で個々人のリスクを分散させる機能がある。海外旅行保険（タビホ）は数千円？</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4</a:t>
            </a:fld>
            <a:endParaRPr lang="en-US" altLang="ja-JP"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17340" y="5486933"/>
            <a:ext cx="8456884" cy="461665"/>
          </a:xfrm>
          <a:prstGeom prst="rect">
            <a:avLst/>
          </a:prstGeom>
          <a:noFill/>
        </p:spPr>
        <p:txBody>
          <a:bodyPr wrap="square" rtlCol="0">
            <a:spAutoFit/>
          </a:bodyPr>
          <a:lstStyle/>
          <a:p>
            <a:r>
              <a:rPr lang="ja-JP" altLang="en-US" dirty="0">
                <a:solidFill>
                  <a:srgbClr val="FF0000"/>
                </a:solidFill>
                <a:highlight>
                  <a:srgbClr val="C0C0C0"/>
                </a:highlight>
                <a:hlinkClick r:id="rId4"/>
              </a:rPr>
              <a:t>ビートたけしの昔のギャグ（赤信号、みんなで渡れば怖くない！</a:t>
            </a:r>
            <a:endParaRPr lang="en-US" dirty="0">
              <a:solidFill>
                <a:srgbClr val="FF0000"/>
              </a:solidFill>
              <a:highlight>
                <a:srgbClr val="C0C0C0"/>
              </a:highlight>
            </a:endParaRPr>
          </a:p>
        </p:txBody>
      </p:sp>
    </p:spTree>
    <p:extLst>
      <p:ext uri="{BB962C8B-B14F-4D97-AF65-F5344CB8AC3E}">
        <p14:creationId xmlns:p14="http://schemas.microsoft.com/office/powerpoint/2010/main" val="3654201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br>
              <a:rPr lang="en-US" altLang="ja-JP" sz="2800" b="1" dirty="0">
                <a:latin typeface="+mn-ea"/>
                <a:cs typeface="ＭＳ 明朝" charset="-128"/>
              </a:rPr>
            </a:br>
            <a:r>
              <a:rPr lang="ja-JP" altLang="en-US" sz="2800" b="1" dirty="0">
                <a:latin typeface="+mn-ea"/>
                <a:cs typeface="ＭＳ 明朝" charset="-128"/>
              </a:rPr>
              <a:t>保険におけるリスク分散の考え方</a:t>
            </a:r>
            <a:endParaRPr lang="ja-JP" altLang="en-US" sz="2800" dirty="0"/>
          </a:p>
        </p:txBody>
      </p:sp>
      <p:sp>
        <p:nvSpPr>
          <p:cNvPr id="3" name="テキスト ボックス 2">
            <a:extLst>
              <a:ext uri="{FF2B5EF4-FFF2-40B4-BE49-F238E27FC236}">
                <a16:creationId xmlns:a16="http://schemas.microsoft.com/office/drawing/2014/main" id="{8F4BFF52-A2C3-E78D-AD4F-078FEFE8E89F}"/>
              </a:ext>
            </a:extLst>
          </p:cNvPr>
          <p:cNvSpPr txBox="1"/>
          <p:nvPr/>
        </p:nvSpPr>
        <p:spPr>
          <a:xfrm>
            <a:off x="718850" y="1772816"/>
            <a:ext cx="7706300" cy="4176464"/>
          </a:xfrm>
          <a:prstGeom prst="rect">
            <a:avLst/>
          </a:prstGeom>
          <a:noFill/>
        </p:spPr>
        <p:txBody>
          <a:bodyPr wrap="square" rtlCol="0">
            <a:spAutoFit/>
          </a:bodyPr>
          <a:lstStyle/>
          <a:p>
            <a:r>
              <a:rPr lang="ja-JP" altLang="en-US" b="0" i="0" dirty="0">
                <a:solidFill>
                  <a:srgbClr val="333333"/>
                </a:solidFill>
                <a:effectLst/>
                <a:latin typeface="Meiryo" panose="020B0604030504040204" pitchFamily="50" charset="-128"/>
                <a:ea typeface="Meiryo" panose="020B0604030504040204" pitchFamily="50" charset="-128"/>
              </a:rPr>
              <a:t>簡単な例で考えてみよう！。</a:t>
            </a:r>
            <a:endParaRPr lang="en-US" altLang="ja-JP" b="0" i="0" dirty="0">
              <a:solidFill>
                <a:srgbClr val="333333"/>
              </a:solidFill>
              <a:effectLst/>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飛行機事故の確率は</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万分の１</a:t>
            </a:r>
            <a:r>
              <a:rPr lang="ja-JP" altLang="en-US" b="0" i="0" dirty="0">
                <a:solidFill>
                  <a:srgbClr val="333333"/>
                </a:solidFill>
                <a:effectLst/>
                <a:latin typeface="Meiryo" panose="020B0604030504040204" pitchFamily="50" charset="-128"/>
                <a:ea typeface="Meiryo" panose="020B0604030504040204" pitchFamily="50" charset="-128"/>
              </a:rPr>
              <a:t>といわれています。</a:t>
            </a:r>
            <a:endParaRPr lang="en-US" altLang="ja-JP" b="0" i="0" dirty="0">
              <a:solidFill>
                <a:srgbClr val="333333"/>
              </a:solidFill>
              <a:effectLst/>
              <a:latin typeface="Meiryo" panose="020B0604030504040204" pitchFamily="50" charset="-128"/>
              <a:ea typeface="Meiryo" panose="020B0604030504040204" pitchFamily="50" charset="-128"/>
            </a:endParaRPr>
          </a:p>
          <a:p>
            <a:r>
              <a:rPr lang="ja-JP" altLang="en-US" dirty="0">
                <a:solidFill>
                  <a:srgbClr val="333333"/>
                </a:solidFill>
                <a:latin typeface="Meiryo" panose="020B0604030504040204" pitchFamily="50" charset="-128"/>
                <a:ea typeface="Meiryo" panose="020B0604030504040204" pitchFamily="50" charset="-128"/>
              </a:rPr>
              <a:t>飛行機に乗る時に</a:t>
            </a:r>
            <a:r>
              <a:rPr lang="en-US" altLang="ja-JP" dirty="0">
                <a:solidFill>
                  <a:srgbClr val="333333"/>
                </a:solidFill>
                <a:latin typeface="Meiryo" panose="020B0604030504040204" pitchFamily="50" charset="-128"/>
                <a:ea typeface="Meiryo" panose="020B0604030504040204" pitchFamily="50" charset="-128"/>
              </a:rPr>
              <a:t>1</a:t>
            </a:r>
            <a:r>
              <a:rPr lang="ja-JP" altLang="en-US" dirty="0">
                <a:solidFill>
                  <a:srgbClr val="333333"/>
                </a:solidFill>
                <a:latin typeface="Meiryo" panose="020B0604030504040204" pitchFamily="50" charset="-128"/>
                <a:ea typeface="Meiryo" panose="020B0604030504040204" pitchFamily="50" charset="-128"/>
              </a:rPr>
              <a:t>人</a:t>
            </a:r>
            <a:r>
              <a:rPr lang="en-US" altLang="ja-JP" dirty="0">
                <a:solidFill>
                  <a:srgbClr val="FF0000"/>
                </a:solidFill>
                <a:latin typeface="Meiryo" panose="020B0604030504040204" pitchFamily="50" charset="-128"/>
                <a:ea typeface="Meiryo" panose="020B0604030504040204" pitchFamily="50" charset="-128"/>
              </a:rPr>
              <a:t>1000</a:t>
            </a:r>
            <a:r>
              <a:rPr lang="ja-JP" altLang="en-US" dirty="0">
                <a:solidFill>
                  <a:srgbClr val="FF0000"/>
                </a:solidFill>
                <a:latin typeface="Meiryo" panose="020B0604030504040204" pitchFamily="50" charset="-128"/>
                <a:ea typeface="Meiryo" panose="020B0604030504040204" pitchFamily="50" charset="-128"/>
              </a:rPr>
              <a:t>円</a:t>
            </a:r>
            <a:r>
              <a:rPr lang="ja-JP" altLang="en-US" dirty="0">
                <a:solidFill>
                  <a:srgbClr val="333333"/>
                </a:solidFill>
                <a:latin typeface="Meiryo" panose="020B0604030504040204" pitchFamily="50" charset="-128"/>
                <a:ea typeface="Meiryo" panose="020B0604030504040204" pitchFamily="50" charset="-128"/>
              </a:rPr>
              <a:t>の掛け捨ての航空保険を</a:t>
            </a:r>
            <a:endParaRPr lang="en-US" altLang="ja-JP" dirty="0">
              <a:solidFill>
                <a:srgbClr val="333333"/>
              </a:solidFill>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毎回</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万人</a:t>
            </a:r>
            <a:r>
              <a:rPr lang="ja-JP" altLang="en-US" b="0" i="0" dirty="0">
                <a:solidFill>
                  <a:srgbClr val="333333"/>
                </a:solidFill>
                <a:effectLst/>
                <a:latin typeface="Meiryo" panose="020B0604030504040204" pitchFamily="50" charset="-128"/>
                <a:ea typeface="Meiryo" panose="020B0604030504040204" pitchFamily="50" charset="-128"/>
              </a:rPr>
              <a:t>の人が掛けるとすると、</a:t>
            </a:r>
            <a:endParaRPr lang="en-US" altLang="ja-JP" b="0" i="0" dirty="0">
              <a:solidFill>
                <a:srgbClr val="333333"/>
              </a:solidFill>
              <a:effectLst/>
              <a:latin typeface="Meiryo" panose="020B0604030504040204" pitchFamily="50" charset="-128"/>
              <a:ea typeface="Meiryo" panose="020B0604030504040204" pitchFamily="50" charset="-128"/>
            </a:endParaRPr>
          </a:p>
          <a:p>
            <a:r>
              <a:rPr lang="en-US" altLang="ja-JP" dirty="0">
                <a:solidFill>
                  <a:srgbClr val="333333"/>
                </a:solidFill>
                <a:latin typeface="Meiryo" panose="020B0604030504040204" pitchFamily="50" charset="-128"/>
                <a:ea typeface="Meiryo" panose="020B0604030504040204" pitchFamily="50" charset="-128"/>
              </a:rPr>
              <a:t>1</a:t>
            </a:r>
            <a:r>
              <a:rPr lang="ja-JP" altLang="en-US" dirty="0">
                <a:solidFill>
                  <a:srgbClr val="333333"/>
                </a:solidFill>
                <a:latin typeface="Meiryo" panose="020B0604030504040204" pitchFamily="50" charset="-128"/>
                <a:ea typeface="Meiryo" panose="020B0604030504040204" pitchFamily="50" charset="-128"/>
              </a:rPr>
              <a:t>回の保険金の総額は</a:t>
            </a:r>
            <a:r>
              <a:rPr lang="en-US" altLang="ja-JP" b="0" i="0" dirty="0">
                <a:solidFill>
                  <a:srgbClr val="333333"/>
                </a:solidFill>
                <a:effectLst/>
                <a:latin typeface="Meiryo" panose="020B0604030504040204" pitchFamily="50" charset="-128"/>
                <a:ea typeface="Meiryo" panose="020B0604030504040204" pitchFamily="50" charset="-128"/>
              </a:rPr>
              <a:t> </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万人☓</a:t>
            </a:r>
            <a:r>
              <a:rPr lang="en-US" altLang="ja-JP" b="0" i="0" dirty="0">
                <a:solidFill>
                  <a:srgbClr val="FF0000"/>
                </a:solidFill>
                <a:effectLst/>
                <a:latin typeface="Meiryo" panose="020B0604030504040204" pitchFamily="50" charset="-128"/>
                <a:ea typeface="Meiryo" panose="020B0604030504040204" pitchFamily="50" charset="-128"/>
              </a:rPr>
              <a:t>1000</a:t>
            </a:r>
            <a:r>
              <a:rPr lang="ja-JP" altLang="en-US" b="0" i="0" dirty="0">
                <a:solidFill>
                  <a:srgbClr val="FF0000"/>
                </a:solidFill>
                <a:effectLst/>
                <a:latin typeface="Meiryo" panose="020B0604030504040204" pitchFamily="50" charset="-128"/>
                <a:ea typeface="Meiryo" panose="020B0604030504040204" pitchFamily="50" charset="-128"/>
              </a:rPr>
              <a:t>円＝総額</a:t>
            </a:r>
            <a:r>
              <a:rPr lang="en-US" altLang="ja-JP" b="0" i="0" dirty="0">
                <a:solidFill>
                  <a:srgbClr val="FF0000"/>
                </a:solidFill>
                <a:effectLst/>
                <a:latin typeface="Meiryo" panose="020B0604030504040204" pitchFamily="50" charset="-128"/>
                <a:ea typeface="Meiryo" panose="020B0604030504040204" pitchFamily="50" charset="-128"/>
              </a:rPr>
              <a:t>10</a:t>
            </a:r>
            <a:r>
              <a:rPr lang="ja-JP" altLang="en-US" b="0" i="0" dirty="0">
                <a:solidFill>
                  <a:srgbClr val="FF0000"/>
                </a:solidFill>
                <a:effectLst/>
                <a:latin typeface="Meiryo" panose="020B0604030504040204" pitchFamily="50" charset="-128"/>
                <a:ea typeface="Meiryo" panose="020B0604030504040204" pitchFamily="50" charset="-128"/>
              </a:rPr>
              <a:t>億円</a:t>
            </a:r>
            <a:r>
              <a:rPr lang="ja-JP" altLang="en-US" b="0" i="0" dirty="0">
                <a:solidFill>
                  <a:srgbClr val="333333"/>
                </a:solidFill>
                <a:effectLst/>
                <a:latin typeface="Meiryo" panose="020B0604030504040204" pitchFamily="50" charset="-128"/>
                <a:ea typeface="Meiryo" panose="020B0604030504040204" pitchFamily="50" charset="-128"/>
              </a:rPr>
              <a:t>となります。これは</a:t>
            </a:r>
            <a:r>
              <a:rPr lang="en-US" altLang="ja-JP" b="0" i="0" dirty="0">
                <a:solidFill>
                  <a:srgbClr val="FF0000"/>
                </a:solidFill>
                <a:effectLst/>
                <a:latin typeface="Meiryo" panose="020B0604030504040204" pitchFamily="50" charset="-128"/>
                <a:ea typeface="Meiryo" panose="020B0604030504040204" pitchFamily="50" charset="-128"/>
              </a:rPr>
              <a:t>1</a:t>
            </a:r>
            <a:r>
              <a:rPr lang="ja-JP" altLang="en-US" b="0" i="0" dirty="0">
                <a:solidFill>
                  <a:srgbClr val="FF0000"/>
                </a:solidFill>
                <a:effectLst/>
                <a:latin typeface="Meiryo" panose="020B0604030504040204" pitchFamily="50" charset="-128"/>
                <a:ea typeface="Meiryo" panose="020B0604030504040204" pitchFamily="50" charset="-128"/>
              </a:rPr>
              <a:t>億円☓</a:t>
            </a:r>
            <a:r>
              <a:rPr lang="en-US" altLang="ja-JP" b="0" i="0" dirty="0">
                <a:solidFill>
                  <a:srgbClr val="FF0000"/>
                </a:solidFill>
                <a:effectLst/>
                <a:latin typeface="Meiryo" panose="020B0604030504040204" pitchFamily="50" charset="-128"/>
                <a:ea typeface="Meiryo" panose="020B0604030504040204" pitchFamily="50" charset="-128"/>
              </a:rPr>
              <a:t>10</a:t>
            </a:r>
            <a:r>
              <a:rPr lang="ja-JP" altLang="en-US" b="0" i="0" dirty="0">
                <a:solidFill>
                  <a:srgbClr val="FF0000"/>
                </a:solidFill>
                <a:effectLst/>
                <a:latin typeface="Meiryo" panose="020B0604030504040204" pitchFamily="50" charset="-128"/>
                <a:ea typeface="Meiryo" panose="020B0604030504040204" pitchFamily="50" charset="-128"/>
              </a:rPr>
              <a:t>人分</a:t>
            </a:r>
            <a:r>
              <a:rPr lang="ja-JP" altLang="en-US" b="0" i="0" dirty="0">
                <a:solidFill>
                  <a:srgbClr val="333333"/>
                </a:solidFill>
                <a:effectLst/>
                <a:latin typeface="Meiryo" panose="020B0604030504040204" pitchFamily="50" charset="-128"/>
                <a:ea typeface="Meiryo" panose="020B0604030504040204" pitchFamily="50" charset="-128"/>
              </a:rPr>
              <a:t>に相当します。</a:t>
            </a:r>
            <a:endParaRPr lang="en-US" altLang="ja-JP" dirty="0">
              <a:solidFill>
                <a:srgbClr val="333333"/>
              </a:solidFill>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つまり、万が一の時は、最低でも</a:t>
            </a:r>
            <a:r>
              <a:rPr lang="en-US" altLang="ja-JP" b="0" i="0" dirty="0">
                <a:solidFill>
                  <a:srgbClr val="333333"/>
                </a:solidFill>
                <a:effectLst/>
                <a:latin typeface="Meiryo" panose="020B0604030504040204" pitchFamily="50" charset="-128"/>
                <a:ea typeface="Meiryo" panose="020B0604030504040204" pitchFamily="50" charset="-128"/>
              </a:rPr>
              <a:t>10</a:t>
            </a:r>
            <a:r>
              <a:rPr lang="ja-JP" altLang="en-US" b="0" i="0" dirty="0">
                <a:solidFill>
                  <a:srgbClr val="333333"/>
                </a:solidFill>
                <a:effectLst/>
                <a:latin typeface="Meiryo" panose="020B0604030504040204" pitchFamily="50" charset="-128"/>
                <a:ea typeface="Meiryo" panose="020B0604030504040204" pitchFamily="50" charset="-128"/>
              </a:rPr>
              <a:t>人の人に</a:t>
            </a:r>
            <a:r>
              <a:rPr lang="en-US" altLang="ja-JP" b="0" i="0" dirty="0">
                <a:solidFill>
                  <a:srgbClr val="333333"/>
                </a:solidFill>
                <a:effectLst/>
                <a:latin typeface="Meiryo" panose="020B0604030504040204" pitchFamily="50" charset="-128"/>
                <a:ea typeface="Meiryo" panose="020B0604030504040204" pitchFamily="50" charset="-128"/>
              </a:rPr>
              <a:t>1</a:t>
            </a:r>
            <a:r>
              <a:rPr lang="ja-JP" altLang="en-US" b="0" i="0" dirty="0">
                <a:solidFill>
                  <a:srgbClr val="333333"/>
                </a:solidFill>
                <a:effectLst/>
                <a:latin typeface="Meiryo" panose="020B0604030504040204" pitchFamily="50" charset="-128"/>
                <a:ea typeface="Meiryo" panose="020B0604030504040204" pitchFamily="50" charset="-128"/>
              </a:rPr>
              <a:t>億円の損害賠償を保障することができます。</a:t>
            </a:r>
            <a:endParaRPr lang="en-US" altLang="ja-JP" b="0" i="0" dirty="0">
              <a:solidFill>
                <a:srgbClr val="333333"/>
              </a:solidFill>
              <a:effectLst/>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　しかも、そのような事が起きる確率が</a:t>
            </a:r>
            <a:r>
              <a:rPr lang="en-US" altLang="ja-JP" b="0" i="0" dirty="0">
                <a:solidFill>
                  <a:srgbClr val="333333"/>
                </a:solidFill>
                <a:effectLst/>
                <a:latin typeface="Meiryo" panose="020B0604030504040204" pitchFamily="50" charset="-128"/>
                <a:ea typeface="Meiryo" panose="020B0604030504040204" pitchFamily="50" charset="-128"/>
              </a:rPr>
              <a:t>100</a:t>
            </a:r>
            <a:r>
              <a:rPr lang="ja-JP" altLang="en-US" b="0" i="0" dirty="0">
                <a:solidFill>
                  <a:srgbClr val="333333"/>
                </a:solidFill>
                <a:effectLst/>
                <a:latin typeface="Meiryo" panose="020B0604030504040204" pitchFamily="50" charset="-128"/>
                <a:ea typeface="Meiryo" panose="020B0604030504040204" pitchFamily="50" charset="-128"/>
              </a:rPr>
              <a:t>万回に１回であれば、</a:t>
            </a:r>
            <a:r>
              <a:rPr lang="ja-JP" altLang="en-US" b="0" i="0" dirty="0">
                <a:solidFill>
                  <a:srgbClr val="FF0000"/>
                </a:solidFill>
                <a:effectLst/>
                <a:latin typeface="Meiryo" panose="020B0604030504040204" pitchFamily="50" charset="-128"/>
                <a:ea typeface="Meiryo" panose="020B0604030504040204" pitchFamily="50" charset="-128"/>
              </a:rPr>
              <a:t>実際の事故の時には、</a:t>
            </a:r>
            <a:r>
              <a:rPr lang="en-US" altLang="ja-JP" b="0" i="0" dirty="0">
                <a:solidFill>
                  <a:srgbClr val="FF0000"/>
                </a:solidFill>
                <a:effectLst/>
                <a:latin typeface="Meiryo" panose="020B0604030504040204" pitchFamily="50" charset="-128"/>
                <a:ea typeface="Meiryo" panose="020B0604030504040204" pitchFamily="50" charset="-128"/>
              </a:rPr>
              <a:t>10</a:t>
            </a:r>
            <a:r>
              <a:rPr lang="ja-JP" altLang="en-US" b="0" i="0" dirty="0">
                <a:solidFill>
                  <a:srgbClr val="FF0000"/>
                </a:solidFill>
                <a:effectLst/>
                <a:latin typeface="Meiryo" panose="020B0604030504040204" pitchFamily="50" charset="-128"/>
                <a:ea typeface="Meiryo" panose="020B0604030504040204" pitchFamily="50" charset="-128"/>
              </a:rPr>
              <a:t>億円☓</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万分の資金があるはず</a:t>
            </a:r>
            <a:r>
              <a:rPr lang="ja-JP" altLang="en-US" b="0" i="0" dirty="0">
                <a:solidFill>
                  <a:srgbClr val="333333"/>
                </a:solidFill>
                <a:effectLst/>
                <a:latin typeface="Meiryo" panose="020B0604030504040204" pitchFamily="50" charset="-128"/>
                <a:ea typeface="Meiryo" panose="020B0604030504040204" pitchFamily="50" charset="-128"/>
              </a:rPr>
              <a:t>です。</a:t>
            </a:r>
            <a:endParaRPr lang="en-US" altLang="ja-JP" b="0" i="0" dirty="0">
              <a:solidFill>
                <a:srgbClr val="333333"/>
              </a:solidFill>
              <a:effectLst/>
              <a:latin typeface="Meiryo" panose="020B0604030504040204" pitchFamily="50" charset="-128"/>
              <a:ea typeface="Meiryo" panose="020B0604030504040204" pitchFamily="50" charset="-128"/>
            </a:endParaRPr>
          </a:p>
        </p:txBody>
      </p:sp>
    </p:spTree>
    <p:extLst>
      <p:ext uri="{BB962C8B-B14F-4D97-AF65-F5344CB8AC3E}">
        <p14:creationId xmlns:p14="http://schemas.microsoft.com/office/powerpoint/2010/main" val="11632458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ja-JP" altLang="en-US" sz="2400" dirty="0"/>
            </a:br>
            <a:r>
              <a:rPr lang="ja-JP" altLang="en-US" sz="2400" dirty="0"/>
              <a:t>（３）セーフティネットの提供　②</a:t>
            </a:r>
            <a:endParaRPr lang="ja-JP" altLang="en-US" sz="2800" dirty="0"/>
          </a:p>
        </p:txBody>
      </p:sp>
      <p:sp>
        <p:nvSpPr>
          <p:cNvPr id="430083" name="Rectangle 3"/>
          <p:cNvSpPr>
            <a:spLocks noGrp="1" noChangeArrowheads="1"/>
          </p:cNvSpPr>
          <p:nvPr>
            <p:ph type="body" idx="1"/>
          </p:nvPr>
        </p:nvSpPr>
        <p:spPr>
          <a:xfrm>
            <a:off x="269776" y="1700808"/>
            <a:ext cx="8604448" cy="4912563"/>
          </a:xfrm>
        </p:spPr>
        <p:txBody>
          <a:bodyPr/>
          <a:lstStyle/>
          <a:p>
            <a:pPr eaLnBrk="1" hangingPunct="1">
              <a:lnSpc>
                <a:spcPct val="90000"/>
              </a:lnSpc>
            </a:pPr>
            <a:r>
              <a:rPr lang="ja-JP" altLang="en-US" sz="2400" b="1" dirty="0">
                <a:latin typeface="+mn-ea"/>
                <a:cs typeface="ＭＳ 明朝" charset="-128"/>
              </a:rPr>
              <a:t>他の先進国：第２のセーフティネット（社会手当制度：児童手当や住宅手当など）が機能している。</a:t>
            </a:r>
          </a:p>
          <a:p>
            <a:pPr eaLnBrk="1" hangingPunct="1">
              <a:lnSpc>
                <a:spcPct val="90000"/>
              </a:lnSpc>
            </a:pPr>
            <a:r>
              <a:rPr lang="en-US" altLang="ja-JP" sz="2400" b="1" dirty="0">
                <a:latin typeface="+mn-ea"/>
                <a:cs typeface="ＭＳ 明朝" charset="-128"/>
              </a:rPr>
              <a:t>4</a:t>
            </a:r>
            <a:r>
              <a:rPr lang="ja-JP" altLang="en-US" sz="2400" b="1" dirty="0">
                <a:latin typeface="+mn-ea"/>
                <a:cs typeface="ＭＳ 明朝" charset="-128"/>
              </a:rPr>
              <a:t>層のセーフティネット：埋橋孝文</a:t>
            </a:r>
          </a:p>
          <a:p>
            <a:pPr eaLnBrk="1" hangingPunct="1">
              <a:lnSpc>
                <a:spcPct val="90000"/>
              </a:lnSpc>
            </a:pPr>
            <a:r>
              <a:rPr lang="ja-JP" altLang="en-US" sz="2400" b="1" dirty="0">
                <a:latin typeface="+mn-ea"/>
                <a:cs typeface="ＭＳ 明朝" charset="-128"/>
              </a:rPr>
              <a:t>参加と連帯のセーフティネット－人間らしい品格ある社会への提言（埋橋孝文・連合総研編 ミネルヴァ書房）</a:t>
            </a:r>
            <a:r>
              <a:rPr lang="en-US" altLang="ja-JP" sz="2400" b="1" dirty="0">
                <a:latin typeface="+mn-ea"/>
                <a:cs typeface="ＭＳ 明朝" charset="-128"/>
              </a:rPr>
              <a:t>2010</a:t>
            </a:r>
            <a:r>
              <a:rPr lang="ja-JP" altLang="en-US" sz="2400" b="1" dirty="0">
                <a:latin typeface="+mn-ea"/>
                <a:cs typeface="ＭＳ 明朝" charset="-128"/>
              </a:rPr>
              <a:t>年　</a:t>
            </a:r>
          </a:p>
          <a:p>
            <a:pPr eaLnBrk="1" hangingPunct="1">
              <a:lnSpc>
                <a:spcPct val="90000"/>
              </a:lnSpc>
            </a:pPr>
            <a:r>
              <a:rPr lang="en-US" altLang="ja-JP" sz="2400" b="1" dirty="0">
                <a:latin typeface="+mn-ea"/>
                <a:cs typeface="ＭＳ 明朝" charset="-128"/>
              </a:rPr>
              <a:t>https://</a:t>
            </a:r>
            <a:r>
              <a:rPr lang="en-US" altLang="ja-JP" sz="2400" b="1" dirty="0" err="1">
                <a:latin typeface="+mn-ea"/>
                <a:cs typeface="ＭＳ 明朝" charset="-128"/>
              </a:rPr>
              <a:t>www.rengo-soken.or.jp</a:t>
            </a:r>
            <a:r>
              <a:rPr lang="en-US" altLang="ja-JP" sz="2400" b="1" dirty="0">
                <a:latin typeface="+mn-ea"/>
                <a:cs typeface="ＭＳ 明朝" charset="-128"/>
              </a:rPr>
              <a:t>/work/201006-02_02.pdf</a:t>
            </a:r>
          </a:p>
          <a:p>
            <a:pPr eaLnBrk="1" hangingPunct="1">
              <a:lnSpc>
                <a:spcPct val="90000"/>
              </a:lnSpc>
            </a:pPr>
            <a:r>
              <a:rPr lang="ja-JP" altLang="en-US" sz="2400" b="1" dirty="0">
                <a:latin typeface="+mn-ea"/>
                <a:cs typeface="ＭＳ 明朝" charset="-128"/>
              </a:rPr>
              <a:t>参加と連帯のセーフティネット −人間らしい品格ある社会への提言（連合総研）</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6</a:t>
            </a:fld>
            <a:endParaRPr lang="en-US" altLang="ja-JP" dirty="0"/>
          </a:p>
        </p:txBody>
      </p:sp>
    </p:spTree>
    <p:extLst>
      <p:ext uri="{BB962C8B-B14F-4D97-AF65-F5344CB8AC3E}">
        <p14:creationId xmlns:p14="http://schemas.microsoft.com/office/powerpoint/2010/main" val="18579107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3375" y="416100"/>
            <a:ext cx="7525717" cy="963960"/>
          </a:xfrm>
        </p:spPr>
        <p:txBody>
          <a:bodyPr anchor="t" anchorCtr="0"/>
          <a:lstStyle/>
          <a:p>
            <a:r>
              <a:rPr lang="en-US" altLang="ja-JP" sz="2800" b="1" dirty="0">
                <a:latin typeface="+mn-ea"/>
                <a:cs typeface="ＭＳ 明朝" charset="-128"/>
              </a:rPr>
              <a:t>4</a:t>
            </a:r>
            <a:r>
              <a:rPr lang="ja-JP" altLang="en-US" sz="2800" b="1" dirty="0">
                <a:latin typeface="+mn-ea"/>
                <a:cs typeface="ＭＳ 明朝" charset="-128"/>
              </a:rPr>
              <a:t>層のセーフティネット：</a:t>
            </a:r>
            <a:br>
              <a:rPr lang="en-US" altLang="ja-JP" sz="2800" b="1" dirty="0">
                <a:latin typeface="+mn-ea"/>
                <a:cs typeface="ＭＳ 明朝" charset="-128"/>
              </a:rPr>
            </a:br>
            <a:r>
              <a:rPr lang="ja-JP" altLang="en-US" sz="2800" b="1" dirty="0">
                <a:latin typeface="+mn-ea"/>
                <a:cs typeface="ＭＳ 明朝" charset="-128"/>
              </a:rPr>
              <a:t>埋橋孝文（うずはし　たかぶみ）</a:t>
            </a:r>
            <a:br>
              <a:rPr lang="ja-JP" altLang="en-US" sz="2800" b="1" dirty="0">
                <a:latin typeface="+mn-ea"/>
                <a:cs typeface="ＭＳ 明朝" charset="-128"/>
              </a:rPr>
            </a:br>
            <a:endParaRPr lang="ja-JP" altLang="en-US" sz="2800" dirty="0"/>
          </a:p>
        </p:txBody>
      </p:sp>
      <p:pic>
        <p:nvPicPr>
          <p:cNvPr id="4" name="図 3" descr="ダイアグラム&#10;&#10;自動的に生成された説明">
            <a:extLst>
              <a:ext uri="{FF2B5EF4-FFF2-40B4-BE49-F238E27FC236}">
                <a16:creationId xmlns:a16="http://schemas.microsoft.com/office/drawing/2014/main" id="{55264215-9D0D-3F4F-757B-CC8A4F680257}"/>
              </a:ext>
            </a:extLst>
          </p:cNvPr>
          <p:cNvPicPr>
            <a:picLocks noChangeAspect="1"/>
          </p:cNvPicPr>
          <p:nvPr/>
        </p:nvPicPr>
        <p:blipFill>
          <a:blip r:embed="rId2"/>
          <a:stretch>
            <a:fillRect/>
          </a:stretch>
        </p:blipFill>
        <p:spPr>
          <a:xfrm>
            <a:off x="653375" y="1484784"/>
            <a:ext cx="3543710" cy="4791239"/>
          </a:xfrm>
          <a:prstGeom prst="rect">
            <a:avLst/>
          </a:prstGeom>
        </p:spPr>
      </p:pic>
      <p:sp>
        <p:nvSpPr>
          <p:cNvPr id="5" name="テキスト ボックス 4">
            <a:extLst>
              <a:ext uri="{FF2B5EF4-FFF2-40B4-BE49-F238E27FC236}">
                <a16:creationId xmlns:a16="http://schemas.microsoft.com/office/drawing/2014/main" id="{245B652C-605E-C4D3-94B7-6571AF7D20C7}"/>
              </a:ext>
            </a:extLst>
          </p:cNvPr>
          <p:cNvSpPr txBox="1"/>
          <p:nvPr/>
        </p:nvSpPr>
        <p:spPr>
          <a:xfrm>
            <a:off x="4089193" y="1484784"/>
            <a:ext cx="4401432" cy="3231040"/>
          </a:xfrm>
          <a:prstGeom prst="rect">
            <a:avLst/>
          </a:prstGeom>
          <a:solidFill>
            <a:schemeClr val="bg1"/>
          </a:solidFill>
          <a:ln w="38100" cmpd="thickThin">
            <a:solidFill>
              <a:schemeClr val="tx1"/>
            </a:solidFill>
          </a:ln>
        </p:spPr>
        <p:txBody>
          <a:bodyPr wrap="square" rtlCol="0">
            <a:spAutoFit/>
          </a:bodyPr>
          <a:lstStyle/>
          <a:p>
            <a:pPr algn="just"/>
            <a:r>
              <a:rPr lang="ja-JP" sz="1800" b="1" kern="100" dirty="0">
                <a:effectLst/>
                <a:latin typeface="+mj-lt"/>
                <a:ea typeface="ＭＳ 明朝" panose="02020609040205080304" pitchFamily="17" charset="-128"/>
                <a:cs typeface="Times New Roman" panose="02020603050405020304" pitchFamily="18" charset="0"/>
              </a:rPr>
              <a:t>第</a:t>
            </a:r>
            <a:r>
              <a:rPr lang="en-US" sz="1800" b="1" kern="100" dirty="0">
                <a:effectLst/>
                <a:latin typeface="+mj-lt"/>
                <a:ea typeface="ＭＳ 明朝" panose="02020609040205080304" pitchFamily="17" charset="-128"/>
                <a:cs typeface="Times New Roman" panose="02020603050405020304" pitchFamily="18" charset="0"/>
              </a:rPr>
              <a:t>1</a:t>
            </a:r>
            <a:r>
              <a:rPr lang="ja-JP" sz="1800" b="1" kern="100" dirty="0">
                <a:effectLst/>
                <a:latin typeface="+mj-lt"/>
                <a:ea typeface="ＭＳ 明朝" panose="02020609040205080304" pitchFamily="17" charset="-128"/>
                <a:cs typeface="Times New Roman" panose="02020603050405020304" pitchFamily="18" charset="0"/>
              </a:rPr>
              <a:t>層労働市場政策（雇用･最低賃金の保障）のセーフティネット</a:t>
            </a:r>
            <a:endParaRPr lang="en-US" altLang="ja-JP" sz="1800" b="1" kern="100" dirty="0">
              <a:effectLst/>
              <a:latin typeface="+mj-lt"/>
              <a:ea typeface="ＭＳ 明朝" panose="02020609040205080304" pitchFamily="17" charset="-128"/>
              <a:cs typeface="Times New Roman" panose="02020603050405020304" pitchFamily="18" charset="0"/>
            </a:endParaRPr>
          </a:p>
          <a:p>
            <a:pPr algn="just"/>
            <a:endParaRPr lang="en-US" sz="1800" b="1" kern="100" dirty="0">
              <a:effectLst/>
              <a:latin typeface="+mj-lt"/>
              <a:ea typeface="ＭＳ 明朝" panose="02020609040205080304" pitchFamily="17" charset="-128"/>
              <a:cs typeface="Times New Roman" panose="02020603050405020304" pitchFamily="18" charset="0"/>
            </a:endParaRPr>
          </a:p>
          <a:p>
            <a:pPr algn="just"/>
            <a:r>
              <a:rPr lang="ja-JP" sz="1800" b="1" kern="100" dirty="0">
                <a:effectLst/>
                <a:latin typeface="+mj-lt"/>
                <a:ea typeface="ＭＳ 明朝" panose="02020609040205080304" pitchFamily="17" charset="-128"/>
                <a:cs typeface="Times New Roman" panose="02020603050405020304" pitchFamily="18" charset="0"/>
              </a:rPr>
              <a:t>第</a:t>
            </a:r>
            <a:r>
              <a:rPr lang="en-US" sz="1800" b="1" kern="100" dirty="0">
                <a:effectLst/>
                <a:latin typeface="+mj-lt"/>
                <a:ea typeface="ＭＳ 明朝" panose="02020609040205080304" pitchFamily="17" charset="-128"/>
                <a:cs typeface="Times New Roman" panose="02020603050405020304" pitchFamily="18" charset="0"/>
              </a:rPr>
              <a:t>2</a:t>
            </a:r>
            <a:r>
              <a:rPr lang="ja-JP" sz="1800" b="1" kern="100" dirty="0">
                <a:effectLst/>
                <a:latin typeface="+mj-lt"/>
                <a:ea typeface="ＭＳ 明朝" panose="02020609040205080304" pitchFamily="17" charset="-128"/>
                <a:cs typeface="Times New Roman" panose="02020603050405020304" pitchFamily="18" charset="0"/>
              </a:rPr>
              <a:t>層リスク対応としての社会保険（社会保険の適用拡大）のセーフティネット</a:t>
            </a:r>
            <a:endParaRPr lang="en-US" altLang="ja-JP" sz="1800" b="1" kern="100" dirty="0">
              <a:effectLst/>
              <a:latin typeface="+mj-lt"/>
              <a:ea typeface="ＭＳ 明朝" panose="02020609040205080304" pitchFamily="17" charset="-128"/>
              <a:cs typeface="Times New Roman" panose="02020603050405020304" pitchFamily="18" charset="0"/>
            </a:endParaRPr>
          </a:p>
          <a:p>
            <a:pPr algn="just"/>
            <a:endParaRPr lang="en-US" sz="1800" b="1" kern="100" dirty="0">
              <a:effectLst/>
              <a:latin typeface="+mj-lt"/>
              <a:ea typeface="ＭＳ 明朝" panose="02020609040205080304" pitchFamily="17" charset="-128"/>
              <a:cs typeface="Times New Roman" panose="02020603050405020304" pitchFamily="18" charset="0"/>
            </a:endParaRPr>
          </a:p>
          <a:p>
            <a:pPr algn="just"/>
            <a:r>
              <a:rPr lang="ja-JP" sz="1800" b="1" kern="100" dirty="0">
                <a:effectLst/>
                <a:latin typeface="+mj-lt"/>
                <a:ea typeface="ＭＳ 明朝" panose="02020609040205080304" pitchFamily="17" charset="-128"/>
                <a:cs typeface="Times New Roman" panose="02020603050405020304" pitchFamily="18" charset="0"/>
              </a:rPr>
              <a:t>第</a:t>
            </a:r>
            <a:r>
              <a:rPr lang="en-US" sz="1800" b="1" kern="100" dirty="0">
                <a:effectLst/>
                <a:latin typeface="+mj-lt"/>
                <a:ea typeface="ＭＳ 明朝" panose="02020609040205080304" pitchFamily="17" charset="-128"/>
                <a:cs typeface="Times New Roman" panose="02020603050405020304" pitchFamily="18" charset="0"/>
              </a:rPr>
              <a:t>3</a:t>
            </a:r>
            <a:r>
              <a:rPr lang="ja-JP" sz="1800" b="1" kern="100" dirty="0">
                <a:effectLst/>
                <a:latin typeface="+mj-lt"/>
                <a:ea typeface="ＭＳ 明朝" panose="02020609040205080304" pitchFamily="17" charset="-128"/>
                <a:cs typeface="Times New Roman" panose="02020603050405020304" pitchFamily="18" charset="0"/>
              </a:rPr>
              <a:t>層社会手当の拡充（新たな社会手当の創設）のセーフティネット</a:t>
            </a:r>
            <a:endParaRPr lang="en-US" altLang="ja-JP" sz="1800" b="1" kern="100" dirty="0">
              <a:effectLst/>
              <a:latin typeface="+mj-lt"/>
              <a:ea typeface="ＭＳ 明朝" panose="02020609040205080304" pitchFamily="17" charset="-128"/>
              <a:cs typeface="Times New Roman" panose="02020603050405020304" pitchFamily="18" charset="0"/>
            </a:endParaRPr>
          </a:p>
          <a:p>
            <a:pPr algn="just"/>
            <a:endParaRPr lang="en-US" sz="1800" b="1" kern="100" dirty="0">
              <a:effectLst/>
              <a:latin typeface="+mj-lt"/>
              <a:ea typeface="ＭＳ 明朝" panose="02020609040205080304" pitchFamily="17" charset="-128"/>
              <a:cs typeface="Times New Roman" panose="02020603050405020304" pitchFamily="18" charset="0"/>
            </a:endParaRPr>
          </a:p>
          <a:p>
            <a:pPr algn="just"/>
            <a:r>
              <a:rPr lang="ja-JP" sz="1800" b="1" kern="100" dirty="0">
                <a:effectLst/>
                <a:latin typeface="+mj-lt"/>
                <a:ea typeface="ＭＳ 明朝" panose="02020609040205080304" pitchFamily="17" charset="-128"/>
                <a:cs typeface="Times New Roman" panose="02020603050405020304" pitchFamily="18" charset="0"/>
              </a:rPr>
              <a:t>第</a:t>
            </a:r>
            <a:r>
              <a:rPr lang="en-US" sz="1800" b="1" kern="100" dirty="0">
                <a:effectLst/>
                <a:latin typeface="+mj-lt"/>
                <a:ea typeface="ＭＳ 明朝" panose="02020609040205080304" pitchFamily="17" charset="-128"/>
                <a:cs typeface="Times New Roman" panose="02020603050405020304" pitchFamily="18" charset="0"/>
              </a:rPr>
              <a:t>4</a:t>
            </a:r>
            <a:r>
              <a:rPr lang="ja-JP" sz="1800" b="1" kern="100" dirty="0">
                <a:effectLst/>
                <a:latin typeface="+mj-lt"/>
                <a:ea typeface="ＭＳ 明朝" panose="02020609040205080304" pitchFamily="17" charset="-128"/>
                <a:cs typeface="Times New Roman" panose="02020603050405020304" pitchFamily="18" charset="0"/>
              </a:rPr>
              <a:t>層ケースワーカーの教育･資格制度の確立（生活保護）のセーフティネット</a:t>
            </a:r>
            <a:endParaRPr lang="en-US" sz="1800" b="1" kern="100" dirty="0">
              <a:effectLst/>
              <a:latin typeface="+mj-lt"/>
              <a:ea typeface="ＭＳ 明朝" panose="02020609040205080304" pitchFamily="17" charset="-128"/>
              <a:cs typeface="Times New Roman" panose="02020603050405020304" pitchFamily="18" charset="0"/>
            </a:endParaRPr>
          </a:p>
        </p:txBody>
      </p:sp>
      <mc:AlternateContent xmlns:mc="http://schemas.openxmlformats.org/markup-compatibility/2006" xmlns:p14="http://schemas.microsoft.com/office/powerpoint/2010/main">
        <mc:Choice Requires="p14">
          <p:contentPart p14:bwMode="auto" r:id="rId3">
            <p14:nvContentPartPr>
              <p14:cNvPr id="3" name="インク 2">
                <a:extLst>
                  <a:ext uri="{FF2B5EF4-FFF2-40B4-BE49-F238E27FC236}">
                    <a16:creationId xmlns:a16="http://schemas.microsoft.com/office/drawing/2014/main" id="{F8A0E8DB-C673-EB40-FC86-531DBE6F36C2}"/>
                  </a:ext>
                </a:extLst>
              </p14:cNvPr>
              <p14:cNvContentPartPr/>
              <p14:nvPr/>
            </p14:nvContentPartPr>
            <p14:xfrm>
              <a:off x="1932790" y="5333200"/>
              <a:ext cx="1493280" cy="194760"/>
            </p14:xfrm>
          </p:contentPart>
        </mc:Choice>
        <mc:Fallback xmlns="">
          <p:pic>
            <p:nvPicPr>
              <p:cNvPr id="3" name="インク 2">
                <a:extLst>
                  <a:ext uri="{FF2B5EF4-FFF2-40B4-BE49-F238E27FC236}">
                    <a16:creationId xmlns:a16="http://schemas.microsoft.com/office/drawing/2014/main" id="{F8A0E8DB-C673-EB40-FC86-531DBE6F36C2}"/>
                  </a:ext>
                </a:extLst>
              </p:cNvPr>
              <p:cNvPicPr/>
              <p:nvPr/>
            </p:nvPicPr>
            <p:blipFill>
              <a:blip r:embed="rId4"/>
              <a:stretch>
                <a:fillRect/>
              </a:stretch>
            </p:blipFill>
            <p:spPr>
              <a:xfrm>
                <a:off x="1923790" y="5324200"/>
                <a:ext cx="1510920" cy="212400"/>
              </a:xfrm>
              <a:prstGeom prst="rect">
                <a:avLst/>
              </a:prstGeom>
            </p:spPr>
          </p:pic>
        </mc:Fallback>
      </mc:AlternateContent>
    </p:spTree>
    <p:extLst>
      <p:ext uri="{BB962C8B-B14F-4D97-AF65-F5344CB8AC3E}">
        <p14:creationId xmlns:p14="http://schemas.microsoft.com/office/powerpoint/2010/main" val="4346911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r>
              <a:rPr lang="ja-JP" altLang="en-US" sz="2800" b="1" dirty="0">
                <a:latin typeface="+mn-ea"/>
                <a:cs typeface="ＭＳ 明朝" charset="-128"/>
              </a:rPr>
              <a:t>★給付付税額控除（きゅうつきぜいがくこうじょ）：負の所得税（ふのしょとくぜい）</a:t>
            </a:r>
            <a:br>
              <a:rPr lang="ja-JP" altLang="en-US" sz="2800" b="1" dirty="0">
                <a:latin typeface="+mn-ea"/>
                <a:cs typeface="ＭＳ 明朝" charset="-128"/>
              </a:rPr>
            </a:br>
            <a:endParaRPr lang="ja-JP" altLang="en-US" sz="2800" dirty="0"/>
          </a:p>
        </p:txBody>
      </p:sp>
      <p:sp>
        <p:nvSpPr>
          <p:cNvPr id="3" name="テキスト ボックス 2">
            <a:extLst>
              <a:ext uri="{FF2B5EF4-FFF2-40B4-BE49-F238E27FC236}">
                <a16:creationId xmlns:a16="http://schemas.microsoft.com/office/drawing/2014/main" id="{8F4BFF52-A2C3-E78D-AD4F-078FEFE8E89F}"/>
              </a:ext>
            </a:extLst>
          </p:cNvPr>
          <p:cNvSpPr txBox="1"/>
          <p:nvPr/>
        </p:nvSpPr>
        <p:spPr>
          <a:xfrm>
            <a:off x="467544" y="1700808"/>
            <a:ext cx="7746192" cy="4524315"/>
          </a:xfrm>
          <a:prstGeom prst="rect">
            <a:avLst/>
          </a:prstGeom>
          <a:noFill/>
        </p:spPr>
        <p:txBody>
          <a:bodyPr wrap="square" rtlCol="0">
            <a:spAutoFit/>
          </a:bodyPr>
          <a:lstStyle/>
          <a:p>
            <a:r>
              <a:rPr lang="ja-JP" altLang="en-US" b="0" i="0" dirty="0">
                <a:effectLst/>
                <a:latin typeface="Meiryo" panose="020B0604030504040204" pitchFamily="50" charset="-128"/>
                <a:ea typeface="Meiryo" panose="020B0604030504040204" pitchFamily="50" charset="-128"/>
              </a:rPr>
              <a:t>給付付き税額控除とは、個人所得税の税額控除制度であり、税額控除で控除しきれなかった残りの枠の一定割合を現金にて支給するというもの。ミルトン・フリードマンの「負の所得税」を応用したもの。アメリカ、イギリス、韓国で一部導入。</a:t>
            </a:r>
            <a:endParaRPr lang="en-US" altLang="ja-JP" dirty="0">
              <a:latin typeface="Meiryo" panose="020B0604030504040204" pitchFamily="50" charset="-128"/>
              <a:ea typeface="Meiryo" panose="020B0604030504040204" pitchFamily="50" charset="-128"/>
            </a:endParaRPr>
          </a:p>
          <a:p>
            <a:r>
              <a:rPr lang="ja-JP" altLang="en-US" b="0" i="0" u="sng" dirty="0">
                <a:solidFill>
                  <a:srgbClr val="FF0000"/>
                </a:solidFill>
                <a:effectLst/>
                <a:latin typeface="Meiryo" panose="020B0604030504040204" pitchFamily="50" charset="-128"/>
                <a:ea typeface="Meiryo" panose="020B0604030504040204" pitchFamily="50" charset="-128"/>
              </a:rPr>
              <a:t>もっとわかりやすい説明：</a:t>
            </a:r>
            <a:endParaRPr lang="en-US" altLang="ja-JP" b="0" i="0" u="sng" dirty="0">
              <a:solidFill>
                <a:srgbClr val="FF0000"/>
              </a:solidFill>
              <a:effectLst/>
              <a:latin typeface="Meiryo" panose="020B0604030504040204" pitchFamily="50" charset="-128"/>
              <a:ea typeface="Meiryo" panose="020B0604030504040204" pitchFamily="50" charset="-128"/>
            </a:endParaRPr>
          </a:p>
          <a:p>
            <a:r>
              <a:rPr lang="ja-JP" altLang="en-US" dirty="0">
                <a:latin typeface="Meiryo" panose="020B0604030504040204" pitchFamily="50" charset="-128"/>
                <a:ea typeface="Meiryo" panose="020B0604030504040204" pitchFamily="50" charset="-128"/>
              </a:rPr>
              <a:t>所得税に課税最低限（かぜいさいていげん）という下限があり、所得の低い人は税金を払わくて良い。このため（金持ち）減税政策が実行されても、その恩恵（おんけい）は貧乏人には及ばない。だったら課税最低限に足りない分だけ現金を給付したら文句はないだろうと</a:t>
            </a:r>
            <a:r>
              <a:rPr lang="ja-JP" altLang="en-US" b="0" i="0" dirty="0">
                <a:effectLst/>
                <a:latin typeface="Meiryo" panose="020B0604030504040204" pitchFamily="50" charset="-128"/>
                <a:ea typeface="Meiryo" panose="020B0604030504040204" pitchFamily="50" charset="-128"/>
              </a:rPr>
              <a:t>フリードマンが提案したという話。</a:t>
            </a:r>
            <a:endParaRPr lang="en-US" altLang="ja-JP" b="0" i="0" dirty="0">
              <a:effectLst/>
              <a:latin typeface="Meiryo" panose="020B0604030504040204" pitchFamily="50" charset="-128"/>
              <a:ea typeface="Meiryo" panose="020B0604030504040204" pitchFamily="50" charset="-128"/>
            </a:endParaRPr>
          </a:p>
        </p:txBody>
      </p:sp>
    </p:spTree>
    <p:extLst>
      <p:ext uri="{BB962C8B-B14F-4D97-AF65-F5344CB8AC3E}">
        <p14:creationId xmlns:p14="http://schemas.microsoft.com/office/powerpoint/2010/main" val="1241384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marL="0" indent="0" algn="ctr" eaLnBrk="1" hangingPunct="1">
              <a:lnSpc>
                <a:spcPct val="90000"/>
              </a:lnSpc>
              <a:buNone/>
            </a:pP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en-US" altLang="ja-JP" sz="2400" dirty="0"/>
            </a:br>
            <a:r>
              <a:rPr lang="ja-JP" altLang="en-US" sz="2000" b="1" dirty="0">
                <a:latin typeface="+mn-ea"/>
                <a:cs typeface="ＭＳ 明朝" charset="-128"/>
              </a:rPr>
              <a:t>（４）家族機能の代替（だいたい）と強化、</a:t>
            </a:r>
            <a:br>
              <a:rPr lang="en-US" altLang="ja-JP" sz="2000" b="1" dirty="0">
                <a:latin typeface="+mn-ea"/>
                <a:cs typeface="ＭＳ 明朝" charset="-128"/>
              </a:rPr>
            </a:br>
            <a:r>
              <a:rPr lang="ja-JP" altLang="en-US" sz="2000" b="1" dirty="0">
                <a:latin typeface="+mn-ea"/>
                <a:cs typeface="ＭＳ 明朝" charset="-128"/>
              </a:rPr>
              <a:t>自律的な人生の条件整備</a:t>
            </a:r>
            <a:endParaRPr lang="ja-JP" altLang="en-US" sz="2800" dirty="0"/>
          </a:p>
        </p:txBody>
      </p:sp>
      <p:sp>
        <p:nvSpPr>
          <p:cNvPr id="430083" name="Rectangle 3"/>
          <p:cNvSpPr>
            <a:spLocks noGrp="1" noChangeArrowheads="1"/>
          </p:cNvSpPr>
          <p:nvPr>
            <p:ph type="body" idx="1"/>
          </p:nvPr>
        </p:nvSpPr>
        <p:spPr>
          <a:xfrm>
            <a:off x="467544" y="2090862"/>
            <a:ext cx="7848872" cy="3570386"/>
          </a:xfrm>
        </p:spPr>
        <p:txBody>
          <a:bodyPr/>
          <a:lstStyle/>
          <a:p>
            <a:pPr eaLnBrk="1" hangingPunct="1">
              <a:lnSpc>
                <a:spcPct val="90000"/>
              </a:lnSpc>
              <a:buFont typeface="Wingdings" panose="05000000000000000000" pitchFamily="2" charset="2"/>
              <a:buChar char="q"/>
            </a:pPr>
            <a:r>
              <a:rPr lang="ja-JP" altLang="en-US" sz="2400" b="1" dirty="0">
                <a:latin typeface="+mn-ea"/>
                <a:cs typeface="ＭＳ 明朝" charset="-128"/>
              </a:rPr>
              <a:t>昔は、子育て・高齢者・障害者等の保育・介護等サービスは家族の役割だった</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r>
              <a:rPr lang="ja-JP" altLang="en-US" sz="2400" b="1" dirty="0">
                <a:latin typeface="+mn-ea"/>
                <a:cs typeface="ＭＳ 明朝" charset="-128"/>
              </a:rPr>
              <a:t>少子化・高齢化で弱まって来た家族機能の代替（だいたい）社会福祉サービス／家族の負担・ストレスの軽減による家族機能の強化</a:t>
            </a:r>
          </a:p>
          <a:p>
            <a:pPr eaLnBrk="1" hangingPunct="1">
              <a:lnSpc>
                <a:spcPct val="90000"/>
              </a:lnSpc>
            </a:pPr>
            <a:r>
              <a:rPr lang="ja-JP" altLang="en-US" sz="2400" b="1" dirty="0">
                <a:latin typeface="+mn-ea"/>
                <a:cs typeface="ＭＳ 明朝" charset="-128"/>
              </a:rPr>
              <a:t>貧困との関係だけで捉えるのではなく、障害者のノーマライゼーションの理念</a:t>
            </a:r>
          </a:p>
          <a:p>
            <a:pPr eaLnBrk="1" hangingPunct="1">
              <a:lnSpc>
                <a:spcPct val="90000"/>
              </a:lnSpc>
            </a:pPr>
            <a:r>
              <a:rPr lang="ja-JP" altLang="en-US" sz="2400" b="1" dirty="0">
                <a:latin typeface="+mn-ea"/>
                <a:cs typeface="ＭＳ 明朝" charset="-128"/>
              </a:rPr>
              <a:t>自律的な人生を送るための条件整備</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spTree>
    <p:extLst>
      <p:ext uri="{BB962C8B-B14F-4D97-AF65-F5344CB8AC3E}">
        <p14:creationId xmlns:p14="http://schemas.microsoft.com/office/powerpoint/2010/main" val="2862736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22587</TotalTime>
  <Words>2586</Words>
  <Application>Microsoft Office PowerPoint</Application>
  <PresentationFormat>画面に合わせる (4:3)</PresentationFormat>
  <Paragraphs>166</Paragraphs>
  <Slides>20</Slides>
  <Notes>17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20</vt:i4>
      </vt:variant>
    </vt:vector>
  </HeadingPairs>
  <TitlesOfParts>
    <vt:vector size="26" baseType="lpstr">
      <vt:lpstr>ＭＳ 明朝</vt:lpstr>
      <vt:lpstr>Meiryo</vt:lpstr>
      <vt:lpstr>Arial</vt:lpstr>
      <vt:lpstr>Century</vt:lpstr>
      <vt:lpstr>Wingdings</vt:lpstr>
      <vt:lpstr>Profile</vt:lpstr>
      <vt:lpstr>第５回【社会保障の意義と役割】個人の人生と社会保障・社会保障の社会的役割</vt:lpstr>
      <vt:lpstr>今日のお話</vt:lpstr>
      <vt:lpstr> 第２節　社会保障の役割と意義 1.個人の人生と社会保障の役割 （１）救貧と防貧</vt:lpstr>
      <vt:lpstr>第２節　社会保障の役割と意義 1.個人の人生と社会保障の役割 （２) 所得維持とリスク分散</vt:lpstr>
      <vt:lpstr> 保険におけるリスク分散の考え方</vt:lpstr>
      <vt:lpstr>第２節　社会保障の役割と意義 1.個人の人生と社会保障の役割 （３）セーフティネットの提供　②</vt:lpstr>
      <vt:lpstr>4層のセーフティネット： 埋橋孝文（うずはし　たかぶみ） </vt:lpstr>
      <vt:lpstr>★給付付税額控除（きゅうつきぜいがくこうじょ）：負の所得税（ふのしょとくぜい） </vt:lpstr>
      <vt:lpstr>第２節　社会保障の役割と意義 1.個人の人生と社会保障の役割 （４）家族機能の代替（だいたい）と強化、 自律的な人生の条件整備</vt:lpstr>
      <vt:lpstr>第２節　社会保障の役割と意義 1.個人の人生と社会保障の役割 （５）専門的な医療・福祉サービスの利用機会の確保 </vt:lpstr>
      <vt:lpstr>第２節　社会保障の役割と意義 ２．社会保障の社会的意義 （１）所得再分配とビルト・イン・スタビライザー</vt:lpstr>
      <vt:lpstr>第２節　社会保障の役割と意義 ２．社会保障の社会的意義 （２）社会的統合の維持</vt:lpstr>
      <vt:lpstr>第２節　社会保障の役割と意義 ２．社会保障の社会的意義 （３）福祉国家レジームと脱商品化・階層化・脱家族化</vt:lpstr>
      <vt:lpstr>第２節　社会保障の役割と意義 ２．社会保障の社会的意義 （３）福祉国家レジームと脱商品化・階層化・脱家族化</vt:lpstr>
      <vt:lpstr>第２節　社会保障の役割と意義 ２．社会保障の社会的意義 （３）福祉国家レジームと脱商品化・階層化・脱家族化</vt:lpstr>
      <vt:lpstr>第２節　社会保障の役割と意義 ２．社会保障の社会的意義 （４）社会的投資としての社会保障</vt:lpstr>
      <vt:lpstr>第２節　社会保障の役割と意義 ２．社会保障の社会的意義 （４）社会的投資としての社会保障</vt:lpstr>
      <vt:lpstr>３.リアクションペーパー＃５①</vt:lpstr>
      <vt:lpstr>４.リアクションペーパー＃３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原 俊彦</cp:lastModifiedBy>
  <cp:revision>674</cp:revision>
  <cp:lastPrinted>2023-04-15T01:51:28Z</cp:lastPrinted>
  <dcterms:created xsi:type="dcterms:W3CDTF">2016-04-06T06:30:45Z</dcterms:created>
  <dcterms:modified xsi:type="dcterms:W3CDTF">2023-06-01T01:42:37Z</dcterms:modified>
  <cp:category/>
</cp:coreProperties>
</file>