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8"/>
  </p:notesMasterIdLst>
  <p:handoutMasterIdLst>
    <p:handoutMasterId r:id="rId39"/>
  </p:handoutMasterIdLst>
  <p:sldIdLst>
    <p:sldId id="256" r:id="rId2"/>
    <p:sldId id="386" r:id="rId3"/>
    <p:sldId id="388" r:id="rId4"/>
    <p:sldId id="526" r:id="rId5"/>
    <p:sldId id="527" r:id="rId6"/>
    <p:sldId id="525" r:id="rId7"/>
    <p:sldId id="524" r:id="rId8"/>
    <p:sldId id="426" r:id="rId9"/>
    <p:sldId id="528" r:id="rId10"/>
    <p:sldId id="516" r:id="rId11"/>
    <p:sldId id="529" r:id="rId12"/>
    <p:sldId id="530" r:id="rId13"/>
    <p:sldId id="531" r:id="rId14"/>
    <p:sldId id="520" r:id="rId15"/>
    <p:sldId id="518" r:id="rId16"/>
    <p:sldId id="532" r:id="rId17"/>
    <p:sldId id="534" r:id="rId18"/>
    <p:sldId id="533" r:id="rId19"/>
    <p:sldId id="535" r:id="rId20"/>
    <p:sldId id="537" r:id="rId21"/>
    <p:sldId id="538" r:id="rId22"/>
    <p:sldId id="539" r:id="rId23"/>
    <p:sldId id="541" r:id="rId24"/>
    <p:sldId id="542" r:id="rId25"/>
    <p:sldId id="543" r:id="rId26"/>
    <p:sldId id="545" r:id="rId27"/>
    <p:sldId id="544" r:id="rId28"/>
    <p:sldId id="546" r:id="rId29"/>
    <p:sldId id="547" r:id="rId30"/>
    <p:sldId id="548" r:id="rId31"/>
    <p:sldId id="549" r:id="rId32"/>
    <p:sldId id="550" r:id="rId33"/>
    <p:sldId id="551" r:id="rId34"/>
    <p:sldId id="401" r:id="rId35"/>
    <p:sldId id="523" r:id="rId36"/>
    <p:sldId id="425" r:id="rId37"/>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70" autoAdjust="0"/>
    <p:restoredTop sz="90929"/>
  </p:normalViewPr>
  <p:slideViewPr>
    <p:cSldViewPr>
      <p:cViewPr varScale="1">
        <p:scale>
          <a:sx n="58" d="100"/>
          <a:sy n="58" d="100"/>
        </p:scale>
        <p:origin x="131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0"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38795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844393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992827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977914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456231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77520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643244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02138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57328-6E31-479A-A305-78C5D1F535DA}" type="slidenum">
              <a:rPr lang="en-US" altLang="ja-JP"/>
              <a:pPr/>
              <a:t>21</a:t>
            </a:fld>
            <a:endParaRPr lang="en-US" altLang="ja-JP"/>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511899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779228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57328-6E31-479A-A305-78C5D1F535DA}" type="slidenum">
              <a:rPr lang="en-US" altLang="ja-JP"/>
              <a:pPr/>
              <a:t>23</a:t>
            </a:fld>
            <a:endParaRPr lang="en-US" altLang="ja-JP"/>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130323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332337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57328-6E31-479A-A305-78C5D1F535DA}" type="slidenum">
              <a:rPr lang="en-US" altLang="ja-JP"/>
              <a:pPr/>
              <a:t>25</a:t>
            </a:fld>
            <a:endParaRPr lang="en-US" altLang="ja-JP"/>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536356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632596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521279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912243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31109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071185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666667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4302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12392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36</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582797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61138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64012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33265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57328-6E31-479A-A305-78C5D1F535DA}" type="slidenum">
              <a:rPr lang="en-US" altLang="ja-JP"/>
              <a:pPr/>
              <a:t>10</a:t>
            </a:fld>
            <a:endParaRPr lang="en-US" altLang="ja-JP"/>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045463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57328-6E31-479A-A305-78C5D1F535DA}" type="slidenum">
              <a:rPr lang="en-US" altLang="ja-JP"/>
              <a:pPr/>
              <a:t>11</a:t>
            </a:fld>
            <a:endParaRPr lang="en-US" altLang="ja-JP"/>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721824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mof.go.jp/zaisei/current-situation/situation-comparison.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laws.e-gov.go.jp/document?lawid=360AC0000000088"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elaws.e-gov.go.jp/document?lawid=419AC0000000128" TargetMode="External"/><Relationship Id="rId4" Type="http://schemas.openxmlformats.org/officeDocument/2006/relationships/hyperlink" Target="https://elaws.e-gov.go.jp/document?lawid=405AC0000000076_20200601_501AC0000000024"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laws.e-gov.go.jp/document?lawid=335AC0000000123"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atgp.jp/knowhow/oyakudachi/c208/" TargetMode="External"/><Relationship Id="rId4" Type="http://schemas.openxmlformats.org/officeDocument/2006/relationships/hyperlink" Target="https://www.mhlw.go.jp/stf/seisakunitsuite/bunya/koyou_roudou/koyou/shougaishakoyou/03.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elaws.e-gov.go.jp/document?lawid=347AC0000000113"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elaws.e-gov.go.jp/document?lawid=403AC0000000076" TargetMode="External"/><Relationship Id="rId4" Type="http://schemas.openxmlformats.org/officeDocument/2006/relationships/hyperlink" Target="https://www.mhlw.go.jp/file/04-Houdouhappyou-11902000-Koyoukintoujidoukateikyoku-Koyoukintouseisakuka/0000087683.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a.cao.go.jp/wlb/government/20barrier_html/20html/charter.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www.shugiin.go.jp/internet/itdb_housei.nsf/html/housei/19620180706071.htm" TargetMode="External"/><Relationship Id="rId4" Type="http://schemas.openxmlformats.org/officeDocument/2006/relationships/hyperlink" Target="https://wwwa.cao.go.jp/wlb/government/20barrier_html/20html/indicator.html"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honkawa2.sakura.ne.jp/4400.html"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sri.cao.go.jp/jp/sna/data/data_list/kakuhou/files/2021/tables/2021ffm2_jp.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ideasforgood.jp/glossary/happy-planet-index/" TargetMode="External"/><Relationship Id="rId4" Type="http://schemas.openxmlformats.org/officeDocument/2006/relationships/hyperlink" Target="https://www.mofa.go.jp/mofaj/press/pr/wakaru/topics/vol79/index.html#:~:text=%E5%9B%BD%E6%B0%91%E7%B7%8F%E5%B9%B8%E7%A6%8F%E9%87%8F%EF%BC%88GNH%EF%BC%89"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990600"/>
            <a:ext cx="7846640" cy="1358280"/>
          </a:xfrm>
        </p:spPr>
        <p:txBody>
          <a:bodyPr/>
          <a:lstStyle/>
          <a:p>
            <a:pPr algn="ctr"/>
            <a:r>
              <a:rPr lang="ja-JP" altLang="en-US" dirty="0"/>
              <a:t>第</a:t>
            </a:r>
            <a:r>
              <a:rPr lang="en-US" altLang="ja-JP" dirty="0"/>
              <a:t>3</a:t>
            </a:r>
            <a:r>
              <a:rPr lang="ja-JP" altLang="en-US" dirty="0"/>
              <a:t>回</a:t>
            </a:r>
            <a:r>
              <a:rPr lang="en-US" altLang="ja-JP" dirty="0"/>
              <a:t>【</a:t>
            </a:r>
            <a:r>
              <a:rPr lang="ja-JP" altLang="en-US" dirty="0"/>
              <a:t>雇用・労働と社会保障</a:t>
            </a:r>
            <a:r>
              <a:rPr lang="en-US" altLang="ja-JP" dirty="0"/>
              <a:t>】</a:t>
            </a:r>
            <a:r>
              <a:rPr lang="ja-JP" altLang="en-US" dirty="0"/>
              <a:t>労働市場の変化、男女共同参画、ワークライフバランス</a:t>
            </a:r>
            <a:endParaRPr lang="en-US" altLang="ja-JP" dirty="0"/>
          </a:p>
        </p:txBody>
      </p:sp>
      <p:sp>
        <p:nvSpPr>
          <p:cNvPr id="3075" name="Rectangle 3"/>
          <p:cNvSpPr>
            <a:spLocks noGrp="1" noChangeArrowheads="1"/>
          </p:cNvSpPr>
          <p:nvPr>
            <p:ph type="subTitle" idx="1"/>
          </p:nvPr>
        </p:nvSpPr>
        <p:spPr>
          <a:xfrm>
            <a:off x="1403648" y="2807621"/>
            <a:ext cx="6984776" cy="3645715"/>
          </a:xfrm>
        </p:spPr>
        <p:txBody>
          <a:bodyPr/>
          <a:lstStyle/>
          <a:p>
            <a:pPr algn="ctr"/>
            <a:r>
              <a:rPr lang="ja-JP" altLang="en-US" dirty="0"/>
              <a:t>社会保障</a:t>
            </a:r>
            <a:r>
              <a:rPr lang="en-US" altLang="ja-JP" dirty="0"/>
              <a:t>Ⅰ</a:t>
            </a:r>
            <a:r>
              <a:rPr lang="ja-JP" altLang="en-US" dirty="0"/>
              <a:t>　</a:t>
            </a:r>
            <a:endParaRPr lang="en-US" altLang="ja-JP" dirty="0"/>
          </a:p>
          <a:p>
            <a:pPr algn="ctr"/>
            <a:r>
              <a:rPr lang="ja-JP" altLang="en-US" sz="2000" dirty="0"/>
              <a:t>教科書：第</a:t>
            </a:r>
            <a:r>
              <a:rPr lang="en-US" altLang="ja-JP" sz="2000" dirty="0"/>
              <a:t>1</a:t>
            </a:r>
            <a:r>
              <a:rPr lang="ja-JP" altLang="en-US" sz="2000" dirty="0"/>
              <a:t>章現代社会と社会保障</a:t>
            </a:r>
          </a:p>
          <a:p>
            <a:pPr algn="ctr"/>
            <a:r>
              <a:rPr lang="ja-JP" altLang="en-US" sz="2000" dirty="0"/>
              <a:t>第２節経済環境の変化</a:t>
            </a:r>
            <a:endParaRPr lang="en-US" altLang="ja-JP" sz="2000" dirty="0"/>
          </a:p>
          <a:p>
            <a:pPr algn="ctr"/>
            <a:r>
              <a:rPr lang="ja-JP" altLang="en-US" sz="2000" dirty="0"/>
              <a:t>・第</a:t>
            </a:r>
            <a:r>
              <a:rPr lang="en-US" altLang="ja-JP" sz="2000" dirty="0"/>
              <a:t>3</a:t>
            </a:r>
            <a:r>
              <a:rPr lang="ja-JP" altLang="en-US" sz="2000" dirty="0"/>
              <a:t>節労働環境の変化　</a:t>
            </a:r>
            <a:endParaRPr lang="en-US" altLang="ja-JP" sz="2000" dirty="0"/>
          </a:p>
          <a:p>
            <a:pPr algn="ctr"/>
            <a:r>
              <a:rPr lang="ja-JP" altLang="en-US" sz="2000" dirty="0"/>
              <a:t>ｐ</a:t>
            </a:r>
            <a:r>
              <a:rPr lang="en-US" altLang="ja-JP" sz="2000" dirty="0"/>
              <a:t>.</a:t>
            </a:r>
            <a:r>
              <a:rPr lang="ja-JP" altLang="en-US" sz="2000" dirty="0"/>
              <a:t>８～</a:t>
            </a:r>
            <a:r>
              <a:rPr lang="en-US" altLang="ja-JP" sz="2000" dirty="0"/>
              <a:t>p.22</a:t>
            </a:r>
          </a:p>
          <a:p>
            <a:pPr algn="ctr"/>
            <a:r>
              <a:rPr lang="en-US" altLang="ja-JP" sz="2000" dirty="0"/>
              <a:t>2023</a:t>
            </a:r>
            <a:r>
              <a:rPr lang="ja-JP" altLang="en-US" sz="2000" dirty="0"/>
              <a:t>年</a:t>
            </a:r>
            <a:r>
              <a:rPr lang="en-US" altLang="ja-JP" sz="2000" dirty="0"/>
              <a:t>4</a:t>
            </a:r>
            <a:r>
              <a:rPr lang="ja-JP" altLang="en-US" sz="2000" dirty="0"/>
              <a:t>月</a:t>
            </a:r>
            <a:r>
              <a:rPr lang="en-US" altLang="ja-JP" sz="2000" dirty="0"/>
              <a:t>19</a:t>
            </a:r>
            <a:r>
              <a:rPr lang="ja-JP" altLang="en-US" sz="2000" dirty="0"/>
              <a:t>日（水）</a:t>
            </a:r>
            <a:endParaRPr lang="en-US" altLang="zh-TW" sz="2000" dirty="0"/>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a:xfrm>
            <a:off x="574674" y="304801"/>
            <a:ext cx="8416925" cy="963960"/>
          </a:xfrm>
        </p:spPr>
        <p:txBody>
          <a:bodyPr anchor="ctr" anchorCtr="0"/>
          <a:lstStyle/>
          <a:p>
            <a:r>
              <a:rPr lang="ja-JP" altLang="en-US" sz="2800" dirty="0">
                <a:latin typeface="ＭＳ ゴシック"/>
                <a:ea typeface="ＭＳ ゴシック"/>
                <a:cs typeface="ＭＳ ゴシック"/>
              </a:rPr>
              <a:t>１世帯あたりの平均所得金額　</a:t>
            </a:r>
            <a:r>
              <a:rPr lang="en-US" sz="2800" dirty="0">
                <a:latin typeface="ＭＳ ゴシック"/>
                <a:ea typeface="ＭＳ ゴシック"/>
                <a:cs typeface="ＭＳ ゴシック"/>
              </a:rPr>
              <a:t>1</a:t>
            </a:r>
            <a:r>
              <a:rPr lang="en-US" altLang="ja-JP" sz="2800" dirty="0">
                <a:latin typeface="ＭＳ ゴシック"/>
                <a:ea typeface="ＭＳ ゴシック"/>
                <a:cs typeface="ＭＳ ゴシック"/>
              </a:rPr>
              <a:t>985/2021</a:t>
            </a:r>
            <a:r>
              <a:rPr lang="ja-JP" altLang="en-US" sz="2800" dirty="0">
                <a:latin typeface="ＭＳ ゴシック"/>
                <a:ea typeface="ＭＳ ゴシック"/>
                <a:cs typeface="ＭＳ ゴシック"/>
              </a:rPr>
              <a:t>年 </a:t>
            </a:r>
          </a:p>
        </p:txBody>
      </p:sp>
      <p:sp>
        <p:nvSpPr>
          <p:cNvPr id="18" name="テキスト ボックス 17">
            <a:extLst>
              <a:ext uri="{FF2B5EF4-FFF2-40B4-BE49-F238E27FC236}">
                <a16:creationId xmlns:a16="http://schemas.microsoft.com/office/drawing/2014/main" id="{99976F8F-0C87-CA9E-65A2-6E0CA9386B28}"/>
              </a:ext>
            </a:extLst>
          </p:cNvPr>
          <p:cNvSpPr txBox="1"/>
          <p:nvPr/>
        </p:nvSpPr>
        <p:spPr>
          <a:xfrm>
            <a:off x="832172" y="5352870"/>
            <a:ext cx="7722418" cy="369332"/>
          </a:xfrm>
          <a:prstGeom prst="rect">
            <a:avLst/>
          </a:prstGeom>
          <a:solidFill>
            <a:schemeClr val="bg1"/>
          </a:solidFill>
        </p:spPr>
        <p:txBody>
          <a:bodyPr wrap="square" rtlCol="0">
            <a:spAutoFit/>
          </a:bodyPr>
          <a:lstStyle/>
          <a:p>
            <a:r>
              <a:rPr lang="en-US" altLang="ja-JP" sz="1800" dirty="0"/>
              <a:t>2021</a:t>
            </a:r>
            <a:r>
              <a:rPr lang="ja-JP" altLang="en-US" sz="1800" dirty="0"/>
              <a:t>年国民生活基礎調査の概況（</a:t>
            </a:r>
            <a:r>
              <a:rPr lang="en-US" altLang="ja-JP" sz="1800" dirty="0"/>
              <a:t>2022</a:t>
            </a:r>
            <a:r>
              <a:rPr lang="ja-JP" altLang="en-US" sz="1800" dirty="0"/>
              <a:t>（</a:t>
            </a:r>
            <a:r>
              <a:rPr lang="en-US" altLang="ja-JP" sz="1800" dirty="0"/>
              <a:t>R4)</a:t>
            </a:r>
            <a:r>
              <a:rPr lang="ja-JP" altLang="en-US" sz="1800" dirty="0"/>
              <a:t>年</a:t>
            </a:r>
            <a:r>
              <a:rPr lang="en-US" altLang="ja-JP" sz="1800" dirty="0"/>
              <a:t>9</a:t>
            </a:r>
            <a:r>
              <a:rPr lang="ja-JP" altLang="en-US" sz="1800" dirty="0"/>
              <a:t>月</a:t>
            </a:r>
            <a:r>
              <a:rPr lang="en-US" altLang="ja-JP" sz="1800" dirty="0"/>
              <a:t>9</a:t>
            </a:r>
            <a:r>
              <a:rPr lang="ja-JP" altLang="en-US" sz="1800" dirty="0"/>
              <a:t>日発表）</a:t>
            </a:r>
            <a:r>
              <a:rPr lang="ja-JP" altLang="en-US" sz="1800" dirty="0">
                <a:solidFill>
                  <a:srgbClr val="FF0000"/>
                </a:solidFill>
              </a:rPr>
              <a:t>。</a:t>
            </a:r>
            <a:endParaRPr lang="en-US" sz="1800" dirty="0">
              <a:solidFill>
                <a:srgbClr val="FF0000"/>
              </a:solidFill>
            </a:endParaRPr>
          </a:p>
        </p:txBody>
      </p:sp>
      <p:pic>
        <p:nvPicPr>
          <p:cNvPr id="3" name="図 2">
            <a:extLst>
              <a:ext uri="{FF2B5EF4-FFF2-40B4-BE49-F238E27FC236}">
                <a16:creationId xmlns:a16="http://schemas.microsoft.com/office/drawing/2014/main" id="{32A0408C-D7EF-919C-963B-662521A69715}"/>
              </a:ext>
            </a:extLst>
          </p:cNvPr>
          <p:cNvPicPr>
            <a:picLocks noChangeAspect="1"/>
          </p:cNvPicPr>
          <p:nvPr/>
        </p:nvPicPr>
        <p:blipFill>
          <a:blip r:embed="rId3"/>
          <a:stretch>
            <a:fillRect/>
          </a:stretch>
        </p:blipFill>
        <p:spPr>
          <a:xfrm>
            <a:off x="588218" y="1358690"/>
            <a:ext cx="7691301" cy="3890252"/>
          </a:xfrm>
          <a:prstGeom prst="rect">
            <a:avLst/>
          </a:prstGeom>
        </p:spPr>
      </p:pic>
    </p:spTree>
    <p:extLst>
      <p:ext uri="{BB962C8B-B14F-4D97-AF65-F5344CB8AC3E}">
        <p14:creationId xmlns:p14="http://schemas.microsoft.com/office/powerpoint/2010/main" val="2650326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a:xfrm>
            <a:off x="574674" y="304801"/>
            <a:ext cx="8416925" cy="963960"/>
          </a:xfrm>
        </p:spPr>
        <p:txBody>
          <a:bodyPr anchor="ctr" anchorCtr="0"/>
          <a:lstStyle/>
          <a:p>
            <a:r>
              <a:rPr lang="ja-JP" altLang="en-US" sz="2800" dirty="0">
                <a:latin typeface="ＭＳ ゴシック"/>
                <a:ea typeface="ＭＳ ゴシック"/>
                <a:cs typeface="ＭＳ ゴシック"/>
              </a:rPr>
              <a:t>１世帯あたりの平均所得金額の分布</a:t>
            </a:r>
          </a:p>
        </p:txBody>
      </p:sp>
      <p:sp>
        <p:nvSpPr>
          <p:cNvPr id="18" name="テキスト ボックス 17">
            <a:extLst>
              <a:ext uri="{FF2B5EF4-FFF2-40B4-BE49-F238E27FC236}">
                <a16:creationId xmlns:a16="http://schemas.microsoft.com/office/drawing/2014/main" id="{99976F8F-0C87-CA9E-65A2-6E0CA9386B28}"/>
              </a:ext>
            </a:extLst>
          </p:cNvPr>
          <p:cNvSpPr txBox="1"/>
          <p:nvPr/>
        </p:nvSpPr>
        <p:spPr>
          <a:xfrm>
            <a:off x="832172" y="5352870"/>
            <a:ext cx="7722418" cy="369332"/>
          </a:xfrm>
          <a:prstGeom prst="rect">
            <a:avLst/>
          </a:prstGeom>
          <a:solidFill>
            <a:schemeClr val="bg1"/>
          </a:solidFill>
        </p:spPr>
        <p:txBody>
          <a:bodyPr wrap="square" rtlCol="0">
            <a:spAutoFit/>
          </a:bodyPr>
          <a:lstStyle/>
          <a:p>
            <a:r>
              <a:rPr lang="en-US" altLang="ja-JP" sz="1800" dirty="0"/>
              <a:t>2021</a:t>
            </a:r>
            <a:r>
              <a:rPr lang="ja-JP" altLang="en-US" sz="1800" dirty="0"/>
              <a:t>年国民生活基礎調査の概況（</a:t>
            </a:r>
            <a:r>
              <a:rPr lang="en-US" altLang="ja-JP" sz="1800" dirty="0"/>
              <a:t>2022</a:t>
            </a:r>
            <a:r>
              <a:rPr lang="ja-JP" altLang="en-US" sz="1800" dirty="0"/>
              <a:t>（</a:t>
            </a:r>
            <a:r>
              <a:rPr lang="en-US" altLang="ja-JP" sz="1800" dirty="0"/>
              <a:t>R4)</a:t>
            </a:r>
            <a:r>
              <a:rPr lang="ja-JP" altLang="en-US" sz="1800" dirty="0"/>
              <a:t>年</a:t>
            </a:r>
            <a:r>
              <a:rPr lang="en-US" altLang="ja-JP" sz="1800" dirty="0"/>
              <a:t>9</a:t>
            </a:r>
            <a:r>
              <a:rPr lang="ja-JP" altLang="en-US" sz="1800" dirty="0"/>
              <a:t>月</a:t>
            </a:r>
            <a:r>
              <a:rPr lang="en-US" altLang="ja-JP" sz="1800" dirty="0"/>
              <a:t>9</a:t>
            </a:r>
            <a:r>
              <a:rPr lang="ja-JP" altLang="en-US" sz="1800" dirty="0"/>
              <a:t>日発表）</a:t>
            </a:r>
            <a:r>
              <a:rPr lang="ja-JP" altLang="en-US" sz="1800" dirty="0">
                <a:solidFill>
                  <a:srgbClr val="FF0000"/>
                </a:solidFill>
              </a:rPr>
              <a:t>。</a:t>
            </a:r>
            <a:endParaRPr lang="en-US" sz="1800" dirty="0">
              <a:solidFill>
                <a:srgbClr val="FF0000"/>
              </a:solidFill>
            </a:endParaRPr>
          </a:p>
        </p:txBody>
      </p:sp>
      <p:pic>
        <p:nvPicPr>
          <p:cNvPr id="4" name="図 3">
            <a:extLst>
              <a:ext uri="{FF2B5EF4-FFF2-40B4-BE49-F238E27FC236}">
                <a16:creationId xmlns:a16="http://schemas.microsoft.com/office/drawing/2014/main" id="{8884D0B8-A87A-9745-1986-BEA94CB74363}"/>
              </a:ext>
            </a:extLst>
          </p:cNvPr>
          <p:cNvPicPr>
            <a:picLocks noChangeAspect="1"/>
          </p:cNvPicPr>
          <p:nvPr/>
        </p:nvPicPr>
        <p:blipFill>
          <a:blip r:embed="rId3"/>
          <a:stretch>
            <a:fillRect/>
          </a:stretch>
        </p:blipFill>
        <p:spPr>
          <a:xfrm>
            <a:off x="683568" y="1268761"/>
            <a:ext cx="6552615" cy="4175980"/>
          </a:xfrm>
          <a:prstGeom prst="rect">
            <a:avLst/>
          </a:prstGeom>
          <a:solidFill>
            <a:schemeClr val="bg1"/>
          </a:solidFill>
        </p:spPr>
      </p:pic>
      <p:sp>
        <p:nvSpPr>
          <p:cNvPr id="5" name="吹き出し: 線 4">
            <a:extLst>
              <a:ext uri="{FF2B5EF4-FFF2-40B4-BE49-F238E27FC236}">
                <a16:creationId xmlns:a16="http://schemas.microsoft.com/office/drawing/2014/main" id="{DFF00D10-1916-03AB-D839-E5A61DB43A22}"/>
              </a:ext>
            </a:extLst>
          </p:cNvPr>
          <p:cNvSpPr/>
          <p:nvPr/>
        </p:nvSpPr>
        <p:spPr>
          <a:xfrm>
            <a:off x="4783136" y="2579884"/>
            <a:ext cx="1440160" cy="432048"/>
          </a:xfrm>
          <a:prstGeom prst="borderCallout1">
            <a:avLst>
              <a:gd name="adj1" fmla="val 65047"/>
              <a:gd name="adj2" fmla="val -7913"/>
              <a:gd name="adj3" fmla="val 66203"/>
              <a:gd name="adj4" fmla="val -37073"/>
            </a:avLst>
          </a:prstGeom>
          <a:solidFill>
            <a:schemeClr val="bg1"/>
          </a:solidFill>
          <a:ln>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n w="0"/>
                <a:solidFill>
                  <a:schemeClr val="tx1"/>
                </a:solidFill>
                <a:effectLst>
                  <a:outerShdw blurRad="38100" dist="19050" dir="2700000" algn="tl" rotWithShape="0">
                    <a:schemeClr val="dk1">
                      <a:alpha val="40000"/>
                    </a:schemeClr>
                  </a:outerShdw>
                </a:effectLst>
              </a:rPr>
              <a:t>2018</a:t>
            </a:r>
            <a:r>
              <a:rPr lang="ja-JP" altLang="en-US" sz="1200" dirty="0">
                <a:ln w="0"/>
                <a:solidFill>
                  <a:schemeClr val="tx1"/>
                </a:solidFill>
                <a:effectLst>
                  <a:outerShdw blurRad="38100" dist="19050" dir="2700000" algn="tl" rotWithShape="0">
                    <a:schemeClr val="dk1">
                      <a:alpha val="40000"/>
                    </a:schemeClr>
                  </a:outerShdw>
                </a:effectLst>
              </a:rPr>
              <a:t>年</a:t>
            </a:r>
            <a:endParaRPr lang="en-US" altLang="ja-JP" sz="1200" dirty="0">
              <a:ln w="0"/>
              <a:solidFill>
                <a:schemeClr val="tx1"/>
              </a:solidFill>
              <a:effectLst>
                <a:outerShdw blurRad="38100" dist="19050" dir="2700000" algn="tl" rotWithShape="0">
                  <a:schemeClr val="dk1">
                    <a:alpha val="40000"/>
                  </a:schemeClr>
                </a:outerShdw>
              </a:effectLst>
            </a:endParaRPr>
          </a:p>
          <a:p>
            <a:pPr algn="ctr"/>
            <a:r>
              <a:rPr lang="ja-JP" altLang="en-US" sz="1200" dirty="0">
                <a:ln w="0"/>
                <a:solidFill>
                  <a:schemeClr val="tx1"/>
                </a:solidFill>
                <a:effectLst>
                  <a:outerShdw blurRad="38100" dist="19050" dir="2700000" algn="tl" rotWithShape="0">
                    <a:schemeClr val="dk1">
                      <a:alpha val="40000"/>
                    </a:schemeClr>
                  </a:outerShdw>
                </a:effectLst>
              </a:rPr>
              <a:t>中央値　</a:t>
            </a:r>
            <a:r>
              <a:rPr lang="en-US" altLang="ja-JP" sz="1200" dirty="0">
                <a:ln w="0"/>
                <a:solidFill>
                  <a:schemeClr val="tx1"/>
                </a:solidFill>
                <a:effectLst>
                  <a:outerShdw blurRad="38100" dist="19050" dir="2700000" algn="tl" rotWithShape="0">
                    <a:schemeClr val="dk1">
                      <a:alpha val="40000"/>
                    </a:schemeClr>
                  </a:outerShdw>
                </a:effectLst>
              </a:rPr>
              <a:t>437 </a:t>
            </a:r>
            <a:r>
              <a:rPr lang="ja-JP" altLang="en-US" sz="1200" dirty="0">
                <a:ln w="0"/>
                <a:solidFill>
                  <a:schemeClr val="tx1"/>
                </a:solidFill>
                <a:effectLst>
                  <a:outerShdw blurRad="38100" dist="19050" dir="2700000" algn="tl" rotWithShape="0">
                    <a:schemeClr val="dk1">
                      <a:alpha val="40000"/>
                    </a:schemeClr>
                  </a:outerShdw>
                </a:effectLst>
              </a:rPr>
              <a:t>万円</a:t>
            </a:r>
            <a:endParaRPr lang="en-US" sz="1200" dirty="0">
              <a:ln w="0"/>
              <a:solidFill>
                <a:schemeClr val="tx1"/>
              </a:solidFill>
              <a:effectLst>
                <a:outerShdw blurRad="38100" dist="19050" dir="2700000" algn="tl" rotWithShape="0">
                  <a:schemeClr val="dk1">
                    <a:alpha val="40000"/>
                  </a:schemeClr>
                </a:outerShdw>
              </a:effectLst>
            </a:endParaRPr>
          </a:p>
        </p:txBody>
      </p:sp>
      <p:sp>
        <p:nvSpPr>
          <p:cNvPr id="6" name="吹き出し: 線 5">
            <a:extLst>
              <a:ext uri="{FF2B5EF4-FFF2-40B4-BE49-F238E27FC236}">
                <a16:creationId xmlns:a16="http://schemas.microsoft.com/office/drawing/2014/main" id="{490F002D-58AC-93CA-E7A7-6D2C4FCC3FEB}"/>
              </a:ext>
            </a:extLst>
          </p:cNvPr>
          <p:cNvSpPr/>
          <p:nvPr/>
        </p:nvSpPr>
        <p:spPr>
          <a:xfrm>
            <a:off x="4860032" y="1916832"/>
            <a:ext cx="1440160" cy="432048"/>
          </a:xfrm>
          <a:prstGeom prst="borderCallout1">
            <a:avLst>
              <a:gd name="adj1" fmla="val 65047"/>
              <a:gd name="adj2" fmla="val -7913"/>
              <a:gd name="adj3" fmla="val 66203"/>
              <a:gd name="adj4" fmla="val -37073"/>
            </a:avLst>
          </a:prstGeom>
          <a:solidFill>
            <a:schemeClr val="bg1"/>
          </a:solidFill>
          <a:ln>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n w="0"/>
                <a:solidFill>
                  <a:schemeClr val="tx1"/>
                </a:solidFill>
                <a:effectLst>
                  <a:outerShdw blurRad="38100" dist="19050" dir="2700000" algn="tl" rotWithShape="0">
                    <a:schemeClr val="dk1">
                      <a:alpha val="40000"/>
                    </a:schemeClr>
                  </a:outerShdw>
                </a:effectLst>
              </a:rPr>
              <a:t>2018</a:t>
            </a:r>
            <a:r>
              <a:rPr lang="ja-JP" altLang="en-US" sz="1200" dirty="0">
                <a:ln w="0"/>
                <a:solidFill>
                  <a:schemeClr val="tx1"/>
                </a:solidFill>
                <a:effectLst>
                  <a:outerShdw blurRad="38100" dist="19050" dir="2700000" algn="tl" rotWithShape="0">
                    <a:schemeClr val="dk1">
                      <a:alpha val="40000"/>
                    </a:schemeClr>
                  </a:outerShdw>
                </a:effectLst>
              </a:rPr>
              <a:t>年</a:t>
            </a:r>
            <a:endParaRPr lang="en-US" altLang="ja-JP" sz="1200" dirty="0">
              <a:ln w="0"/>
              <a:solidFill>
                <a:schemeClr val="tx1"/>
              </a:solidFill>
              <a:effectLst>
                <a:outerShdw blurRad="38100" dist="19050" dir="2700000" algn="tl" rotWithShape="0">
                  <a:schemeClr val="dk1">
                    <a:alpha val="40000"/>
                  </a:schemeClr>
                </a:outerShdw>
              </a:effectLst>
            </a:endParaRPr>
          </a:p>
          <a:p>
            <a:pPr algn="ctr"/>
            <a:r>
              <a:rPr lang="ja-JP" altLang="en-US" sz="1200" dirty="0">
                <a:ln w="0"/>
                <a:solidFill>
                  <a:schemeClr val="tx1"/>
                </a:solidFill>
                <a:effectLst>
                  <a:outerShdw blurRad="38100" dist="19050" dir="2700000" algn="tl" rotWithShape="0">
                    <a:schemeClr val="dk1">
                      <a:alpha val="40000"/>
                    </a:schemeClr>
                  </a:outerShdw>
                </a:effectLst>
              </a:rPr>
              <a:t>平均　</a:t>
            </a:r>
            <a:r>
              <a:rPr lang="en-US" altLang="ja-JP" sz="1200" dirty="0">
                <a:ln w="0"/>
                <a:solidFill>
                  <a:schemeClr val="tx1"/>
                </a:solidFill>
                <a:effectLst>
                  <a:outerShdw blurRad="38100" dist="19050" dir="2700000" algn="tl" rotWithShape="0">
                    <a:schemeClr val="dk1">
                      <a:alpha val="40000"/>
                    </a:schemeClr>
                  </a:outerShdw>
                </a:effectLst>
              </a:rPr>
              <a:t>552.3 </a:t>
            </a:r>
            <a:r>
              <a:rPr lang="ja-JP" altLang="en-US" sz="1200" dirty="0">
                <a:ln w="0"/>
                <a:solidFill>
                  <a:schemeClr val="tx1"/>
                </a:solidFill>
                <a:effectLst>
                  <a:outerShdw blurRad="38100" dist="19050" dir="2700000" algn="tl" rotWithShape="0">
                    <a:schemeClr val="dk1">
                      <a:alpha val="40000"/>
                    </a:schemeClr>
                  </a:outerShdw>
                </a:effectLst>
              </a:rPr>
              <a:t>万円</a:t>
            </a:r>
            <a:endParaRPr lang="en-US" sz="1200" dirty="0">
              <a:ln w="0"/>
              <a:solidFill>
                <a:schemeClr val="tx1"/>
              </a:solidFill>
              <a:effectLst>
                <a:outerShdw blurRad="38100" dist="19050" dir="2700000" algn="tl" rotWithShape="0">
                  <a:schemeClr val="dk1">
                    <a:alpha val="40000"/>
                  </a:schemeClr>
                </a:outerShdw>
              </a:effectLst>
            </a:endParaRPr>
          </a:p>
        </p:txBody>
      </p:sp>
      <p:sp>
        <p:nvSpPr>
          <p:cNvPr id="7" name="吹き出し: 線 6">
            <a:extLst>
              <a:ext uri="{FF2B5EF4-FFF2-40B4-BE49-F238E27FC236}">
                <a16:creationId xmlns:a16="http://schemas.microsoft.com/office/drawing/2014/main" id="{ABD8B008-5815-5A5C-E987-A9FDFA72F900}"/>
              </a:ext>
            </a:extLst>
          </p:cNvPr>
          <p:cNvSpPr/>
          <p:nvPr/>
        </p:nvSpPr>
        <p:spPr>
          <a:xfrm>
            <a:off x="2780047" y="1628800"/>
            <a:ext cx="1791953" cy="369332"/>
          </a:xfrm>
          <a:prstGeom prst="borderCallout1">
            <a:avLst>
              <a:gd name="adj1" fmla="val 113235"/>
              <a:gd name="adj2" fmla="val -46066"/>
              <a:gd name="adj3" fmla="val 44066"/>
              <a:gd name="adj4" fmla="val 2066"/>
            </a:avLst>
          </a:prstGeom>
          <a:solidFill>
            <a:schemeClr val="bg1"/>
          </a:solidFill>
          <a:ln>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ln w="0"/>
                <a:solidFill>
                  <a:schemeClr val="tx1"/>
                </a:solidFill>
                <a:effectLst>
                  <a:outerShdw blurRad="38100" dist="19050" dir="2700000" algn="tl" rotWithShape="0">
                    <a:schemeClr val="dk1">
                      <a:alpha val="40000"/>
                    </a:schemeClr>
                  </a:outerShdw>
                </a:effectLst>
              </a:rPr>
              <a:t>2018</a:t>
            </a:r>
            <a:r>
              <a:rPr lang="ja-JP" altLang="en-US" sz="1050" dirty="0">
                <a:ln w="0"/>
                <a:solidFill>
                  <a:schemeClr val="tx1"/>
                </a:solidFill>
                <a:effectLst>
                  <a:outerShdw blurRad="38100" dist="19050" dir="2700000" algn="tl" rotWithShape="0">
                    <a:schemeClr val="dk1">
                      <a:alpha val="40000"/>
                    </a:schemeClr>
                  </a:outerShdw>
                </a:effectLst>
              </a:rPr>
              <a:t>年</a:t>
            </a:r>
            <a:endParaRPr lang="en-US" altLang="ja-JP" sz="1050" dirty="0">
              <a:ln w="0"/>
              <a:solidFill>
                <a:schemeClr val="tx1"/>
              </a:solidFill>
              <a:effectLst>
                <a:outerShdw blurRad="38100" dist="19050" dir="2700000" algn="tl" rotWithShape="0">
                  <a:schemeClr val="dk1">
                    <a:alpha val="40000"/>
                  </a:schemeClr>
                </a:outerShdw>
              </a:effectLst>
            </a:endParaRPr>
          </a:p>
          <a:p>
            <a:pPr algn="ctr"/>
            <a:r>
              <a:rPr lang="ja-JP" altLang="en-US" sz="1050" dirty="0">
                <a:ln w="0"/>
                <a:solidFill>
                  <a:schemeClr val="tx1"/>
                </a:solidFill>
                <a:effectLst>
                  <a:outerShdw blurRad="38100" dist="19050" dir="2700000" algn="tl" rotWithShape="0">
                    <a:schemeClr val="dk1">
                      <a:alpha val="40000"/>
                    </a:schemeClr>
                  </a:outerShdw>
                </a:effectLst>
              </a:rPr>
              <a:t>平均所得以下　</a:t>
            </a:r>
            <a:r>
              <a:rPr lang="en-US" sz="1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61.1</a:t>
            </a:r>
            <a:r>
              <a:rPr lang="ja-JP" sz="1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14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sz="1050" dirty="0">
              <a:ln w="0"/>
              <a:solidFill>
                <a:schemeClr val="tx1"/>
              </a:solidFill>
              <a:effectLst>
                <a:outerShdw blurRad="38100" dist="19050" dir="2700000" algn="tl" rotWithShape="0">
                  <a:schemeClr val="dk1">
                    <a:alpha val="40000"/>
                  </a:schemeClr>
                </a:outerShdw>
              </a:effectLst>
            </a:endParaRPr>
          </a:p>
        </p:txBody>
      </p:sp>
      <p:sp>
        <p:nvSpPr>
          <p:cNvPr id="8" name="吹き出し: 線 7">
            <a:extLst>
              <a:ext uri="{FF2B5EF4-FFF2-40B4-BE49-F238E27FC236}">
                <a16:creationId xmlns:a16="http://schemas.microsoft.com/office/drawing/2014/main" id="{FB1B89AD-972B-FC01-0FD0-6B18B3DCE0AD}"/>
              </a:ext>
            </a:extLst>
          </p:cNvPr>
          <p:cNvSpPr/>
          <p:nvPr/>
        </p:nvSpPr>
        <p:spPr>
          <a:xfrm>
            <a:off x="4813100" y="3186265"/>
            <a:ext cx="1991148" cy="659804"/>
          </a:xfrm>
          <a:prstGeom prst="borderCallout1">
            <a:avLst>
              <a:gd name="adj1" fmla="val 65047"/>
              <a:gd name="adj2" fmla="val -7913"/>
              <a:gd name="adj3" fmla="val 146567"/>
              <a:gd name="adj4" fmla="val -171497"/>
            </a:avLst>
          </a:prstGeom>
          <a:solidFill>
            <a:schemeClr val="bg1"/>
          </a:solidFill>
          <a:ln>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n w="0"/>
                <a:solidFill>
                  <a:schemeClr val="tx1"/>
                </a:solidFill>
                <a:effectLst>
                  <a:outerShdw blurRad="38100" dist="19050" dir="2700000" algn="tl" rotWithShape="0">
                    <a:schemeClr val="dk1">
                      <a:alpha val="40000"/>
                    </a:schemeClr>
                  </a:outerShdw>
                </a:effectLst>
              </a:rPr>
              <a:t>世帯所得が年間</a:t>
            </a:r>
            <a:r>
              <a:rPr lang="en-US" altLang="ja-JP" sz="1200" dirty="0">
                <a:ln w="0"/>
                <a:solidFill>
                  <a:schemeClr val="tx1"/>
                </a:solidFill>
                <a:effectLst>
                  <a:outerShdw blurRad="38100" dist="19050" dir="2700000" algn="tl" rotWithShape="0">
                    <a:schemeClr val="dk1">
                      <a:alpha val="40000"/>
                    </a:schemeClr>
                  </a:outerShdw>
                </a:effectLst>
              </a:rPr>
              <a:t>156</a:t>
            </a:r>
            <a:r>
              <a:rPr lang="ja-JP" altLang="en-US" sz="1200" dirty="0">
                <a:ln w="0"/>
                <a:solidFill>
                  <a:schemeClr val="tx1"/>
                </a:solidFill>
                <a:effectLst>
                  <a:outerShdw blurRad="38100" dist="19050" dir="2700000" algn="tl" rotWithShape="0">
                    <a:schemeClr val="dk1">
                      <a:alpha val="40000"/>
                    </a:schemeClr>
                  </a:outerShdw>
                </a:effectLst>
              </a:rPr>
              <a:t>万円未満＝生活保護の対象者</a:t>
            </a:r>
            <a:endParaRPr lang="en-US" altLang="ja-JP" sz="1200" dirty="0">
              <a:ln w="0"/>
              <a:solidFill>
                <a:schemeClr val="tx1"/>
              </a:solidFill>
              <a:effectLst>
                <a:outerShdw blurRad="38100" dist="19050" dir="2700000" algn="tl" rotWithShape="0">
                  <a:schemeClr val="dk1">
                    <a:alpha val="40000"/>
                  </a:schemeClr>
                </a:outerShdw>
              </a:effectLst>
            </a:endParaRPr>
          </a:p>
          <a:p>
            <a:pPr algn="ctr"/>
            <a:r>
              <a:rPr lang="ja-JP" altLang="en-US" sz="1200" dirty="0">
                <a:ln w="0"/>
                <a:solidFill>
                  <a:schemeClr val="tx1"/>
                </a:solidFill>
                <a:effectLst>
                  <a:outerShdw blurRad="38100" dist="19050" dir="2700000" algn="tl" rotWithShape="0">
                    <a:schemeClr val="dk1">
                      <a:alpha val="40000"/>
                    </a:schemeClr>
                  </a:outerShdw>
                </a:effectLst>
              </a:rPr>
              <a:t>生活保護の受給率</a:t>
            </a:r>
            <a:r>
              <a:rPr lang="en-US" altLang="ja-JP" sz="1200" dirty="0">
                <a:ln w="0"/>
                <a:solidFill>
                  <a:schemeClr val="tx1"/>
                </a:solidFill>
                <a:effectLst>
                  <a:outerShdw blurRad="38100" dist="19050" dir="2700000" algn="tl" rotWithShape="0">
                    <a:schemeClr val="dk1">
                      <a:alpha val="40000"/>
                    </a:schemeClr>
                  </a:outerShdw>
                </a:effectLst>
              </a:rPr>
              <a:t>2.93</a:t>
            </a:r>
            <a:r>
              <a:rPr lang="ja-JP" altLang="en-US" sz="1200" dirty="0">
                <a:ln w="0"/>
                <a:solidFill>
                  <a:schemeClr val="tx1"/>
                </a:solidFill>
                <a:effectLst>
                  <a:outerShdw blurRad="38100" dist="19050" dir="2700000" algn="tl" rotWithShape="0">
                    <a:schemeClr val="dk1">
                      <a:alpha val="40000"/>
                    </a:schemeClr>
                  </a:outerShdw>
                </a:effectLst>
              </a:rPr>
              <a:t>％</a:t>
            </a:r>
            <a:endParaRPr lang="en-US" sz="12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405679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eaLnBrk="1" hangingPunct="1">
              <a:spcBef>
                <a:spcPts val="0"/>
              </a:spcBef>
            </a:pPr>
            <a:r>
              <a:rPr lang="ja-JP" altLang="en-US" sz="3200" dirty="0"/>
              <a:t>第２節　経済環境の変化</a:t>
            </a:r>
            <a:br>
              <a:rPr lang="ja-JP" altLang="en-US" sz="4000" dirty="0"/>
            </a:br>
            <a:r>
              <a:rPr lang="en-US" altLang="ja-JP" sz="3200" dirty="0"/>
              <a:t>2.</a:t>
            </a:r>
            <a:r>
              <a:rPr lang="ja-JP" altLang="en-US" sz="3200" dirty="0"/>
              <a:t>低成長</a:t>
            </a:r>
            <a:r>
              <a:rPr lang="ja-JP" altLang="en-US" sz="2800" dirty="0"/>
              <a:t>経済の影響</a:t>
            </a:r>
            <a:r>
              <a:rPr lang="zh-CN" altLang="en-US" sz="2400" dirty="0"/>
              <a:t>（</a:t>
            </a:r>
            <a:r>
              <a:rPr lang="ja-JP" altLang="en-US" sz="2400" dirty="0"/>
              <a:t>２</a:t>
            </a:r>
            <a:r>
              <a:rPr lang="zh-CN" altLang="en-US" sz="2400" dirty="0"/>
              <a:t>）</a:t>
            </a:r>
            <a:r>
              <a:rPr lang="ja-JP" altLang="en-US" sz="2400" dirty="0"/>
              <a:t>貯蓄と負債の状況①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07604" y="1763796"/>
            <a:ext cx="8636396" cy="4481429"/>
          </a:xfrm>
        </p:spPr>
        <p:txBody>
          <a:bodyPr/>
          <a:lstStyle/>
          <a:p>
            <a:pPr eaLnBrk="1" hangingPunct="1">
              <a:lnSpc>
                <a:spcPct val="90000"/>
              </a:lnSpc>
            </a:pPr>
            <a:r>
              <a:rPr lang="ja-JP" altLang="en-US" sz="2000" dirty="0">
                <a:ea typeface="ＭＳ 明朝" charset="-128"/>
                <a:cs typeface="ＭＳ 明朝" charset="-128"/>
              </a:rPr>
              <a:t>総務省（家計調査報告）</a:t>
            </a:r>
            <a:r>
              <a:rPr lang="en-US" altLang="ja-JP" sz="2000" dirty="0">
                <a:ea typeface="ＭＳ 明朝" charset="-128"/>
                <a:cs typeface="ＭＳ 明朝" charset="-128"/>
              </a:rPr>
              <a:t>2019</a:t>
            </a:r>
            <a:r>
              <a:rPr lang="ja-JP" altLang="en-US" sz="2000" dirty="0">
                <a:ea typeface="ＭＳ 明朝" charset="-128"/>
                <a:cs typeface="ＭＳ 明朝" charset="-128"/>
              </a:rPr>
              <a:t>（</a:t>
            </a:r>
            <a:r>
              <a:rPr lang="en-US" altLang="ja-JP" sz="2000" dirty="0">
                <a:ea typeface="ＭＳ 明朝" charset="-128"/>
                <a:cs typeface="ＭＳ 明朝" charset="-128"/>
              </a:rPr>
              <a:t>R1)</a:t>
            </a:r>
            <a:r>
              <a:rPr lang="ja-JP" altLang="en-US" sz="2000" dirty="0">
                <a:ea typeface="ＭＳ 明朝" charset="-128"/>
                <a:cs typeface="ＭＳ 明朝" charset="-128"/>
              </a:rPr>
              <a:t>年</a:t>
            </a:r>
          </a:p>
          <a:p>
            <a:pPr eaLnBrk="1" hangingPunct="1">
              <a:lnSpc>
                <a:spcPct val="90000"/>
              </a:lnSpc>
            </a:pPr>
            <a:r>
              <a:rPr lang="en-US" altLang="ja-JP" sz="2000" dirty="0">
                <a:ea typeface="ＭＳ 明朝" charset="-128"/>
                <a:cs typeface="ＭＳ 明朝" charset="-128"/>
              </a:rPr>
              <a:t>2</a:t>
            </a:r>
            <a:r>
              <a:rPr lang="ja-JP" altLang="en-US" sz="2000" dirty="0">
                <a:ea typeface="ＭＳ 明朝" charset="-128"/>
                <a:cs typeface="ＭＳ 明朝" charset="-128"/>
              </a:rPr>
              <a:t>人以上世帯の貯蓄現在高（平均値）：</a:t>
            </a:r>
            <a:r>
              <a:rPr lang="en-US" altLang="ja-JP" sz="2000" dirty="0">
                <a:ea typeface="ＭＳ 明朝" charset="-128"/>
                <a:cs typeface="ＭＳ 明朝" charset="-128"/>
              </a:rPr>
              <a:t>1755</a:t>
            </a:r>
            <a:r>
              <a:rPr lang="ja-JP" altLang="en-US" sz="2000" dirty="0">
                <a:ea typeface="ＭＳ 明朝" charset="-128"/>
                <a:cs typeface="ＭＳ 明朝" charset="-128"/>
              </a:rPr>
              <a:t>万円、中央値　</a:t>
            </a:r>
            <a:r>
              <a:rPr lang="en-US" altLang="ja-JP" sz="2000" dirty="0">
                <a:ea typeface="ＭＳ 明朝" charset="-128"/>
                <a:cs typeface="ＭＳ 明朝" charset="-128"/>
              </a:rPr>
              <a:t>1033</a:t>
            </a:r>
            <a:r>
              <a:rPr lang="ja-JP" altLang="en-US" sz="2000" dirty="0">
                <a:ea typeface="ＭＳ 明朝" charset="-128"/>
                <a:cs typeface="ＭＳ 明朝" charset="-128"/>
              </a:rPr>
              <a:t>万円</a:t>
            </a:r>
            <a:r>
              <a:rPr lang="ja-JP" altLang="en-US" sz="2000" dirty="0">
                <a:solidFill>
                  <a:srgbClr val="FF0000"/>
                </a:solidFill>
                <a:ea typeface="ＭＳ 明朝" charset="-128"/>
                <a:cs typeface="ＭＳ 明朝" charset="-128"/>
              </a:rPr>
              <a:t>★ぎょっとするほど貯金があるのは全体の</a:t>
            </a:r>
            <a:r>
              <a:rPr lang="en-US" altLang="ja-JP" sz="2000" dirty="0">
                <a:solidFill>
                  <a:srgbClr val="FF0000"/>
                </a:solidFill>
                <a:ea typeface="ＭＳ 明朝" charset="-128"/>
                <a:cs typeface="ＭＳ 明朝" charset="-128"/>
              </a:rPr>
              <a:t>3</a:t>
            </a:r>
            <a:r>
              <a:rPr lang="ja-JP" altLang="en-US" sz="2000" dirty="0">
                <a:solidFill>
                  <a:srgbClr val="FF0000"/>
                </a:solidFill>
                <a:ea typeface="ＭＳ 明朝" charset="-128"/>
                <a:cs typeface="ＭＳ 明朝" charset="-128"/>
              </a:rPr>
              <a:t>分の１</a:t>
            </a:r>
            <a:endParaRPr lang="en-US" altLang="ja-JP" sz="2000" dirty="0">
              <a:solidFill>
                <a:srgbClr val="FF0000"/>
              </a:solidFill>
              <a:ea typeface="ＭＳ 明朝" charset="-128"/>
              <a:cs typeface="ＭＳ 明朝" charset="-128"/>
            </a:endParaRPr>
          </a:p>
          <a:p>
            <a:pPr eaLnBrk="1" hangingPunct="1">
              <a:lnSpc>
                <a:spcPct val="90000"/>
              </a:lnSpc>
            </a:pPr>
            <a:r>
              <a:rPr lang="en-US" altLang="ja-JP" sz="2000" dirty="0">
                <a:ea typeface="ＭＳ 明朝" charset="-128"/>
                <a:cs typeface="ＭＳ 明朝" charset="-128"/>
              </a:rPr>
              <a:t>0</a:t>
            </a:r>
            <a:r>
              <a:rPr lang="ja-JP" altLang="en-US" sz="2000" dirty="0">
                <a:ea typeface="ＭＳ 明朝" charset="-128"/>
                <a:cs typeface="ＭＳ 明朝" charset="-128"/>
              </a:rPr>
              <a:t>を含めた中央値</a:t>
            </a:r>
            <a:r>
              <a:rPr lang="en-US" altLang="ja-JP" sz="2000" dirty="0">
                <a:ea typeface="ＭＳ 明朝" charset="-128"/>
                <a:cs typeface="ＭＳ 明朝" charset="-128"/>
              </a:rPr>
              <a:t>967</a:t>
            </a:r>
            <a:r>
              <a:rPr lang="ja-JP" altLang="en-US" sz="2000" dirty="0">
                <a:ea typeface="ＭＳ 明朝" charset="-128"/>
                <a:cs typeface="ＭＳ 明朝" charset="-128"/>
              </a:rPr>
              <a:t>万円。平均以下は全体の約</a:t>
            </a:r>
            <a:r>
              <a:rPr lang="en-US" altLang="ja-JP" sz="2000" dirty="0">
                <a:ea typeface="ＭＳ 明朝" charset="-128"/>
                <a:cs typeface="ＭＳ 明朝" charset="-128"/>
              </a:rPr>
              <a:t>3</a:t>
            </a:r>
            <a:r>
              <a:rPr lang="ja-JP" altLang="en-US" sz="2000" dirty="0">
                <a:ea typeface="ＭＳ 明朝" charset="-128"/>
                <a:cs typeface="ＭＳ 明朝" charset="-128"/>
              </a:rPr>
              <a:t>分の</a:t>
            </a:r>
            <a:r>
              <a:rPr lang="en-US" altLang="ja-JP" sz="2000" dirty="0">
                <a:ea typeface="ＭＳ 明朝" charset="-128"/>
                <a:cs typeface="ＭＳ 明朝" charset="-128"/>
              </a:rPr>
              <a:t>2</a:t>
            </a:r>
            <a:r>
              <a:rPr lang="ja-JP" altLang="en-US" sz="2000" dirty="0">
                <a:ea typeface="ＭＳ 明朝" charset="-128"/>
                <a:cs typeface="ＭＳ 明朝" charset="-128"/>
              </a:rPr>
              <a:t>、</a:t>
            </a:r>
            <a:r>
              <a:rPr lang="en-US" altLang="ja-JP" sz="2000" dirty="0">
                <a:ea typeface="ＭＳ 明朝" charset="-128"/>
                <a:cs typeface="ＭＳ 明朝" charset="-128"/>
              </a:rPr>
              <a:t>100</a:t>
            </a:r>
            <a:r>
              <a:rPr lang="ja-JP" altLang="en-US" sz="2000" dirty="0">
                <a:ea typeface="ＭＳ 明朝" charset="-128"/>
                <a:cs typeface="ＭＳ 明朝" charset="-128"/>
              </a:rPr>
              <a:t>万円未満</a:t>
            </a:r>
            <a:r>
              <a:rPr lang="en-US" altLang="ja-JP" sz="2000" dirty="0">
                <a:ea typeface="ＭＳ 明朝" charset="-128"/>
                <a:cs typeface="ＭＳ 明朝" charset="-128"/>
              </a:rPr>
              <a:t>10.7%,100</a:t>
            </a:r>
            <a:r>
              <a:rPr lang="ja-JP" altLang="en-US" sz="2000" dirty="0">
                <a:ea typeface="ＭＳ 明朝" charset="-128"/>
                <a:cs typeface="ＭＳ 明朝" charset="-128"/>
              </a:rPr>
              <a:t>万円－</a:t>
            </a:r>
            <a:r>
              <a:rPr lang="en-US" altLang="ja-JP" sz="2000" dirty="0">
                <a:ea typeface="ＭＳ 明朝" charset="-128"/>
                <a:cs typeface="ＭＳ 明朝" charset="-128"/>
              </a:rPr>
              <a:t>200</a:t>
            </a:r>
            <a:r>
              <a:rPr lang="ja-JP" altLang="en-US" sz="2000" dirty="0">
                <a:ea typeface="ＭＳ 明朝" charset="-128"/>
                <a:cs typeface="ＭＳ 明朝" charset="-128"/>
              </a:rPr>
              <a:t>万円未満</a:t>
            </a:r>
            <a:r>
              <a:rPr lang="en-US" altLang="ja-JP" sz="2000" dirty="0">
                <a:ea typeface="ＭＳ 明朝" charset="-128"/>
                <a:cs typeface="ＭＳ 明朝" charset="-128"/>
              </a:rPr>
              <a:t>6.0</a:t>
            </a:r>
            <a:r>
              <a:rPr lang="ja-JP" altLang="en-US" sz="2000" dirty="0">
                <a:ea typeface="ＭＳ 明朝" charset="-128"/>
                <a:cs typeface="ＭＳ 明朝" charset="-128"/>
              </a:rPr>
              <a:t>％。</a:t>
            </a:r>
            <a:endParaRPr lang="en-US" altLang="ja-JP" sz="2000" dirty="0">
              <a:ea typeface="ＭＳ 明朝" charset="-128"/>
              <a:cs typeface="ＭＳ 明朝" charset="-128"/>
            </a:endParaRPr>
          </a:p>
          <a:p>
            <a:pPr eaLnBrk="1" hangingPunct="1">
              <a:lnSpc>
                <a:spcPct val="90000"/>
              </a:lnSpc>
            </a:pPr>
            <a:r>
              <a:rPr lang="ja-JP" altLang="en-US" sz="2000" dirty="0">
                <a:ea typeface="ＭＳ 明朝" charset="-128"/>
                <a:cs typeface="ＭＳ 明朝" charset="-128"/>
              </a:rPr>
              <a:t>高齢者世帯の</a:t>
            </a:r>
            <a:r>
              <a:rPr lang="en-US" altLang="ja-JP" sz="2000" dirty="0">
                <a:ea typeface="ＭＳ 明朝" charset="-128"/>
                <a:cs typeface="ＭＳ 明朝" charset="-128"/>
              </a:rPr>
              <a:t>1</a:t>
            </a:r>
            <a:r>
              <a:rPr lang="ja-JP" altLang="en-US" sz="2000" dirty="0">
                <a:ea typeface="ＭＳ 明朝" charset="-128"/>
                <a:cs typeface="ＭＳ 明朝" charset="-128"/>
              </a:rPr>
              <a:t>世帯あたりの平均貯金現在高は</a:t>
            </a:r>
            <a:r>
              <a:rPr lang="en-US" altLang="ja-JP" sz="2000" dirty="0">
                <a:ea typeface="ＭＳ 明朝" charset="-128"/>
                <a:cs typeface="ＭＳ 明朝" charset="-128"/>
              </a:rPr>
              <a:t>2285</a:t>
            </a:r>
            <a:r>
              <a:rPr lang="ja-JP" altLang="en-US" sz="2000" dirty="0">
                <a:ea typeface="ＭＳ 明朝" charset="-128"/>
                <a:cs typeface="ＭＳ 明朝" charset="-128"/>
              </a:rPr>
              <a:t>万円。</a:t>
            </a:r>
          </a:p>
          <a:p>
            <a:pPr eaLnBrk="1" hangingPunct="1">
              <a:lnSpc>
                <a:spcPct val="90000"/>
              </a:lnSpc>
            </a:pPr>
            <a:r>
              <a:rPr lang="ja-JP" altLang="en-US" sz="2000" dirty="0">
                <a:ea typeface="ＭＳ 明朝" charset="-128"/>
                <a:cs typeface="ＭＳ 明朝" charset="-128"/>
              </a:rPr>
              <a:t>負債を抱えるている世帯の割合は全体の約</a:t>
            </a:r>
            <a:r>
              <a:rPr lang="en-US" altLang="ja-JP" sz="2000" dirty="0">
                <a:ea typeface="ＭＳ 明朝" charset="-128"/>
                <a:cs typeface="ＭＳ 明朝" charset="-128"/>
              </a:rPr>
              <a:t>4</a:t>
            </a:r>
            <a:r>
              <a:rPr lang="ja-JP" altLang="en-US" sz="2000" dirty="0">
                <a:ea typeface="ＭＳ 明朝" charset="-128"/>
                <a:cs typeface="ＭＳ 明朝" charset="-128"/>
              </a:rPr>
              <a:t>割（</a:t>
            </a:r>
            <a:r>
              <a:rPr lang="en-US" altLang="ja-JP" sz="2000" dirty="0">
                <a:ea typeface="ＭＳ 明朝" charset="-128"/>
                <a:cs typeface="ＭＳ 明朝" charset="-128"/>
              </a:rPr>
              <a:t>39.3</a:t>
            </a:r>
            <a:r>
              <a:rPr lang="ja-JP" altLang="en-US" sz="2000" dirty="0">
                <a:ea typeface="ＭＳ 明朝" charset="-128"/>
                <a:cs typeface="ＭＳ 明朝" charset="-128"/>
              </a:rPr>
              <a:t>％）。その中身の</a:t>
            </a:r>
            <a:r>
              <a:rPr lang="en-US" altLang="ja-JP" sz="2000" dirty="0">
                <a:ea typeface="ＭＳ 明朝" charset="-128"/>
                <a:cs typeface="ＭＳ 明朝" charset="-128"/>
              </a:rPr>
              <a:t>9</a:t>
            </a:r>
            <a:r>
              <a:rPr lang="ja-JP" altLang="en-US" sz="2000" dirty="0">
                <a:ea typeface="ＭＳ 明朝" charset="-128"/>
                <a:cs typeface="ＭＳ 明朝" charset="-128"/>
              </a:rPr>
              <a:t>割は（</a:t>
            </a:r>
            <a:r>
              <a:rPr lang="en-US" altLang="ja-JP" sz="2000" dirty="0">
                <a:ea typeface="ＭＳ 明朝" charset="-128"/>
                <a:cs typeface="ＭＳ 明朝" charset="-128"/>
              </a:rPr>
              <a:t>90.9</a:t>
            </a:r>
            <a:r>
              <a:rPr lang="ja-JP" altLang="en-US" sz="2000" dirty="0">
                <a:ea typeface="ＭＳ 明朝" charset="-128"/>
                <a:cs typeface="ＭＳ 明朝" charset="-128"/>
              </a:rPr>
              <a:t>％）が住宅・土地のための負債（住宅ローン）、それ以外の負債</a:t>
            </a:r>
            <a:r>
              <a:rPr lang="en-US" altLang="ja-JP" sz="2000" dirty="0">
                <a:ea typeface="ＭＳ 明朝" charset="-128"/>
                <a:cs typeface="ＭＳ 明朝" charset="-128"/>
              </a:rPr>
              <a:t>6.3</a:t>
            </a:r>
            <a:r>
              <a:rPr lang="ja-JP" altLang="en-US" sz="2000" dirty="0">
                <a:ea typeface="ＭＳ 明朝" charset="-128"/>
                <a:cs typeface="ＭＳ 明朝" charset="-128"/>
              </a:rPr>
              <a:t>％、月賦・年賦</a:t>
            </a:r>
            <a:r>
              <a:rPr lang="en-US" altLang="ja-JP" sz="2000" dirty="0">
                <a:ea typeface="ＭＳ 明朝" charset="-128"/>
                <a:cs typeface="ＭＳ 明朝" charset="-128"/>
              </a:rPr>
              <a:t>2.8</a:t>
            </a:r>
            <a:r>
              <a:rPr lang="ja-JP" altLang="en-US" sz="2000" dirty="0">
                <a:ea typeface="ＭＳ 明朝" charset="-128"/>
                <a:cs typeface="ＭＳ 明朝" charset="-128"/>
              </a:rPr>
              <a:t>％</a:t>
            </a:r>
          </a:p>
          <a:p>
            <a:pPr eaLnBrk="1" hangingPunct="1">
              <a:lnSpc>
                <a:spcPct val="90000"/>
              </a:lnSpc>
            </a:pPr>
            <a:r>
              <a:rPr lang="ja-JP" altLang="en-US" sz="2000" dirty="0">
                <a:ea typeface="ＭＳ 明朝" charset="-128"/>
                <a:cs typeface="ＭＳ 明朝" charset="-128"/>
              </a:rPr>
              <a:t>金融広報中央委員会「家計の金融行動に関する世論調査（</a:t>
            </a:r>
            <a:r>
              <a:rPr lang="en-US" altLang="ja-JP" sz="2000" dirty="0">
                <a:ea typeface="ＭＳ 明朝" charset="-128"/>
                <a:cs typeface="ＭＳ 明朝" charset="-128"/>
              </a:rPr>
              <a:t>H30</a:t>
            </a:r>
            <a:r>
              <a:rPr lang="ja-JP" altLang="en-US" sz="2000" dirty="0">
                <a:ea typeface="ＭＳ 明朝" charset="-128"/>
                <a:cs typeface="ＭＳ 明朝" charset="-128"/>
              </a:rPr>
              <a:t>）」預貯金ゼロ世帯は単身世帯の</a:t>
            </a:r>
            <a:r>
              <a:rPr lang="en-US" altLang="ja-JP" sz="2000" dirty="0">
                <a:ea typeface="ＭＳ 明朝" charset="-128"/>
                <a:cs typeface="ＭＳ 明朝" charset="-128"/>
              </a:rPr>
              <a:t>38.0</a:t>
            </a:r>
            <a:r>
              <a:rPr lang="ja-JP" altLang="en-US" sz="2000" dirty="0">
                <a:ea typeface="ＭＳ 明朝" charset="-128"/>
                <a:cs typeface="ＭＳ 明朝" charset="-128"/>
              </a:rPr>
              <a:t>％、</a:t>
            </a:r>
            <a:r>
              <a:rPr lang="en-US" altLang="ja-JP" sz="2000" dirty="0">
                <a:ea typeface="ＭＳ 明朝" charset="-128"/>
                <a:cs typeface="ＭＳ 明朝" charset="-128"/>
              </a:rPr>
              <a:t>2</a:t>
            </a:r>
            <a:r>
              <a:rPr lang="ja-JP" altLang="en-US" sz="2000" dirty="0">
                <a:ea typeface="ＭＳ 明朝" charset="-128"/>
                <a:cs typeface="ＭＳ 明朝" charset="-128"/>
              </a:rPr>
              <a:t>人以上世帯の</a:t>
            </a:r>
            <a:r>
              <a:rPr lang="en-US" altLang="ja-JP" sz="2000" dirty="0">
                <a:ea typeface="ＭＳ 明朝" charset="-128"/>
                <a:cs typeface="ＭＳ 明朝" charset="-128"/>
              </a:rPr>
              <a:t>23.6</a:t>
            </a:r>
            <a:r>
              <a:rPr lang="ja-JP" altLang="en-US" sz="2000" dirty="0">
                <a:ea typeface="ＭＳ 明朝" charset="-128"/>
                <a:cs typeface="ＭＳ 明朝" charset="-128"/>
              </a:rPr>
              <a:t>％</a:t>
            </a:r>
          </a:p>
          <a:p>
            <a:pPr eaLnBrk="1" hangingPunct="1">
              <a:lnSpc>
                <a:spcPct val="90000"/>
              </a:lnSpc>
            </a:pPr>
            <a:endParaRPr lang="ja-JP" altLang="en-US" sz="2000" dirty="0">
              <a:solidFill>
                <a:srgbClr val="FF0000"/>
              </a:solidFill>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39871404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3200" dirty="0"/>
              <a:t>第２節　経済環境の変化</a:t>
            </a:r>
            <a:br>
              <a:rPr lang="ja-JP" altLang="en-US" sz="4000" dirty="0"/>
            </a:br>
            <a:r>
              <a:rPr lang="zh-CN" altLang="en-US" sz="2800" dirty="0"/>
              <a:t>（</a:t>
            </a:r>
            <a:r>
              <a:rPr lang="ja-JP" altLang="en-US" sz="2800" dirty="0"/>
              <a:t>２</a:t>
            </a:r>
            <a:r>
              <a:rPr lang="zh-CN" altLang="en-US" sz="2800" dirty="0"/>
              <a:t>）</a:t>
            </a:r>
            <a:r>
              <a:rPr lang="ja-JP" altLang="en-US" sz="2800" dirty="0"/>
              <a:t>貯蓄と負債の状況②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55626" y="1721802"/>
            <a:ext cx="8364846" cy="4523423"/>
          </a:xfrm>
        </p:spPr>
        <p:txBody>
          <a:bodyPr/>
          <a:lstStyle/>
          <a:p>
            <a:pPr eaLnBrk="1" hangingPunct="1">
              <a:lnSpc>
                <a:spcPct val="90000"/>
              </a:lnSpc>
            </a:pPr>
            <a:r>
              <a:rPr lang="ja-JP" altLang="en-US" sz="2000" dirty="0">
                <a:ea typeface="ＭＳ 明朝" charset="-128"/>
                <a:cs typeface="ＭＳ 明朝" charset="-128"/>
              </a:rPr>
              <a:t>総務省家計調査報告（貯蓄・負債編）</a:t>
            </a:r>
            <a:r>
              <a:rPr lang="en-US" altLang="ja-JP" sz="2000" dirty="0">
                <a:ea typeface="ＭＳ 明朝" charset="-128"/>
                <a:cs typeface="ＭＳ 明朝" charset="-128"/>
              </a:rPr>
              <a:t>2021</a:t>
            </a:r>
            <a:r>
              <a:rPr lang="ja-JP" altLang="en-US" sz="2000" dirty="0">
                <a:ea typeface="ＭＳ 明朝" charset="-128"/>
                <a:cs typeface="ＭＳ 明朝" charset="-128"/>
              </a:rPr>
              <a:t>（</a:t>
            </a:r>
            <a:r>
              <a:rPr lang="en-US" altLang="ja-JP" sz="2000" dirty="0">
                <a:ea typeface="ＭＳ 明朝" charset="-128"/>
                <a:cs typeface="ＭＳ 明朝" charset="-128"/>
              </a:rPr>
              <a:t>R3)</a:t>
            </a:r>
            <a:r>
              <a:rPr lang="ja-JP" altLang="en-US" sz="2000" dirty="0">
                <a:ea typeface="ＭＳ 明朝" charset="-128"/>
                <a:cs typeface="ＭＳ 明朝" charset="-128"/>
              </a:rPr>
              <a:t>年</a:t>
            </a:r>
          </a:p>
          <a:p>
            <a:pPr eaLnBrk="1" hangingPunct="1">
              <a:lnSpc>
                <a:spcPct val="90000"/>
              </a:lnSpc>
            </a:pPr>
            <a:r>
              <a:rPr lang="en-US" altLang="ja-JP" sz="2000" dirty="0">
                <a:ea typeface="ＭＳ 明朝" charset="-128"/>
                <a:cs typeface="ＭＳ 明朝" charset="-128"/>
              </a:rPr>
              <a:t>2</a:t>
            </a:r>
            <a:r>
              <a:rPr lang="ja-JP" altLang="en-US" sz="2000" dirty="0">
                <a:ea typeface="ＭＳ 明朝" charset="-128"/>
                <a:cs typeface="ＭＳ 明朝" charset="-128"/>
              </a:rPr>
              <a:t>人以上世帯の貯蓄現在高（平均値）：</a:t>
            </a:r>
            <a:r>
              <a:rPr lang="en-US" altLang="ja-JP" sz="2000" dirty="0">
                <a:ea typeface="ＭＳ 明朝" charset="-128"/>
                <a:cs typeface="ＭＳ 明朝" charset="-128"/>
              </a:rPr>
              <a:t>1880</a:t>
            </a:r>
            <a:r>
              <a:rPr lang="ja-JP" altLang="en-US" sz="2000" dirty="0">
                <a:ea typeface="ＭＳ 明朝" charset="-128"/>
                <a:cs typeface="ＭＳ 明朝" charset="-128"/>
              </a:rPr>
              <a:t>万円（対</a:t>
            </a:r>
            <a:r>
              <a:rPr lang="en-US" altLang="ja-JP" sz="2000" dirty="0">
                <a:ea typeface="ＭＳ 明朝" charset="-128"/>
                <a:cs typeface="ＭＳ 明朝" charset="-128"/>
              </a:rPr>
              <a:t>2019</a:t>
            </a:r>
            <a:r>
              <a:rPr lang="ja-JP" altLang="en-US" sz="2000" dirty="0">
                <a:ea typeface="ＭＳ 明朝" charset="-128"/>
                <a:cs typeface="ＭＳ 明朝" charset="-128"/>
              </a:rPr>
              <a:t>年＋</a:t>
            </a:r>
            <a:r>
              <a:rPr lang="en-US" altLang="ja-JP" sz="2000" dirty="0">
                <a:ea typeface="ＭＳ 明朝" charset="-128"/>
                <a:cs typeface="ＭＳ 明朝" charset="-128"/>
              </a:rPr>
              <a:t>125</a:t>
            </a:r>
            <a:r>
              <a:rPr lang="ja-JP" altLang="en-US" sz="2000" dirty="0">
                <a:ea typeface="ＭＳ 明朝" charset="-128"/>
                <a:cs typeface="ＭＳ 明朝" charset="-128"/>
              </a:rPr>
              <a:t>万円）、中央値　</a:t>
            </a:r>
            <a:r>
              <a:rPr lang="en-US" altLang="ja-JP" sz="2000" dirty="0">
                <a:ea typeface="ＭＳ 明朝" charset="-128"/>
                <a:cs typeface="ＭＳ 明朝" charset="-128"/>
              </a:rPr>
              <a:t>1104</a:t>
            </a:r>
            <a:r>
              <a:rPr lang="ja-JP" altLang="en-US" sz="2000" dirty="0">
                <a:ea typeface="ＭＳ 明朝" charset="-128"/>
                <a:cs typeface="ＭＳ 明朝" charset="-128"/>
              </a:rPr>
              <a:t>万円（＋</a:t>
            </a:r>
            <a:r>
              <a:rPr lang="en-US" altLang="ja-JP" sz="2000" dirty="0">
                <a:ea typeface="ＭＳ 明朝" charset="-128"/>
                <a:cs typeface="ＭＳ 明朝" charset="-128"/>
              </a:rPr>
              <a:t>71</a:t>
            </a:r>
            <a:r>
              <a:rPr lang="ja-JP" altLang="en-US" sz="2000" dirty="0">
                <a:ea typeface="ＭＳ 明朝" charset="-128"/>
                <a:cs typeface="ＭＳ 明朝" charset="-128"/>
              </a:rPr>
              <a:t>万円）、</a:t>
            </a:r>
            <a:r>
              <a:rPr lang="en-US" altLang="ja-JP" sz="2000" dirty="0">
                <a:ea typeface="ＭＳ 明朝" charset="-128"/>
                <a:cs typeface="ＭＳ 明朝" charset="-128"/>
              </a:rPr>
              <a:t>0</a:t>
            </a:r>
            <a:r>
              <a:rPr lang="ja-JP" altLang="en-US" sz="2000" dirty="0">
                <a:ea typeface="ＭＳ 明朝" charset="-128"/>
                <a:cs typeface="ＭＳ 明朝" charset="-128"/>
              </a:rPr>
              <a:t>を含めた中央値</a:t>
            </a:r>
            <a:r>
              <a:rPr lang="en-US" altLang="ja-JP" sz="2000" dirty="0">
                <a:ea typeface="ＭＳ 明朝" charset="-128"/>
                <a:cs typeface="ＭＳ 明朝" charset="-128"/>
              </a:rPr>
              <a:t>1026</a:t>
            </a:r>
            <a:r>
              <a:rPr lang="ja-JP" altLang="en-US" sz="2000" dirty="0">
                <a:ea typeface="ＭＳ 明朝" charset="-128"/>
                <a:cs typeface="ＭＳ 明朝" charset="-128"/>
              </a:rPr>
              <a:t>万円（＋</a:t>
            </a:r>
            <a:r>
              <a:rPr lang="en-US" altLang="ja-JP" sz="2000" dirty="0">
                <a:ea typeface="ＭＳ 明朝" charset="-128"/>
                <a:cs typeface="ＭＳ 明朝" charset="-128"/>
              </a:rPr>
              <a:t>59</a:t>
            </a:r>
            <a:r>
              <a:rPr lang="ja-JP" altLang="en-US" sz="2000" dirty="0">
                <a:ea typeface="ＭＳ 明朝" charset="-128"/>
                <a:cs typeface="ＭＳ 明朝" charset="-128"/>
              </a:rPr>
              <a:t>万円）。</a:t>
            </a:r>
          </a:p>
          <a:p>
            <a:pPr eaLnBrk="1" hangingPunct="1">
              <a:lnSpc>
                <a:spcPct val="90000"/>
              </a:lnSpc>
            </a:pPr>
            <a:r>
              <a:rPr lang="ja-JP" altLang="en-US" sz="2000" dirty="0">
                <a:ea typeface="ＭＳ 明朝" charset="-128"/>
                <a:cs typeface="ＭＳ 明朝" charset="-128"/>
              </a:rPr>
              <a:t>平均以下は全体の約</a:t>
            </a:r>
            <a:r>
              <a:rPr lang="en-US" altLang="ja-JP" sz="2000" dirty="0">
                <a:ea typeface="ＭＳ 明朝" charset="-128"/>
                <a:cs typeface="ＭＳ 明朝" charset="-128"/>
              </a:rPr>
              <a:t>3</a:t>
            </a:r>
            <a:r>
              <a:rPr lang="ja-JP" altLang="en-US" sz="2000" dirty="0">
                <a:ea typeface="ＭＳ 明朝" charset="-128"/>
                <a:cs typeface="ＭＳ 明朝" charset="-128"/>
              </a:rPr>
              <a:t>分の</a:t>
            </a:r>
            <a:r>
              <a:rPr lang="en-US" altLang="ja-JP" sz="2000" dirty="0">
                <a:ea typeface="ＭＳ 明朝" charset="-128"/>
                <a:cs typeface="ＭＳ 明朝" charset="-128"/>
              </a:rPr>
              <a:t>2</a:t>
            </a:r>
            <a:r>
              <a:rPr lang="ja-JP" altLang="en-US" sz="2000" dirty="0">
                <a:ea typeface="ＭＳ 明朝" charset="-128"/>
                <a:cs typeface="ＭＳ 明朝" charset="-128"/>
              </a:rPr>
              <a:t>（</a:t>
            </a:r>
            <a:r>
              <a:rPr lang="en-US" altLang="ja-JP" sz="2000" dirty="0">
                <a:ea typeface="ＭＳ 明朝" charset="-128"/>
                <a:cs typeface="ＭＳ 明朝" charset="-128"/>
              </a:rPr>
              <a:t>67.6</a:t>
            </a:r>
            <a:r>
              <a:rPr lang="ja-JP" altLang="en-US" sz="2000" dirty="0">
                <a:ea typeface="ＭＳ 明朝" charset="-128"/>
                <a:cs typeface="ＭＳ 明朝" charset="-128"/>
              </a:rPr>
              <a:t>％）、</a:t>
            </a:r>
            <a:r>
              <a:rPr lang="en-US" altLang="ja-JP" sz="2000" dirty="0">
                <a:ea typeface="ＭＳ 明朝" charset="-128"/>
                <a:cs typeface="ＭＳ 明朝" charset="-128"/>
              </a:rPr>
              <a:t>100</a:t>
            </a:r>
            <a:r>
              <a:rPr lang="ja-JP" altLang="en-US" sz="2000" dirty="0">
                <a:ea typeface="ＭＳ 明朝" charset="-128"/>
                <a:cs typeface="ＭＳ 明朝" charset="-128"/>
              </a:rPr>
              <a:t>万円未満</a:t>
            </a:r>
            <a:r>
              <a:rPr lang="en-US" altLang="ja-JP" sz="2000" dirty="0">
                <a:ea typeface="ＭＳ 明朝" charset="-128"/>
                <a:cs typeface="ＭＳ 明朝" charset="-128"/>
              </a:rPr>
              <a:t>10.5%(-0.2%),100</a:t>
            </a:r>
            <a:r>
              <a:rPr lang="ja-JP" altLang="en-US" sz="2000" dirty="0">
                <a:ea typeface="ＭＳ 明朝" charset="-128"/>
                <a:cs typeface="ＭＳ 明朝" charset="-128"/>
              </a:rPr>
              <a:t>万円－</a:t>
            </a:r>
            <a:r>
              <a:rPr lang="en-US" altLang="ja-JP" sz="2000" dirty="0">
                <a:ea typeface="ＭＳ 明朝" charset="-128"/>
                <a:cs typeface="ＭＳ 明朝" charset="-128"/>
              </a:rPr>
              <a:t>200</a:t>
            </a:r>
            <a:r>
              <a:rPr lang="ja-JP" altLang="en-US" sz="2000" dirty="0">
                <a:ea typeface="ＭＳ 明朝" charset="-128"/>
                <a:cs typeface="ＭＳ 明朝" charset="-128"/>
              </a:rPr>
              <a:t>万円未満</a:t>
            </a:r>
            <a:r>
              <a:rPr lang="en-US" altLang="ja-JP" sz="2000" dirty="0">
                <a:ea typeface="ＭＳ 明朝" charset="-128"/>
                <a:cs typeface="ＭＳ 明朝" charset="-128"/>
              </a:rPr>
              <a:t>5.3% (-0.7%)</a:t>
            </a:r>
            <a:r>
              <a:rPr lang="ja-JP" altLang="en-US" sz="2000" dirty="0">
                <a:ea typeface="ＭＳ 明朝" charset="-128"/>
                <a:cs typeface="ＭＳ 明朝" charset="-128"/>
              </a:rPr>
              <a:t>。</a:t>
            </a:r>
            <a:endParaRPr lang="en-US" altLang="ja-JP" sz="2000" dirty="0">
              <a:ea typeface="ＭＳ 明朝" charset="-128"/>
              <a:cs typeface="ＭＳ 明朝" charset="-128"/>
            </a:endParaRPr>
          </a:p>
          <a:p>
            <a:pPr eaLnBrk="1" hangingPunct="1">
              <a:lnSpc>
                <a:spcPct val="90000"/>
              </a:lnSpc>
            </a:pPr>
            <a:r>
              <a:rPr lang="ja-JP" altLang="en-US" sz="2000" dirty="0">
                <a:ea typeface="ＭＳ 明朝" charset="-128"/>
                <a:cs typeface="ＭＳ 明朝" charset="-128"/>
              </a:rPr>
              <a:t>高齢者世帯の</a:t>
            </a:r>
            <a:r>
              <a:rPr lang="en-US" altLang="ja-JP" sz="2000" dirty="0">
                <a:ea typeface="ＭＳ 明朝" charset="-128"/>
                <a:cs typeface="ＭＳ 明朝" charset="-128"/>
              </a:rPr>
              <a:t>1</a:t>
            </a:r>
            <a:r>
              <a:rPr lang="ja-JP" altLang="en-US" sz="2000" dirty="0">
                <a:ea typeface="ＭＳ 明朝" charset="-128"/>
                <a:cs typeface="ＭＳ 明朝" charset="-128"/>
              </a:rPr>
              <a:t>世帯あたりの平均貯金現在高は</a:t>
            </a:r>
            <a:r>
              <a:rPr lang="en-US" altLang="ja-JP" sz="2000" dirty="0">
                <a:ea typeface="ＭＳ 明朝" charset="-128"/>
                <a:cs typeface="ＭＳ 明朝" charset="-128"/>
              </a:rPr>
              <a:t>60</a:t>
            </a:r>
            <a:r>
              <a:rPr lang="ja-JP" altLang="en-US" sz="2000" dirty="0">
                <a:ea typeface="ＭＳ 明朝" charset="-128"/>
                <a:cs typeface="ＭＳ 明朝" charset="-128"/>
              </a:rPr>
              <a:t>歳以上の</a:t>
            </a:r>
            <a:r>
              <a:rPr lang="en-US" altLang="ja-JP" sz="2000" dirty="0">
                <a:ea typeface="ＭＳ 明朝" charset="-128"/>
                <a:cs typeface="ＭＳ 明朝" charset="-128"/>
              </a:rPr>
              <a:t>2537</a:t>
            </a:r>
            <a:r>
              <a:rPr lang="ja-JP" altLang="en-US" sz="2000" dirty="0">
                <a:ea typeface="ＭＳ 明朝" charset="-128"/>
                <a:cs typeface="ＭＳ 明朝" charset="-128"/>
              </a:rPr>
              <a:t>万円（＋</a:t>
            </a:r>
            <a:r>
              <a:rPr lang="en-US" altLang="ja-JP" sz="2000" dirty="0">
                <a:ea typeface="ＭＳ 明朝" charset="-128"/>
                <a:cs typeface="ＭＳ 明朝" charset="-128"/>
              </a:rPr>
              <a:t>537</a:t>
            </a:r>
            <a:r>
              <a:rPr lang="ja-JP" altLang="en-US" sz="2000" dirty="0">
                <a:ea typeface="ＭＳ 明朝" charset="-128"/>
                <a:cs typeface="ＭＳ 明朝" charset="-128"/>
              </a:rPr>
              <a:t>万円）。２人以上の世帯の貯蓄現在高、</a:t>
            </a:r>
            <a:r>
              <a:rPr lang="en-US" altLang="ja-JP" sz="2000" dirty="0">
                <a:ea typeface="ＭＳ 明朝" charset="-128"/>
                <a:cs typeface="ＭＳ 明朝" charset="-128"/>
              </a:rPr>
              <a:t>40</a:t>
            </a:r>
            <a:r>
              <a:rPr lang="ja-JP" altLang="en-US" sz="2000" dirty="0">
                <a:ea typeface="ＭＳ 明朝" charset="-128"/>
                <a:cs typeface="ＭＳ 明朝" charset="-128"/>
              </a:rPr>
              <a:t>歳未満</a:t>
            </a:r>
            <a:r>
              <a:rPr lang="en-US" altLang="ja-JP" sz="2000" dirty="0">
                <a:ea typeface="ＭＳ 明朝" charset="-128"/>
                <a:cs typeface="ＭＳ 明朝" charset="-128"/>
              </a:rPr>
              <a:t>726</a:t>
            </a:r>
            <a:r>
              <a:rPr lang="ja-JP" altLang="en-US" sz="2000" dirty="0">
                <a:ea typeface="ＭＳ 明朝" charset="-128"/>
                <a:cs typeface="ＭＳ 明朝" charset="-128"/>
              </a:rPr>
              <a:t>万円（変化なし）</a:t>
            </a:r>
            <a:r>
              <a:rPr lang="en-US" altLang="ja-JP" sz="2000" dirty="0">
                <a:ea typeface="ＭＳ 明朝" charset="-128"/>
                <a:cs typeface="ＭＳ 明朝" charset="-128"/>
              </a:rPr>
              <a:t>70</a:t>
            </a:r>
            <a:r>
              <a:rPr lang="ja-JP" altLang="en-US" sz="2000" dirty="0">
                <a:ea typeface="ＭＳ 明朝" charset="-128"/>
                <a:cs typeface="ＭＳ 明朝" charset="-128"/>
              </a:rPr>
              <a:t>歳以上</a:t>
            </a:r>
            <a:r>
              <a:rPr lang="en-US" altLang="ja-JP" sz="2000" dirty="0">
                <a:ea typeface="ＭＳ 明朝" charset="-128"/>
                <a:cs typeface="ＭＳ 明朝" charset="-128"/>
              </a:rPr>
              <a:t>2518</a:t>
            </a:r>
            <a:r>
              <a:rPr lang="ja-JP" altLang="en-US" sz="2000" dirty="0">
                <a:ea typeface="ＭＳ 明朝" charset="-128"/>
                <a:cs typeface="ＭＳ 明朝" charset="-128"/>
              </a:rPr>
              <a:t>万円（＋</a:t>
            </a:r>
            <a:r>
              <a:rPr lang="en-US" altLang="ja-JP" sz="2000" dirty="0">
                <a:ea typeface="ＭＳ 明朝" charset="-128"/>
                <a:cs typeface="ＭＳ 明朝" charset="-128"/>
              </a:rPr>
              <a:t>233</a:t>
            </a:r>
            <a:r>
              <a:rPr lang="ja-JP" altLang="en-US" sz="2000" dirty="0">
                <a:ea typeface="ＭＳ 明朝" charset="-128"/>
                <a:cs typeface="ＭＳ 明朝" charset="-128"/>
              </a:rPr>
              <a:t>万円）。</a:t>
            </a:r>
            <a:endParaRPr lang="en-US" altLang="ja-JP" sz="2000" dirty="0">
              <a:ea typeface="ＭＳ 明朝" charset="-128"/>
              <a:cs typeface="ＭＳ 明朝" charset="-128"/>
            </a:endParaRPr>
          </a:p>
          <a:p>
            <a:pPr eaLnBrk="1" hangingPunct="1">
              <a:lnSpc>
                <a:spcPct val="90000"/>
              </a:lnSpc>
            </a:pPr>
            <a:r>
              <a:rPr lang="ja-JP" altLang="en-US" sz="2000" dirty="0">
                <a:ea typeface="ＭＳ 明朝" charset="-128"/>
                <a:cs typeface="ＭＳ 明朝" charset="-128"/>
              </a:rPr>
              <a:t>負債を抱える世帯割合：全体の約</a:t>
            </a:r>
            <a:r>
              <a:rPr lang="en-US" altLang="ja-JP" sz="2000" dirty="0">
                <a:ea typeface="ＭＳ 明朝" charset="-128"/>
                <a:cs typeface="ＭＳ 明朝" charset="-128"/>
              </a:rPr>
              <a:t>4</a:t>
            </a:r>
            <a:r>
              <a:rPr lang="ja-JP" altLang="en-US" sz="2000" dirty="0">
                <a:ea typeface="ＭＳ 明朝" charset="-128"/>
                <a:cs typeface="ＭＳ 明朝" charset="-128"/>
              </a:rPr>
              <a:t>割（</a:t>
            </a:r>
            <a:r>
              <a:rPr lang="en-US" altLang="ja-JP" sz="2000" dirty="0">
                <a:ea typeface="ＭＳ 明朝" charset="-128"/>
                <a:cs typeface="ＭＳ 明朝" charset="-128"/>
              </a:rPr>
              <a:t>37.7</a:t>
            </a:r>
            <a:r>
              <a:rPr lang="ja-JP" altLang="en-US" sz="2000" dirty="0">
                <a:ea typeface="ＭＳ 明朝" charset="-128"/>
                <a:cs typeface="ＭＳ 明朝" charset="-128"/>
              </a:rPr>
              <a:t>％、</a:t>
            </a:r>
            <a:r>
              <a:rPr lang="en-US" altLang="ja-JP" sz="2000" dirty="0">
                <a:ea typeface="ＭＳ 明朝" charset="-128"/>
                <a:cs typeface="ＭＳ 明朝" charset="-128"/>
              </a:rPr>
              <a:t>-</a:t>
            </a:r>
            <a:r>
              <a:rPr lang="ja-JP" altLang="en-US" sz="2000" dirty="0">
                <a:ea typeface="ＭＳ 明朝" charset="-128"/>
                <a:cs typeface="ＭＳ 明朝" charset="-128"/>
              </a:rPr>
              <a:t>１</a:t>
            </a:r>
            <a:r>
              <a:rPr lang="en-US" altLang="ja-JP" sz="2000" dirty="0">
                <a:ea typeface="ＭＳ 明朝" charset="-128"/>
                <a:cs typeface="ＭＳ 明朝" charset="-128"/>
              </a:rPr>
              <a:t>.3</a:t>
            </a:r>
            <a:r>
              <a:rPr lang="ja-JP" altLang="en-US" sz="2000" dirty="0">
                <a:ea typeface="ＭＳ 明朝" charset="-128"/>
                <a:cs typeface="ＭＳ 明朝" charset="-128"/>
              </a:rPr>
              <a:t>％）。中身の</a:t>
            </a:r>
            <a:r>
              <a:rPr lang="en-US" altLang="ja-JP" sz="2000" dirty="0">
                <a:ea typeface="ＭＳ 明朝" charset="-128"/>
                <a:cs typeface="ＭＳ 明朝" charset="-128"/>
              </a:rPr>
              <a:t>9</a:t>
            </a:r>
            <a:r>
              <a:rPr lang="ja-JP" altLang="en-US" sz="2000" dirty="0">
                <a:ea typeface="ＭＳ 明朝" charset="-128"/>
                <a:cs typeface="ＭＳ 明朝" charset="-128"/>
              </a:rPr>
              <a:t>割は（</a:t>
            </a:r>
            <a:r>
              <a:rPr lang="en-US" altLang="ja-JP" sz="2000" dirty="0">
                <a:ea typeface="ＭＳ 明朝" charset="-128"/>
                <a:cs typeface="ＭＳ 明朝" charset="-128"/>
              </a:rPr>
              <a:t>90.5</a:t>
            </a:r>
            <a:r>
              <a:rPr lang="ja-JP" altLang="en-US" sz="2000" dirty="0">
                <a:ea typeface="ＭＳ 明朝" charset="-128"/>
                <a:cs typeface="ＭＳ 明朝" charset="-128"/>
              </a:rPr>
              <a:t>％</a:t>
            </a:r>
            <a:r>
              <a:rPr lang="en-US" altLang="ja-JP" sz="2000" dirty="0">
                <a:ea typeface="ＭＳ 明朝" charset="-128"/>
                <a:cs typeface="ＭＳ 明朝" charset="-128"/>
              </a:rPr>
              <a:t>,-0.4%</a:t>
            </a:r>
            <a:r>
              <a:rPr lang="ja-JP" altLang="en-US" sz="2000" dirty="0">
                <a:ea typeface="ＭＳ 明朝" charset="-128"/>
                <a:cs typeface="ＭＳ 明朝" charset="-128"/>
              </a:rPr>
              <a:t>）が住宅・土地のための負債（住宅ローン）、それ以外の負債</a:t>
            </a:r>
            <a:r>
              <a:rPr lang="en-US" altLang="ja-JP" sz="2000" dirty="0">
                <a:ea typeface="ＭＳ 明朝" charset="-128"/>
                <a:cs typeface="ＭＳ 明朝" charset="-128"/>
              </a:rPr>
              <a:t>6.9%</a:t>
            </a:r>
            <a:r>
              <a:rPr lang="ja-JP" altLang="en-US" sz="2000" dirty="0">
                <a:ea typeface="ＭＳ 明朝" charset="-128"/>
                <a:cs typeface="ＭＳ 明朝" charset="-128"/>
              </a:rPr>
              <a:t>（</a:t>
            </a:r>
            <a:r>
              <a:rPr lang="en-US" altLang="ja-JP" sz="2000" dirty="0">
                <a:ea typeface="ＭＳ 明朝" charset="-128"/>
                <a:cs typeface="ＭＳ 明朝" charset="-128"/>
              </a:rPr>
              <a:t>-0.6%)</a:t>
            </a:r>
            <a:r>
              <a:rPr lang="ja-JP" altLang="en-US" sz="2000" dirty="0">
                <a:ea typeface="ＭＳ 明朝" charset="-128"/>
                <a:cs typeface="ＭＳ 明朝" charset="-128"/>
              </a:rPr>
              <a:t>、月賦・年賦</a:t>
            </a:r>
            <a:r>
              <a:rPr lang="en-US" altLang="ja-JP" sz="2000" dirty="0">
                <a:ea typeface="ＭＳ 明朝" charset="-128"/>
                <a:cs typeface="ＭＳ 明朝" charset="-128"/>
              </a:rPr>
              <a:t>2.8</a:t>
            </a:r>
            <a:r>
              <a:rPr lang="ja-JP" altLang="en-US" sz="2000" dirty="0">
                <a:ea typeface="ＭＳ 明朝" charset="-128"/>
                <a:cs typeface="ＭＳ 明朝" charset="-128"/>
              </a:rPr>
              <a:t>％</a:t>
            </a:r>
            <a:r>
              <a:rPr lang="en-US" altLang="ja-JP" sz="2000" dirty="0">
                <a:ea typeface="ＭＳ 明朝" charset="-128"/>
                <a:cs typeface="ＭＳ 明朝" charset="-128"/>
              </a:rPr>
              <a:t>(</a:t>
            </a:r>
            <a:r>
              <a:rPr lang="ja-JP" altLang="en-US" sz="2000" dirty="0">
                <a:ea typeface="ＭＳ 明朝" charset="-128"/>
                <a:cs typeface="ＭＳ 明朝" charset="-128"/>
              </a:rPr>
              <a:t>変化せず）。</a:t>
            </a:r>
          </a:p>
          <a:p>
            <a:pPr eaLnBrk="1" hangingPunct="1">
              <a:lnSpc>
                <a:spcPct val="90000"/>
              </a:lnSpc>
            </a:pPr>
            <a:r>
              <a:rPr lang="ja-JP" altLang="en-US" sz="2000" dirty="0">
                <a:ea typeface="ＭＳ 明朝" charset="-128"/>
                <a:cs typeface="ＭＳ 明朝" charset="-128"/>
              </a:rPr>
              <a:t>金融広報中央委員会「家計の金融行動に関する世論調査</a:t>
            </a:r>
            <a:r>
              <a:rPr lang="en-US" altLang="ja-JP" sz="2000" dirty="0">
                <a:ea typeface="ＭＳ 明朝" charset="-128"/>
                <a:cs typeface="ＭＳ 明朝" charset="-128"/>
              </a:rPr>
              <a:t>2022</a:t>
            </a:r>
            <a:r>
              <a:rPr lang="ja-JP" altLang="en-US" sz="2000" dirty="0">
                <a:ea typeface="ＭＳ 明朝" charset="-128"/>
                <a:cs typeface="ＭＳ 明朝" charset="-128"/>
              </a:rPr>
              <a:t>（</a:t>
            </a:r>
            <a:r>
              <a:rPr lang="en-US" altLang="ja-JP" sz="2000" dirty="0">
                <a:ea typeface="ＭＳ 明朝" charset="-128"/>
                <a:cs typeface="ＭＳ 明朝" charset="-128"/>
              </a:rPr>
              <a:t>R4</a:t>
            </a:r>
            <a:r>
              <a:rPr lang="ja-JP" altLang="en-US" sz="2000" dirty="0">
                <a:ea typeface="ＭＳ 明朝" charset="-128"/>
                <a:cs typeface="ＭＳ 明朝" charset="-128"/>
              </a:rPr>
              <a:t>）」預貯金ゼロ世帯は単身世帯の</a:t>
            </a:r>
            <a:r>
              <a:rPr lang="en-US" altLang="ja-JP" sz="2000" dirty="0">
                <a:ea typeface="ＭＳ 明朝" charset="-128"/>
                <a:cs typeface="ＭＳ 明朝" charset="-128"/>
              </a:rPr>
              <a:t>52.7%(+14.7%)</a:t>
            </a:r>
            <a:r>
              <a:rPr lang="ja-JP" altLang="en-US" sz="2000" dirty="0">
                <a:ea typeface="ＭＳ 明朝" charset="-128"/>
                <a:cs typeface="ＭＳ 明朝" charset="-128"/>
              </a:rPr>
              <a:t>、</a:t>
            </a:r>
            <a:r>
              <a:rPr lang="en-US" altLang="ja-JP" sz="2000" dirty="0">
                <a:ea typeface="ＭＳ 明朝" charset="-128"/>
                <a:cs typeface="ＭＳ 明朝" charset="-128"/>
              </a:rPr>
              <a:t>2</a:t>
            </a:r>
            <a:r>
              <a:rPr lang="ja-JP" altLang="en-US" sz="2000" dirty="0">
                <a:ea typeface="ＭＳ 明朝" charset="-128"/>
                <a:cs typeface="ＭＳ 明朝" charset="-128"/>
              </a:rPr>
              <a:t>人以上世帯の</a:t>
            </a:r>
            <a:r>
              <a:rPr lang="en-US" altLang="ja-JP" sz="2000" dirty="0">
                <a:ea typeface="ＭＳ 明朝" charset="-128"/>
                <a:cs typeface="ＭＳ 明朝" charset="-128"/>
              </a:rPr>
              <a:t>23.1%(-0.5 %</a:t>
            </a:r>
            <a:r>
              <a:rPr lang="ja-JP" altLang="en-US" sz="2000" dirty="0">
                <a:ea typeface="ＭＳ 明朝" charset="-128"/>
                <a:cs typeface="ＭＳ 明朝" charset="-128"/>
              </a:rPr>
              <a:t>）</a:t>
            </a:r>
          </a:p>
          <a:p>
            <a:pPr eaLnBrk="1" hangingPunct="1">
              <a:lnSpc>
                <a:spcPct val="90000"/>
              </a:lnSpc>
            </a:pPr>
            <a:endParaRPr lang="ja-JP" altLang="en-US" sz="2000" dirty="0">
              <a:solidFill>
                <a:srgbClr val="FF0000"/>
              </a:solidFill>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
        <p:nvSpPr>
          <p:cNvPr id="3" name="テキスト ボックス 2">
            <a:extLst>
              <a:ext uri="{FF2B5EF4-FFF2-40B4-BE49-F238E27FC236}">
                <a16:creationId xmlns:a16="http://schemas.microsoft.com/office/drawing/2014/main" id="{51D5627B-2DFF-CA78-A52E-3C935DE89D0D}"/>
              </a:ext>
            </a:extLst>
          </p:cNvPr>
          <p:cNvSpPr txBox="1"/>
          <p:nvPr/>
        </p:nvSpPr>
        <p:spPr>
          <a:xfrm>
            <a:off x="609600" y="6164705"/>
            <a:ext cx="7488832" cy="707886"/>
          </a:xfrm>
          <a:prstGeom prst="rect">
            <a:avLst/>
          </a:prstGeom>
          <a:noFill/>
        </p:spPr>
        <p:txBody>
          <a:bodyPr wrap="square" rtlCol="0">
            <a:spAutoFit/>
          </a:bodyPr>
          <a:lstStyle/>
          <a:p>
            <a:r>
              <a:rPr lang="ja-JP" altLang="en-US" sz="2000" dirty="0">
                <a:solidFill>
                  <a:srgbClr val="FF0000"/>
                </a:solidFill>
              </a:rPr>
              <a:t>コロナの影響で支出が減少し、その分、貯蓄が増え、負債も減った。ただし、単身世帯で預貯金０は増えている。</a:t>
            </a:r>
            <a:endParaRPr lang="en-US" sz="2000" dirty="0">
              <a:solidFill>
                <a:srgbClr val="FF0000"/>
              </a:solidFill>
            </a:endParaRPr>
          </a:p>
        </p:txBody>
      </p:sp>
    </p:spTree>
    <p:extLst>
      <p:ext uri="{BB962C8B-B14F-4D97-AF65-F5344CB8AC3E}">
        <p14:creationId xmlns:p14="http://schemas.microsoft.com/office/powerpoint/2010/main" val="40091810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r>
              <a:rPr lang="en-US" altLang="ja-JP" sz="3200" dirty="0">
                <a:ea typeface="ＭＳ 明朝" charset="-128"/>
                <a:cs typeface="ＭＳ 明朝" charset="-128"/>
              </a:rPr>
              <a:t>2</a:t>
            </a:r>
            <a:r>
              <a:rPr lang="ja-JP" altLang="en-US" sz="3200" dirty="0">
                <a:ea typeface="ＭＳ 明朝" charset="-128"/>
                <a:cs typeface="ＭＳ 明朝" charset="-128"/>
              </a:rPr>
              <a:t>人以上世帯の貯蓄現在高　</a:t>
            </a:r>
            <a:r>
              <a:rPr lang="en-US" altLang="ja-JP" sz="3200" dirty="0">
                <a:ea typeface="ＭＳ 明朝" charset="-128"/>
                <a:cs typeface="ＭＳ 明朝" charset="-128"/>
              </a:rPr>
              <a:t>2021</a:t>
            </a:r>
            <a:r>
              <a:rPr lang="ja-JP" altLang="en-US" sz="3200" dirty="0">
                <a:ea typeface="ＭＳ 明朝" charset="-128"/>
                <a:cs typeface="ＭＳ 明朝" charset="-128"/>
              </a:rPr>
              <a:t>（</a:t>
            </a:r>
            <a:r>
              <a:rPr lang="en-US" altLang="ja-JP" sz="3200" dirty="0">
                <a:ea typeface="ＭＳ 明朝" charset="-128"/>
                <a:cs typeface="ＭＳ 明朝" charset="-128"/>
              </a:rPr>
              <a:t>R3)</a:t>
            </a:r>
            <a:r>
              <a:rPr lang="ja-JP" altLang="en-US" sz="3200" dirty="0">
                <a:ea typeface="ＭＳ 明朝" charset="-128"/>
                <a:cs typeface="ＭＳ 明朝" charset="-128"/>
              </a:rPr>
              <a:t>年</a:t>
            </a:r>
            <a:br>
              <a:rPr lang="ja-JP" altLang="en-US" sz="3200" dirty="0">
                <a:ea typeface="ＭＳ 明朝" charset="-128"/>
                <a:cs typeface="ＭＳ 明朝" charset="-128"/>
              </a:rPr>
            </a:br>
            <a:r>
              <a:rPr lang="ja-JP" altLang="en-US" sz="3200" dirty="0">
                <a:ea typeface="ＭＳ 明朝" charset="-128"/>
                <a:cs typeface="ＭＳ 明朝" charset="-128"/>
              </a:rPr>
              <a:t>　</a:t>
            </a:r>
            <a:br>
              <a:rPr lang="ja-JP" altLang="en-US" dirty="0"/>
            </a:br>
            <a:endParaRPr lang="ja-JP" altLang="en-US" dirty="0"/>
          </a:p>
        </p:txBody>
      </p:sp>
      <p:sp>
        <p:nvSpPr>
          <p:cNvPr id="9" name="テキスト ボックス 8">
            <a:extLst>
              <a:ext uri="{FF2B5EF4-FFF2-40B4-BE49-F238E27FC236}">
                <a16:creationId xmlns:a16="http://schemas.microsoft.com/office/drawing/2014/main" id="{2DE9C95E-7E60-1BB0-4F4D-AF2108BC9F28}"/>
              </a:ext>
            </a:extLst>
          </p:cNvPr>
          <p:cNvSpPr txBox="1"/>
          <p:nvPr/>
        </p:nvSpPr>
        <p:spPr>
          <a:xfrm>
            <a:off x="755576" y="5589240"/>
            <a:ext cx="8064896" cy="1323439"/>
          </a:xfrm>
          <a:prstGeom prst="rect">
            <a:avLst/>
          </a:prstGeom>
          <a:solidFill>
            <a:schemeClr val="bg1"/>
          </a:solidFill>
        </p:spPr>
        <p:txBody>
          <a:bodyPr wrap="square" rtlCol="0">
            <a:spAutoFit/>
          </a:bodyPr>
          <a:lstStyle/>
          <a:p>
            <a:r>
              <a:rPr lang="ja-JP" altLang="en-US" sz="1600" dirty="0"/>
              <a:t>総務省家計調査報告（貯蓄・負債編）</a:t>
            </a:r>
            <a:r>
              <a:rPr lang="en-US" altLang="ja-JP" sz="1600" dirty="0"/>
              <a:t>2021</a:t>
            </a:r>
            <a:r>
              <a:rPr lang="ja-JP" altLang="en-US" sz="1600" dirty="0"/>
              <a:t>（</a:t>
            </a:r>
            <a:r>
              <a:rPr lang="en-US" altLang="ja-JP" sz="1600" dirty="0"/>
              <a:t>R3)</a:t>
            </a:r>
            <a:r>
              <a:rPr lang="ja-JP" altLang="en-US" sz="1600" dirty="0"/>
              <a:t>年</a:t>
            </a:r>
          </a:p>
          <a:p>
            <a:r>
              <a:rPr lang="en-US" altLang="ja-JP" sz="1600" dirty="0"/>
              <a:t>2</a:t>
            </a:r>
            <a:r>
              <a:rPr lang="ja-JP" altLang="en-US" sz="1600" dirty="0"/>
              <a:t>人以上世帯の貯蓄現在高（平均値）：</a:t>
            </a:r>
            <a:r>
              <a:rPr lang="en-US" altLang="ja-JP" sz="1600" dirty="0"/>
              <a:t>1880</a:t>
            </a:r>
            <a:r>
              <a:rPr lang="ja-JP" altLang="en-US" sz="1600" dirty="0"/>
              <a:t>万円（対</a:t>
            </a:r>
            <a:r>
              <a:rPr lang="en-US" altLang="ja-JP" sz="1600" dirty="0"/>
              <a:t>2019</a:t>
            </a:r>
            <a:r>
              <a:rPr lang="ja-JP" altLang="en-US" sz="1600" dirty="0"/>
              <a:t>年＋</a:t>
            </a:r>
            <a:r>
              <a:rPr lang="en-US" altLang="ja-JP" sz="1600" dirty="0"/>
              <a:t>125</a:t>
            </a:r>
            <a:r>
              <a:rPr lang="ja-JP" altLang="en-US" sz="1600" dirty="0"/>
              <a:t>万円）、中央値　</a:t>
            </a:r>
            <a:r>
              <a:rPr lang="en-US" altLang="ja-JP" sz="1600" dirty="0"/>
              <a:t>1104</a:t>
            </a:r>
            <a:r>
              <a:rPr lang="ja-JP" altLang="en-US" sz="1600" dirty="0"/>
              <a:t>万円（＋</a:t>
            </a:r>
            <a:r>
              <a:rPr lang="en-US" altLang="ja-JP" sz="1600" dirty="0"/>
              <a:t>71</a:t>
            </a:r>
            <a:r>
              <a:rPr lang="ja-JP" altLang="en-US" sz="1600" dirty="0"/>
              <a:t>万円）、</a:t>
            </a:r>
            <a:r>
              <a:rPr lang="en-US" altLang="ja-JP" sz="1600" dirty="0"/>
              <a:t>0</a:t>
            </a:r>
            <a:r>
              <a:rPr lang="ja-JP" altLang="en-US" sz="1600" dirty="0"/>
              <a:t>を含めた中央値</a:t>
            </a:r>
            <a:r>
              <a:rPr lang="en-US" altLang="ja-JP" sz="1600" dirty="0"/>
              <a:t>1026</a:t>
            </a:r>
            <a:r>
              <a:rPr lang="ja-JP" altLang="en-US" sz="1600" dirty="0"/>
              <a:t>万円（＋</a:t>
            </a:r>
            <a:r>
              <a:rPr lang="en-US" altLang="ja-JP" sz="1600" dirty="0"/>
              <a:t>59</a:t>
            </a:r>
            <a:r>
              <a:rPr lang="ja-JP" altLang="en-US" sz="1600" dirty="0"/>
              <a:t>万円）。平均以下は全体の約</a:t>
            </a:r>
            <a:r>
              <a:rPr lang="en-US" altLang="ja-JP" sz="1600" dirty="0"/>
              <a:t>3</a:t>
            </a:r>
            <a:r>
              <a:rPr lang="ja-JP" altLang="en-US" sz="1600" dirty="0"/>
              <a:t>分の</a:t>
            </a:r>
            <a:r>
              <a:rPr lang="en-US" altLang="ja-JP" sz="1600" dirty="0"/>
              <a:t>2</a:t>
            </a:r>
            <a:r>
              <a:rPr lang="ja-JP" altLang="en-US" sz="1600" dirty="0"/>
              <a:t>（</a:t>
            </a:r>
            <a:r>
              <a:rPr lang="en-US" altLang="ja-JP" sz="1600" dirty="0"/>
              <a:t>67.6</a:t>
            </a:r>
            <a:r>
              <a:rPr lang="ja-JP" altLang="en-US" sz="1600" dirty="0"/>
              <a:t>％）、</a:t>
            </a:r>
            <a:r>
              <a:rPr lang="en-US" altLang="ja-JP" sz="1600" dirty="0"/>
              <a:t>100</a:t>
            </a:r>
            <a:r>
              <a:rPr lang="ja-JP" altLang="en-US" sz="1600" dirty="0"/>
              <a:t>万円未満</a:t>
            </a:r>
            <a:r>
              <a:rPr lang="en-US" altLang="ja-JP" sz="1600" dirty="0"/>
              <a:t>10.5%(-0.2%),100</a:t>
            </a:r>
            <a:r>
              <a:rPr lang="ja-JP" altLang="en-US" sz="1600" dirty="0"/>
              <a:t>万円－</a:t>
            </a:r>
            <a:r>
              <a:rPr lang="en-US" altLang="ja-JP" sz="1600" dirty="0"/>
              <a:t>200</a:t>
            </a:r>
            <a:r>
              <a:rPr lang="ja-JP" altLang="en-US" sz="1600" dirty="0"/>
              <a:t>万円未満</a:t>
            </a:r>
            <a:r>
              <a:rPr lang="en-US" altLang="ja-JP" sz="1600" dirty="0"/>
              <a:t>5.3% (-0.7%)</a:t>
            </a:r>
            <a:r>
              <a:rPr lang="ja-JP" altLang="en-US" sz="1600" dirty="0"/>
              <a:t>。高齢者世帯の</a:t>
            </a:r>
            <a:r>
              <a:rPr lang="en-US" altLang="ja-JP" sz="1600" dirty="0"/>
              <a:t>1</a:t>
            </a:r>
            <a:r>
              <a:rPr lang="ja-JP" altLang="en-US" sz="1600" dirty="0"/>
              <a:t>世帯あたりの平均貯金現在高は</a:t>
            </a:r>
            <a:r>
              <a:rPr lang="en-US" altLang="ja-JP" sz="1600" dirty="0"/>
              <a:t>60</a:t>
            </a:r>
            <a:r>
              <a:rPr lang="ja-JP" altLang="en-US" sz="1600" dirty="0"/>
              <a:t>歳以上の</a:t>
            </a:r>
            <a:r>
              <a:rPr lang="en-US" altLang="ja-JP" sz="1600" dirty="0"/>
              <a:t>2537</a:t>
            </a:r>
            <a:r>
              <a:rPr lang="ja-JP" altLang="en-US" sz="1600" dirty="0"/>
              <a:t>万円（＋</a:t>
            </a:r>
            <a:r>
              <a:rPr lang="en-US" altLang="ja-JP" sz="1600" dirty="0"/>
              <a:t>537</a:t>
            </a:r>
            <a:r>
              <a:rPr lang="ja-JP" altLang="en-US" sz="1600" dirty="0"/>
              <a:t>万円）。</a:t>
            </a:r>
          </a:p>
        </p:txBody>
      </p:sp>
      <p:pic>
        <p:nvPicPr>
          <p:cNvPr id="4" name="図 3">
            <a:extLst>
              <a:ext uri="{FF2B5EF4-FFF2-40B4-BE49-F238E27FC236}">
                <a16:creationId xmlns:a16="http://schemas.microsoft.com/office/drawing/2014/main" id="{96EDD700-FF40-E7BA-44F4-4E0DAEDB5A17}"/>
              </a:ext>
            </a:extLst>
          </p:cNvPr>
          <p:cNvPicPr>
            <a:picLocks noChangeAspect="1"/>
          </p:cNvPicPr>
          <p:nvPr/>
        </p:nvPicPr>
        <p:blipFill>
          <a:blip r:embed="rId2"/>
          <a:stretch>
            <a:fillRect/>
          </a:stretch>
        </p:blipFill>
        <p:spPr>
          <a:xfrm>
            <a:off x="580405" y="912812"/>
            <a:ext cx="7093669" cy="4555568"/>
          </a:xfrm>
          <a:prstGeom prst="rect">
            <a:avLst/>
          </a:prstGeom>
        </p:spPr>
      </p:pic>
    </p:spTree>
    <p:extLst>
      <p:ext uri="{BB962C8B-B14F-4D97-AF65-F5344CB8AC3E}">
        <p14:creationId xmlns:p14="http://schemas.microsoft.com/office/powerpoint/2010/main" val="14513401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83568" y="332656"/>
            <a:ext cx="7992888" cy="1169970"/>
          </a:xfrm>
        </p:spPr>
        <p:txBody>
          <a:bodyPr anchor="ctr"/>
          <a:lstStyle/>
          <a:p>
            <a:pPr algn="ctr" eaLnBrk="1" hangingPunct="1">
              <a:spcBef>
                <a:spcPts val="0"/>
              </a:spcBef>
            </a:pPr>
            <a:r>
              <a:rPr lang="ja-JP" altLang="en-US" sz="2800" dirty="0"/>
              <a:t>第２節　経済環境の変化</a:t>
            </a:r>
            <a:br>
              <a:rPr lang="ja-JP" altLang="en-US" sz="3600" dirty="0"/>
            </a:br>
            <a:r>
              <a:rPr lang="ja-JP" altLang="en-US" sz="3200" dirty="0"/>
              <a:t>３</a:t>
            </a:r>
            <a:r>
              <a:rPr lang="en-US" altLang="ja-JP" sz="3200" dirty="0"/>
              <a:t>.</a:t>
            </a:r>
            <a:r>
              <a:rPr lang="ja-JP" altLang="en-US" sz="3200" dirty="0"/>
              <a:t>経済政策と社会保障の課題</a:t>
            </a:r>
            <a:br>
              <a:rPr lang="en-US" altLang="ja-JP" sz="3200" dirty="0"/>
            </a:br>
            <a:r>
              <a:rPr lang="zh-CN" altLang="en-US" sz="2800" dirty="0"/>
              <a:t>（</a:t>
            </a:r>
            <a:r>
              <a:rPr lang="ja-JP" altLang="en-US" sz="2800" dirty="0"/>
              <a:t>１</a:t>
            </a:r>
            <a:r>
              <a:rPr lang="zh-CN" altLang="en-US" sz="2800" dirty="0"/>
              <a:t>）</a:t>
            </a:r>
            <a:r>
              <a:rPr lang="ja-JP" altLang="en-US" sz="2800" dirty="0"/>
              <a:t>グローバル経済と「持続可能性」</a:t>
            </a:r>
            <a:endParaRPr lang="ja-JP" sz="2400"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395537" y="1844824"/>
            <a:ext cx="8424935" cy="4400401"/>
          </a:xfrm>
        </p:spPr>
        <p:txBody>
          <a:bodyPr/>
          <a:lstStyle/>
          <a:p>
            <a:pPr eaLnBrk="1" hangingPunct="1">
              <a:lnSpc>
                <a:spcPct val="90000"/>
              </a:lnSpc>
            </a:pPr>
            <a:r>
              <a:rPr lang="ja-JP" altLang="en-US" sz="2200" dirty="0">
                <a:ea typeface="ＭＳ 明朝" charset="-128"/>
                <a:cs typeface="ＭＳ 明朝" charset="-128"/>
              </a:rPr>
              <a:t>グローバル化（</a:t>
            </a:r>
            <a:r>
              <a:rPr lang="en-US" altLang="ja-JP" sz="2200" dirty="0">
                <a:ea typeface="ＭＳ 明朝" charset="-128"/>
                <a:cs typeface="ＭＳ 明朝" charset="-128"/>
              </a:rPr>
              <a:t>globalization&lt; globe</a:t>
            </a:r>
            <a:r>
              <a:rPr lang="ja-JP" altLang="en-US" sz="2200" dirty="0">
                <a:ea typeface="ＭＳ 明朝" charset="-128"/>
                <a:cs typeface="ＭＳ 明朝" charset="-128"/>
              </a:rPr>
              <a:t>＝球体・地球、全球化</a:t>
            </a:r>
            <a:r>
              <a:rPr lang="en-US" altLang="ja-JP" sz="2200" dirty="0" err="1">
                <a:ea typeface="ＭＳ 明朝" charset="-128"/>
                <a:cs typeface="ＭＳ 明朝" charset="-128"/>
              </a:rPr>
              <a:t>Quánqiú</a:t>
            </a:r>
            <a:r>
              <a:rPr lang="en-US" altLang="ja-JP" sz="2200" dirty="0">
                <a:ea typeface="ＭＳ 明朝" charset="-128"/>
                <a:cs typeface="ＭＳ 明朝" charset="-128"/>
              </a:rPr>
              <a:t> </a:t>
            </a:r>
            <a:r>
              <a:rPr lang="en-US" altLang="ja-JP" sz="2200" dirty="0" err="1">
                <a:ea typeface="ＭＳ 明朝" charset="-128"/>
                <a:cs typeface="ＭＳ 明朝" charset="-128"/>
              </a:rPr>
              <a:t>huà</a:t>
            </a:r>
            <a:r>
              <a:rPr lang="en-US" altLang="ja-JP" sz="2200" dirty="0">
                <a:ea typeface="ＭＳ 明朝" charset="-128"/>
                <a:cs typeface="ＭＳ 明朝" charset="-128"/>
              </a:rPr>
              <a:t>)⇔</a:t>
            </a:r>
            <a:r>
              <a:rPr lang="ja-JP" altLang="en-US" sz="2200" dirty="0">
                <a:ea typeface="ＭＳ 明朝" charset="-128"/>
                <a:cs typeface="ＭＳ 明朝" charset="-128"/>
              </a:rPr>
              <a:t>自由貿易による国際競争、金融市場の拡大、情報化</a:t>
            </a:r>
            <a:r>
              <a:rPr lang="en-US" altLang="ja-JP" sz="2200" dirty="0">
                <a:ea typeface="ＭＳ 明朝" charset="-128"/>
                <a:cs typeface="ＭＳ 明朝" charset="-128"/>
              </a:rPr>
              <a:t>=</a:t>
            </a:r>
            <a:r>
              <a:rPr lang="ja-JP" altLang="en-US" sz="2200" dirty="0">
                <a:ea typeface="ＭＳ 明朝" charset="-128"/>
                <a:cs typeface="ＭＳ 明朝" charset="-128"/>
              </a:rPr>
              <a:t>ヒト・モノ・カネが国境を越えて移動、例：</a:t>
            </a:r>
            <a:r>
              <a:rPr lang="en-US" altLang="ja-JP" sz="2200" dirty="0">
                <a:ea typeface="ＭＳ 明朝" charset="-128"/>
                <a:cs typeface="ＭＳ 明朝" charset="-128"/>
              </a:rPr>
              <a:t>EU</a:t>
            </a:r>
          </a:p>
          <a:p>
            <a:pPr lvl="1" eaLnBrk="1" hangingPunct="1">
              <a:lnSpc>
                <a:spcPct val="90000"/>
              </a:lnSpc>
              <a:buFont typeface="+mj-lt"/>
              <a:buAutoNum type="arabicPeriod"/>
            </a:pPr>
            <a:r>
              <a:rPr lang="ja-JP" altLang="en-US" sz="1800" dirty="0">
                <a:ea typeface="ＭＳ 明朝" charset="-128"/>
                <a:cs typeface="ＭＳ 明朝" charset="-128"/>
              </a:rPr>
              <a:t>金融経済（投資経済）中心・富の集中・偏在</a:t>
            </a:r>
          </a:p>
          <a:p>
            <a:pPr lvl="1" eaLnBrk="1" hangingPunct="1">
              <a:lnSpc>
                <a:spcPct val="90000"/>
              </a:lnSpc>
              <a:buFont typeface="+mj-lt"/>
              <a:buAutoNum type="arabicPeriod"/>
            </a:pPr>
            <a:r>
              <a:rPr lang="en-US" altLang="ja-JP" sz="1800" dirty="0">
                <a:ea typeface="ＭＳ 明朝" charset="-128"/>
                <a:cs typeface="ＭＳ 明朝" charset="-128"/>
              </a:rPr>
              <a:t>IT</a:t>
            </a:r>
            <a:r>
              <a:rPr lang="ja-JP" altLang="en-US" sz="1800" dirty="0">
                <a:ea typeface="ＭＳ 明朝" charset="-128"/>
                <a:cs typeface="ＭＳ 明朝" charset="-128"/>
              </a:rPr>
              <a:t>化（情報技術</a:t>
            </a:r>
            <a:r>
              <a:rPr lang="en-US" altLang="ja-JP" sz="1800" dirty="0">
                <a:ea typeface="ＭＳ 明朝" charset="-128"/>
                <a:cs typeface="ＭＳ 明朝" charset="-128"/>
              </a:rPr>
              <a:t>) ⇒AI</a:t>
            </a:r>
            <a:r>
              <a:rPr lang="ja-JP" altLang="en-US" sz="1800" dirty="0">
                <a:ea typeface="ＭＳ 明朝" charset="-128"/>
                <a:cs typeface="ＭＳ 明朝" charset="-128"/>
              </a:rPr>
              <a:t>（人工知能</a:t>
            </a:r>
            <a:r>
              <a:rPr lang="en-US" altLang="ja-JP" sz="1800" dirty="0">
                <a:ea typeface="ＭＳ 明朝" charset="-128"/>
                <a:cs typeface="ＭＳ 明朝" charset="-128"/>
              </a:rPr>
              <a:t>),</a:t>
            </a:r>
            <a:r>
              <a:rPr lang="ja-JP" altLang="en-US" sz="1800" dirty="0">
                <a:ea typeface="ＭＳ 明朝" charset="-128"/>
                <a:cs typeface="ＭＳ 明朝" charset="-128"/>
              </a:rPr>
              <a:t>ビッグデータ分析、</a:t>
            </a:r>
            <a:r>
              <a:rPr lang="en-US" altLang="ja-JP" sz="1800" dirty="0">
                <a:ea typeface="ＭＳ 明朝" charset="-128"/>
                <a:cs typeface="ＭＳ 明朝" charset="-128"/>
              </a:rPr>
              <a:t>IoT(</a:t>
            </a:r>
            <a:r>
              <a:rPr lang="ja-JP" altLang="en-US" sz="1800" dirty="0">
                <a:ea typeface="ＭＳ 明朝" charset="-128"/>
                <a:cs typeface="ＭＳ 明朝" charset="-128"/>
              </a:rPr>
              <a:t>モノのインターネット化</a:t>
            </a:r>
            <a:r>
              <a:rPr lang="en-US" altLang="ja-JP" sz="1800" dirty="0">
                <a:ea typeface="ＭＳ 明朝" charset="-128"/>
                <a:cs typeface="ＭＳ 明朝" charset="-128"/>
              </a:rPr>
              <a:t>)⇒</a:t>
            </a:r>
            <a:r>
              <a:rPr lang="ja-JP" altLang="en-US" sz="1800" dirty="0">
                <a:ea typeface="ＭＳ 明朝" charset="-128"/>
                <a:cs typeface="ＭＳ 明朝" charset="-128"/>
              </a:rPr>
              <a:t>第四次産業革命（①軽工業⇒②重工業⇒③情報（機器）産業⇒④</a:t>
            </a:r>
            <a:r>
              <a:rPr lang="en-US" altLang="ja-JP" sz="1800" dirty="0">
                <a:ea typeface="ＭＳ 明朝" charset="-128"/>
                <a:cs typeface="ＭＳ 明朝" charset="-128"/>
              </a:rPr>
              <a:t>AI</a:t>
            </a:r>
            <a:r>
              <a:rPr lang="ja-JP" altLang="en-US" sz="1800" dirty="0">
                <a:ea typeface="ＭＳ 明朝" charset="-128"/>
                <a:cs typeface="ＭＳ 明朝" charset="-128"/>
              </a:rPr>
              <a:t>・ロボットが生産の中心へ）</a:t>
            </a:r>
          </a:p>
          <a:p>
            <a:pPr lvl="1" eaLnBrk="1" hangingPunct="1">
              <a:lnSpc>
                <a:spcPct val="90000"/>
              </a:lnSpc>
              <a:buFont typeface="+mj-lt"/>
              <a:buAutoNum type="arabicPeriod"/>
            </a:pPr>
            <a:r>
              <a:rPr lang="ja-JP" altLang="en-US" sz="1800" dirty="0">
                <a:ea typeface="ＭＳ 明朝" charset="-128"/>
                <a:cs typeface="ＭＳ 明朝" charset="-128"/>
              </a:rPr>
              <a:t>新たな巨大市場の誕生：中国・インドなど</a:t>
            </a:r>
          </a:p>
          <a:p>
            <a:pPr eaLnBrk="1" hangingPunct="1">
              <a:lnSpc>
                <a:spcPct val="90000"/>
              </a:lnSpc>
            </a:pPr>
            <a:r>
              <a:rPr lang="ja-JP" altLang="en-US" sz="2200" dirty="0">
                <a:ea typeface="ＭＳ 明朝" charset="-128"/>
                <a:cs typeface="ＭＳ 明朝" charset="-128"/>
              </a:rPr>
              <a:t>地域経済（実態経済）＝地元でモノやサービスを生む。地場産業・地元商店街・地産地消</a:t>
            </a:r>
            <a:endParaRPr lang="en-US" altLang="ja-JP" sz="2200" dirty="0">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グローバル経済の発展⇒地域経済の衰退。シャッター商店街、地元企業の倒産、産業移転、買い物難民化、就業機会の不足、人口流出⇒労働力の不足・非正規雇用の増加など。</a:t>
            </a:r>
            <a:r>
              <a:rPr lang="ja-JP" altLang="en-US" sz="2200" dirty="0">
                <a:solidFill>
                  <a:srgbClr val="FF0000"/>
                </a:solidFill>
                <a:ea typeface="ＭＳ 明朝" charset="-128"/>
                <a:cs typeface="ＭＳ 明朝" charset="-128"/>
              </a:rPr>
              <a:t>負のスパイラル</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13809257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404664"/>
            <a:ext cx="8352928" cy="1144852"/>
          </a:xfrm>
        </p:spPr>
        <p:txBody>
          <a:bodyPr anchor="ctr"/>
          <a:lstStyle/>
          <a:p>
            <a:pPr algn="ctr" eaLnBrk="1" hangingPunct="1">
              <a:spcBef>
                <a:spcPts val="0"/>
              </a:spcBef>
            </a:pPr>
            <a:r>
              <a:rPr lang="ja-JP" altLang="en-US" sz="2400" dirty="0"/>
              <a:t>第２節　経済環境の変化</a:t>
            </a:r>
            <a:br>
              <a:rPr lang="ja-JP" altLang="en-US" sz="3600" dirty="0"/>
            </a:br>
            <a:r>
              <a:rPr lang="ja-JP" altLang="en-US" sz="2400" dirty="0"/>
              <a:t>３</a:t>
            </a:r>
            <a:r>
              <a:rPr lang="en-US" altLang="ja-JP" sz="2400" dirty="0"/>
              <a:t>.</a:t>
            </a:r>
            <a:r>
              <a:rPr lang="ja-JP" altLang="en-US" sz="2400" dirty="0"/>
              <a:t>経済政策と社会保障の課題</a:t>
            </a:r>
            <a:br>
              <a:rPr lang="en-US" altLang="ja-JP" sz="3200" dirty="0"/>
            </a:br>
            <a:r>
              <a:rPr lang="ja-JP" altLang="en-US" sz="2800" dirty="0"/>
              <a:t>（２）</a:t>
            </a:r>
            <a:r>
              <a:rPr lang="ja-JP" altLang="en-US" sz="2400" dirty="0"/>
              <a:t>経済・財政政策と「社会保障・税の一体改革」①</a:t>
            </a:r>
            <a:endParaRPr lang="ja-JP" sz="2400"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31540" y="1772816"/>
            <a:ext cx="8316924" cy="4320480"/>
          </a:xfrm>
        </p:spPr>
        <p:txBody>
          <a:bodyPr/>
          <a:lstStyle/>
          <a:p>
            <a:pPr eaLnBrk="1" hangingPunct="1">
              <a:lnSpc>
                <a:spcPct val="90000"/>
              </a:lnSpc>
            </a:pPr>
            <a:r>
              <a:rPr lang="en-US" altLang="ja-JP" sz="2200" dirty="0">
                <a:ea typeface="ＭＳ 明朝" charset="-128"/>
                <a:cs typeface="ＭＳ 明朝" charset="-128"/>
              </a:rPr>
              <a:t>2001(H13)</a:t>
            </a:r>
            <a:r>
              <a:rPr lang="ja-JP" altLang="en-US" sz="2200" dirty="0">
                <a:ea typeface="ＭＳ 明朝" charset="-128"/>
                <a:cs typeface="ＭＳ 明朝" charset="-128"/>
              </a:rPr>
              <a:t>年：小泉内閣による構造改革</a:t>
            </a:r>
            <a:r>
              <a:rPr lang="en-US" altLang="ja-JP" sz="2200" dirty="0">
                <a:ea typeface="ＭＳ 明朝" charset="-128"/>
                <a:cs typeface="ＭＳ 明朝" charset="-128"/>
              </a:rPr>
              <a:t>,</a:t>
            </a:r>
            <a:r>
              <a:rPr lang="ja-JP" altLang="en-US" sz="2200" dirty="0">
                <a:ea typeface="ＭＳ 明朝" charset="-128"/>
                <a:cs typeface="ＭＳ 明朝" charset="-128"/>
              </a:rPr>
              <a:t>郵政サービスや公共サービスの民営化、規制緩和、地方分権化。競争による経済活性化をめざす。</a:t>
            </a:r>
          </a:p>
          <a:p>
            <a:pPr eaLnBrk="1" hangingPunct="1">
              <a:lnSpc>
                <a:spcPct val="90000"/>
              </a:lnSpc>
            </a:pPr>
            <a:r>
              <a:rPr lang="en-US" altLang="ja-JP" sz="2200" dirty="0">
                <a:ea typeface="ＭＳ 明朝" charset="-128"/>
                <a:cs typeface="ＭＳ 明朝" charset="-128"/>
              </a:rPr>
              <a:t>2012(H24)</a:t>
            </a:r>
            <a:r>
              <a:rPr lang="ja-JP" altLang="en-US" sz="2200" dirty="0">
                <a:ea typeface="ＭＳ 明朝" charset="-128"/>
                <a:cs typeface="ＭＳ 明朝" charset="-128"/>
              </a:rPr>
              <a:t>年：安倍内閣による「アベノミックス」インフレターゲット（</a:t>
            </a:r>
            <a:r>
              <a:rPr lang="en-US" altLang="ja-JP" sz="2200" dirty="0">
                <a:ea typeface="ＭＳ 明朝" charset="-128"/>
                <a:cs typeface="ＭＳ 明朝" charset="-128"/>
              </a:rPr>
              <a:t>2</a:t>
            </a:r>
            <a:r>
              <a:rPr lang="ja-JP" altLang="en-US" sz="2200" dirty="0">
                <a:ea typeface="ＭＳ 明朝" charset="-128"/>
                <a:cs typeface="ＭＳ 明朝" charset="-128"/>
              </a:rPr>
              <a:t>％）・異次元の金融緩和（</a:t>
            </a:r>
            <a:r>
              <a:rPr lang="en-US" altLang="ja-JP" sz="2200" dirty="0">
                <a:ea typeface="ＭＳ 明朝" charset="-128"/>
                <a:cs typeface="ＭＳ 明朝" charset="-128"/>
              </a:rPr>
              <a:t>0</a:t>
            </a:r>
            <a:r>
              <a:rPr lang="ja-JP" altLang="en-US" sz="2200" dirty="0">
                <a:ea typeface="ＭＳ 明朝" charset="-128"/>
                <a:cs typeface="ＭＳ 明朝" charset="-128"/>
              </a:rPr>
              <a:t>金利、マイナス金利）によるデフレ脱却をめざす。</a:t>
            </a:r>
          </a:p>
          <a:p>
            <a:pPr eaLnBrk="1" hangingPunct="1">
              <a:lnSpc>
                <a:spcPct val="90000"/>
              </a:lnSpc>
            </a:pPr>
            <a:r>
              <a:rPr lang="en-US" altLang="ja-JP" sz="2200" dirty="0">
                <a:ea typeface="ＭＳ 明朝" charset="-128"/>
                <a:cs typeface="ＭＳ 明朝" charset="-128"/>
              </a:rPr>
              <a:t>GDP</a:t>
            </a:r>
            <a:r>
              <a:rPr lang="ja-JP" altLang="en-US" sz="2200" dirty="0">
                <a:ea typeface="ＭＳ 明朝" charset="-128"/>
                <a:cs typeface="ＭＳ 明朝" charset="-128"/>
              </a:rPr>
              <a:t>の拡大、株価上昇、円安、失業率の低下の効果はあったが、デフレは止まらず、賃金の低下、非正規雇用の拡大、経済格差の拡大、公共投資の削減・福祉水準の停滞などにより、公共の福祉は後退し、暮らしにくくなった。</a:t>
            </a:r>
          </a:p>
          <a:p>
            <a:pPr eaLnBrk="1" hangingPunct="1">
              <a:lnSpc>
                <a:spcPct val="90000"/>
              </a:lnSpc>
            </a:pPr>
            <a:r>
              <a:rPr lang="ja-JP" altLang="en-US" sz="2200" dirty="0">
                <a:ea typeface="ＭＳ 明朝" charset="-128"/>
                <a:cs typeface="ＭＳ 明朝" charset="-128"/>
              </a:rPr>
              <a:t>国債の大量発行⇒</a:t>
            </a:r>
            <a:r>
              <a:rPr lang="ja-JP" altLang="en-US" sz="2200" dirty="0">
                <a:ea typeface="ＭＳ 明朝" charset="-128"/>
                <a:cs typeface="ＭＳ 明朝" charset="-128"/>
                <a:hlinkClick r:id="rId3"/>
              </a:rPr>
              <a:t>国債の債務（</a:t>
            </a:r>
            <a:r>
              <a:rPr lang="en-US" altLang="ja-JP" sz="2200" dirty="0">
                <a:ea typeface="ＭＳ 明朝" charset="-128"/>
                <a:cs typeface="ＭＳ 明朝" charset="-128"/>
                <a:hlinkClick r:id="rId3"/>
              </a:rPr>
              <a:t>2022</a:t>
            </a:r>
            <a:r>
              <a:rPr lang="ja-JP" altLang="en-US" sz="2200" dirty="0">
                <a:ea typeface="ＭＳ 明朝" charset="-128"/>
                <a:cs typeface="ＭＳ 明朝" charset="-128"/>
                <a:hlinkClick r:id="rId3"/>
              </a:rPr>
              <a:t>年度末には</a:t>
            </a:r>
            <a:r>
              <a:rPr lang="en-US" altLang="ja-JP" sz="2200" dirty="0">
                <a:ea typeface="ＭＳ 明朝" charset="-128"/>
                <a:cs typeface="ＭＳ 明朝" charset="-128"/>
                <a:hlinkClick r:id="rId3"/>
              </a:rPr>
              <a:t>1,029</a:t>
            </a:r>
            <a:r>
              <a:rPr lang="ja-JP" altLang="en-US" sz="2200" dirty="0">
                <a:ea typeface="ＭＳ 明朝" charset="-128"/>
                <a:cs typeface="ＭＳ 明朝" charset="-128"/>
                <a:hlinkClick r:id="rId3"/>
              </a:rPr>
              <a:t>兆円）</a:t>
            </a:r>
            <a:r>
              <a:rPr lang="ja-JP" altLang="en-US" sz="2200" dirty="0">
                <a:ea typeface="ＭＳ 明朝" charset="-128"/>
                <a:cs typeface="ＭＳ 明朝" charset="-128"/>
              </a:rPr>
              <a:t>日本の人口をざっと</a:t>
            </a:r>
            <a:r>
              <a:rPr lang="en-US" altLang="ja-JP" sz="2200" dirty="0">
                <a:ea typeface="ＭＳ 明朝" charset="-128"/>
                <a:cs typeface="ＭＳ 明朝" charset="-128"/>
              </a:rPr>
              <a:t>1</a:t>
            </a:r>
            <a:r>
              <a:rPr lang="ja-JP" altLang="en-US" sz="2200" dirty="0">
                <a:ea typeface="ＭＳ 明朝" charset="-128"/>
                <a:cs typeface="ＭＳ 明朝" charset="-128"/>
              </a:rPr>
              <a:t>億人とすれば、赤ちゃんから老人まで</a:t>
            </a:r>
            <a:r>
              <a:rPr lang="en-US" altLang="ja-JP" sz="2200" dirty="0">
                <a:ea typeface="ＭＳ 明朝" charset="-128"/>
                <a:cs typeface="ＭＳ 明朝" charset="-128"/>
              </a:rPr>
              <a:t>1</a:t>
            </a:r>
            <a:r>
              <a:rPr lang="ja-JP" altLang="en-US" sz="2200" dirty="0">
                <a:ea typeface="ＭＳ 明朝" charset="-128"/>
                <a:cs typeface="ＭＳ 明朝" charset="-128"/>
              </a:rPr>
              <a:t>人あたり</a:t>
            </a:r>
            <a:r>
              <a:rPr lang="en-US" altLang="ja-JP" sz="2200" dirty="0">
                <a:ea typeface="ＭＳ 明朝" charset="-128"/>
                <a:cs typeface="ＭＳ 明朝" charset="-128"/>
              </a:rPr>
              <a:t>1</a:t>
            </a:r>
            <a:r>
              <a:rPr lang="ja-JP" altLang="en-US" sz="2200" dirty="0">
                <a:ea typeface="ＭＳ 明朝" charset="-128"/>
                <a:cs typeface="ＭＳ 明朝" charset="-128"/>
              </a:rPr>
              <a:t>千万円超の借金）</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21168695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404664"/>
            <a:ext cx="8352928" cy="1144852"/>
          </a:xfrm>
        </p:spPr>
        <p:txBody>
          <a:bodyPr anchor="ctr"/>
          <a:lstStyle/>
          <a:p>
            <a:pPr algn="ctr" eaLnBrk="1" hangingPunct="1">
              <a:spcBef>
                <a:spcPts val="0"/>
              </a:spcBef>
            </a:pPr>
            <a:r>
              <a:rPr lang="ja-JP" altLang="en-US" sz="2400" dirty="0"/>
              <a:t>第２節　経済環境の変化</a:t>
            </a:r>
            <a:br>
              <a:rPr lang="ja-JP" altLang="en-US" sz="3600" dirty="0"/>
            </a:br>
            <a:r>
              <a:rPr lang="ja-JP" altLang="en-US" sz="2400" dirty="0"/>
              <a:t>３</a:t>
            </a:r>
            <a:r>
              <a:rPr lang="en-US" altLang="ja-JP" sz="2400" dirty="0"/>
              <a:t>.</a:t>
            </a:r>
            <a:r>
              <a:rPr lang="ja-JP" altLang="en-US" sz="2400" dirty="0"/>
              <a:t>経済政策と社会保障の課題</a:t>
            </a:r>
            <a:br>
              <a:rPr lang="en-US" altLang="ja-JP" sz="3200" dirty="0"/>
            </a:br>
            <a:r>
              <a:rPr lang="ja-JP" altLang="en-US" sz="2800" dirty="0"/>
              <a:t>（２）</a:t>
            </a:r>
            <a:r>
              <a:rPr lang="ja-JP" altLang="en-US" sz="2400" dirty="0"/>
              <a:t>経済・財政政策と「社会保障・税の一体改革」②</a:t>
            </a:r>
            <a:endParaRPr lang="ja-JP" sz="2400"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13538" y="1729788"/>
            <a:ext cx="8316924" cy="4320480"/>
          </a:xfrm>
        </p:spPr>
        <p:txBody>
          <a:bodyPr/>
          <a:lstStyle/>
          <a:p>
            <a:pPr eaLnBrk="1" hangingPunct="1">
              <a:lnSpc>
                <a:spcPct val="90000"/>
              </a:lnSpc>
            </a:pPr>
            <a:r>
              <a:rPr lang="en-US" altLang="ja-JP" sz="2200" dirty="0">
                <a:ea typeface="ＭＳ 明朝" charset="-128"/>
                <a:cs typeface="ＭＳ 明朝" charset="-128"/>
              </a:rPr>
              <a:t>2011</a:t>
            </a:r>
            <a:r>
              <a:rPr lang="ja-JP" altLang="en-US" sz="2200" dirty="0">
                <a:ea typeface="ＭＳ 明朝" charset="-128"/>
                <a:cs typeface="ＭＳ 明朝" charset="-128"/>
              </a:rPr>
              <a:t>（</a:t>
            </a:r>
            <a:r>
              <a:rPr lang="en-US" altLang="ja-JP" sz="2200" dirty="0">
                <a:ea typeface="ＭＳ 明朝" charset="-128"/>
                <a:cs typeface="ＭＳ 明朝" charset="-128"/>
              </a:rPr>
              <a:t>H23)</a:t>
            </a:r>
            <a:r>
              <a:rPr lang="ja-JP" altLang="en-US" sz="2200" dirty="0">
                <a:ea typeface="ＭＳ 明朝" charset="-128"/>
                <a:cs typeface="ＭＳ 明朝" charset="-128"/>
              </a:rPr>
              <a:t>年　社会保障・税の一体改革（</a:t>
            </a:r>
            <a:r>
              <a:rPr lang="en-US" altLang="ja-JP" sz="2200" dirty="0">
                <a:ea typeface="ＭＳ 明朝" charset="-128"/>
                <a:cs typeface="ＭＳ 明朝" charset="-128"/>
              </a:rPr>
              <a:t>2009</a:t>
            </a:r>
            <a:r>
              <a:rPr lang="ja-JP" altLang="en-US" sz="2200" dirty="0">
                <a:ea typeface="ＭＳ 明朝" charset="-128"/>
                <a:cs typeface="ＭＳ 明朝" charset="-128"/>
              </a:rPr>
              <a:t>年の民主党政権の成立と</a:t>
            </a:r>
            <a:r>
              <a:rPr lang="en-US" altLang="ja-JP" sz="2200" dirty="0">
                <a:ea typeface="ＭＳ 明朝" charset="-128"/>
                <a:cs typeface="ＭＳ 明朝" charset="-128"/>
              </a:rPr>
              <a:t>2012</a:t>
            </a:r>
            <a:r>
              <a:rPr lang="ja-JP" altLang="en-US" sz="2200" dirty="0">
                <a:ea typeface="ＭＳ 明朝" charset="-128"/>
                <a:cs typeface="ＭＳ 明朝" charset="-128"/>
              </a:rPr>
              <a:t>年の自民党政権への復帰の過渡期）「社会保障制度の維持存続のために</a:t>
            </a:r>
            <a:r>
              <a:rPr lang="ja-JP" altLang="en-US" sz="2200" dirty="0">
                <a:solidFill>
                  <a:srgbClr val="FF0000"/>
                </a:solidFill>
                <a:ea typeface="ＭＳ 明朝" charset="-128"/>
                <a:cs typeface="ＭＳ 明朝" charset="-128"/>
              </a:rPr>
              <a:t>消費税を増税してゆく</a:t>
            </a:r>
            <a:r>
              <a:rPr lang="ja-JP" altLang="en-US" sz="2200" dirty="0">
                <a:ea typeface="ＭＳ 明朝" charset="-128"/>
                <a:cs typeface="ＭＳ 明朝" charset="-128"/>
              </a:rPr>
              <a:t>」方向性が示された。</a:t>
            </a:r>
          </a:p>
          <a:p>
            <a:pPr eaLnBrk="1" hangingPunct="1">
              <a:lnSpc>
                <a:spcPct val="90000"/>
              </a:lnSpc>
            </a:pPr>
            <a:r>
              <a:rPr lang="en-US" altLang="ja-JP" sz="2200" dirty="0">
                <a:ea typeface="ＭＳ 明朝" charset="-128"/>
                <a:cs typeface="ＭＳ 明朝" charset="-128"/>
              </a:rPr>
              <a:t>2012</a:t>
            </a:r>
            <a:r>
              <a:rPr lang="ja-JP" altLang="en-US" sz="2200" dirty="0">
                <a:ea typeface="ＭＳ 明朝" charset="-128"/>
                <a:cs typeface="ＭＳ 明朝" charset="-128"/>
              </a:rPr>
              <a:t>（</a:t>
            </a:r>
            <a:r>
              <a:rPr lang="en-US" altLang="ja-JP" sz="2200" dirty="0">
                <a:ea typeface="ＭＳ 明朝" charset="-128"/>
                <a:cs typeface="ＭＳ 明朝" charset="-128"/>
              </a:rPr>
              <a:t>H24)</a:t>
            </a:r>
            <a:r>
              <a:rPr lang="ja-JP" altLang="en-US" sz="2200" dirty="0">
                <a:ea typeface="ＭＳ 明朝" charset="-128"/>
                <a:cs typeface="ＭＳ 明朝" charset="-128"/>
              </a:rPr>
              <a:t>年　社会保障制度改革推進法「安定した財源を確保しつつ</a:t>
            </a:r>
            <a:r>
              <a:rPr lang="ja-JP" altLang="en-US" sz="2200" dirty="0">
                <a:solidFill>
                  <a:srgbClr val="FF0000"/>
                </a:solidFill>
                <a:ea typeface="ＭＳ 明朝" charset="-128"/>
                <a:cs typeface="ＭＳ 明朝" charset="-128"/>
              </a:rPr>
              <a:t>受益と負担の均衡</a:t>
            </a:r>
            <a:r>
              <a:rPr lang="ja-JP" altLang="en-US" sz="2200" dirty="0">
                <a:ea typeface="ＭＳ 明朝" charset="-128"/>
                <a:cs typeface="ＭＳ 明朝" charset="-128"/>
              </a:rPr>
              <a:t>がとれた持続可能な社会保障制度の確立を図る」⇒「社会保障の主要な財源に消費税を充てる」。重点政策「年金・医療・介護・少子化対策」</a:t>
            </a:r>
          </a:p>
          <a:p>
            <a:pPr eaLnBrk="1" hangingPunct="1">
              <a:lnSpc>
                <a:spcPct val="90000"/>
              </a:lnSpc>
            </a:pPr>
            <a:r>
              <a:rPr lang="ja-JP" altLang="en-US" sz="2200" dirty="0">
                <a:ea typeface="ＭＳ 明朝" charset="-128"/>
                <a:cs typeface="ＭＳ 明朝" charset="-128"/>
              </a:rPr>
              <a:t>社会保障・税の一体改革＝「持続可能な社会保障」</a:t>
            </a:r>
          </a:p>
          <a:p>
            <a:pPr eaLnBrk="1" hangingPunct="1">
              <a:lnSpc>
                <a:spcPct val="90000"/>
              </a:lnSpc>
            </a:pPr>
            <a:r>
              <a:rPr lang="ja-JP" altLang="en-US" sz="2200" dirty="0">
                <a:ea typeface="ＭＳ 明朝" charset="-128"/>
                <a:cs typeface="ＭＳ 明朝" charset="-128"/>
              </a:rPr>
              <a:t>グルーバル経済の進展により経済格差の是正＝所得再分配が必要。増税による現行制度の維持には効果があったが、格差是正の課題が残っている、</a:t>
            </a:r>
            <a:endParaRPr lang="en-US" altLang="ja-JP" sz="22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438412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404664"/>
            <a:ext cx="8352928" cy="1144852"/>
          </a:xfrm>
        </p:spPr>
        <p:txBody>
          <a:bodyPr anchor="ctr"/>
          <a:lstStyle/>
          <a:p>
            <a:pPr algn="ctr" eaLnBrk="1" hangingPunct="1">
              <a:spcBef>
                <a:spcPts val="0"/>
              </a:spcBef>
            </a:pPr>
            <a:r>
              <a:rPr lang="ja-JP" altLang="en-US" sz="2400" dirty="0"/>
              <a:t>第２節　経済環境の変化</a:t>
            </a:r>
            <a:br>
              <a:rPr lang="ja-JP" altLang="en-US" sz="3600" dirty="0"/>
            </a:br>
            <a:r>
              <a:rPr lang="ja-JP" altLang="en-US" sz="2400" dirty="0"/>
              <a:t>３</a:t>
            </a:r>
            <a:r>
              <a:rPr lang="en-US" altLang="ja-JP" sz="2400" dirty="0"/>
              <a:t>.</a:t>
            </a:r>
            <a:r>
              <a:rPr lang="ja-JP" altLang="en-US" sz="2400" dirty="0"/>
              <a:t>経済政策と社会保障の課題</a:t>
            </a:r>
            <a:br>
              <a:rPr lang="en-US" altLang="ja-JP" sz="3200" dirty="0"/>
            </a:br>
            <a:r>
              <a:rPr lang="ja-JP" altLang="en-US" sz="2800" dirty="0"/>
              <a:t>（２）</a:t>
            </a:r>
            <a:r>
              <a:rPr lang="ja-JP" altLang="en-US" sz="2400" dirty="0"/>
              <a:t>経済・財政政策と「社会保障・税の一体改革」③</a:t>
            </a:r>
            <a:endParaRPr lang="ja-JP" sz="2400"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740330"/>
            <a:ext cx="8316924" cy="4320480"/>
          </a:xfrm>
        </p:spPr>
        <p:txBody>
          <a:bodyPr/>
          <a:lstStyle/>
          <a:p>
            <a:pPr eaLnBrk="1" hangingPunct="1">
              <a:lnSpc>
                <a:spcPct val="90000"/>
              </a:lnSpc>
            </a:pPr>
            <a:r>
              <a:rPr lang="ja-JP" altLang="en-US" sz="2200" dirty="0">
                <a:ea typeface="ＭＳ 明朝" charset="-128"/>
                <a:cs typeface="ＭＳ 明朝" charset="-128"/>
              </a:rPr>
              <a:t>財政再建⇒消費税</a:t>
            </a:r>
            <a:r>
              <a:rPr lang="en-US" altLang="ja-JP" sz="2200" dirty="0">
                <a:ea typeface="ＭＳ 明朝" charset="-128"/>
                <a:cs typeface="ＭＳ 明朝" charset="-128"/>
              </a:rPr>
              <a:t>1989</a:t>
            </a:r>
            <a:r>
              <a:rPr lang="ja-JP" altLang="en-US" sz="2200" dirty="0">
                <a:ea typeface="ＭＳ 明朝" charset="-128"/>
                <a:cs typeface="ＭＳ 明朝" charset="-128"/>
              </a:rPr>
              <a:t>（</a:t>
            </a:r>
            <a:r>
              <a:rPr lang="en-US" altLang="ja-JP" sz="2200" dirty="0">
                <a:ea typeface="ＭＳ 明朝" charset="-128"/>
                <a:cs typeface="ＭＳ 明朝" charset="-128"/>
              </a:rPr>
              <a:t>H1)3</a:t>
            </a:r>
            <a:r>
              <a:rPr lang="ja-JP" altLang="en-US" sz="2200" dirty="0">
                <a:ea typeface="ＭＳ 明朝" charset="-128"/>
                <a:cs typeface="ＭＳ 明朝" charset="-128"/>
              </a:rPr>
              <a:t>％、</a:t>
            </a:r>
            <a:r>
              <a:rPr lang="en-US" altLang="ja-JP" sz="2200" dirty="0">
                <a:ea typeface="ＭＳ 明朝" charset="-128"/>
                <a:cs typeface="ＭＳ 明朝" charset="-128"/>
              </a:rPr>
              <a:t>1997</a:t>
            </a:r>
            <a:r>
              <a:rPr lang="ja-JP" altLang="en-US" sz="2200" dirty="0">
                <a:ea typeface="ＭＳ 明朝" charset="-128"/>
                <a:cs typeface="ＭＳ 明朝" charset="-128"/>
              </a:rPr>
              <a:t>（</a:t>
            </a:r>
            <a:r>
              <a:rPr lang="en-US" altLang="ja-JP" sz="2200" dirty="0">
                <a:ea typeface="ＭＳ 明朝" charset="-128"/>
                <a:cs typeface="ＭＳ 明朝" charset="-128"/>
              </a:rPr>
              <a:t>H9) </a:t>
            </a:r>
            <a:r>
              <a:rPr lang="ja-JP" altLang="en-US" sz="2200" dirty="0">
                <a:ea typeface="ＭＳ 明朝" charset="-128"/>
                <a:cs typeface="ＭＳ 明朝" charset="-128"/>
              </a:rPr>
              <a:t>年</a:t>
            </a:r>
            <a:r>
              <a:rPr lang="en-US" altLang="ja-JP" sz="2200" dirty="0">
                <a:ea typeface="ＭＳ 明朝" charset="-128"/>
                <a:cs typeface="ＭＳ 明朝" charset="-128"/>
              </a:rPr>
              <a:t>5</a:t>
            </a:r>
            <a:r>
              <a:rPr lang="ja-JP" altLang="en-US" sz="2200" dirty="0">
                <a:ea typeface="ＭＳ 明朝" charset="-128"/>
                <a:cs typeface="ＭＳ 明朝" charset="-128"/>
              </a:rPr>
              <a:t>％、</a:t>
            </a:r>
            <a:r>
              <a:rPr lang="en-US" altLang="ja-JP" sz="2200" dirty="0">
                <a:ea typeface="ＭＳ 明朝" charset="-128"/>
                <a:cs typeface="ＭＳ 明朝" charset="-128"/>
              </a:rPr>
              <a:t>2014</a:t>
            </a:r>
            <a:r>
              <a:rPr lang="ja-JP" altLang="en-US" sz="2200" dirty="0">
                <a:ea typeface="ＭＳ 明朝" charset="-128"/>
                <a:cs typeface="ＭＳ 明朝" charset="-128"/>
              </a:rPr>
              <a:t>（</a:t>
            </a:r>
            <a:r>
              <a:rPr lang="en-US" altLang="ja-JP" sz="2200" dirty="0">
                <a:ea typeface="ＭＳ 明朝" charset="-128"/>
                <a:cs typeface="ＭＳ 明朝" charset="-128"/>
              </a:rPr>
              <a:t>H26)</a:t>
            </a:r>
            <a:r>
              <a:rPr lang="ja-JP" altLang="en-US" sz="2200" dirty="0">
                <a:ea typeface="ＭＳ 明朝" charset="-128"/>
                <a:cs typeface="ＭＳ 明朝" charset="-128"/>
              </a:rPr>
              <a:t>年</a:t>
            </a:r>
            <a:r>
              <a:rPr lang="en-US" altLang="ja-JP" sz="2200" dirty="0">
                <a:ea typeface="ＭＳ 明朝" charset="-128"/>
                <a:cs typeface="ＭＳ 明朝" charset="-128"/>
              </a:rPr>
              <a:t>8</a:t>
            </a:r>
            <a:r>
              <a:rPr lang="ja-JP" altLang="en-US" sz="2200" dirty="0">
                <a:ea typeface="ＭＳ 明朝" charset="-128"/>
                <a:cs typeface="ＭＳ 明朝" charset="-128"/>
              </a:rPr>
              <a:t>％</a:t>
            </a:r>
            <a:r>
              <a:rPr lang="en-US" altLang="ja-JP" sz="2200" dirty="0">
                <a:ea typeface="ＭＳ 明朝" charset="-128"/>
                <a:cs typeface="ＭＳ 明朝" charset="-128"/>
              </a:rPr>
              <a:t>,2019(R1)</a:t>
            </a:r>
            <a:r>
              <a:rPr lang="ja-JP" altLang="en-US" sz="2200" dirty="0">
                <a:ea typeface="ＭＳ 明朝" charset="-128"/>
                <a:cs typeface="ＭＳ 明朝" charset="-128"/>
              </a:rPr>
              <a:t>年</a:t>
            </a:r>
            <a:r>
              <a:rPr lang="en-US" altLang="ja-JP" sz="2200" dirty="0">
                <a:ea typeface="ＭＳ 明朝" charset="-128"/>
                <a:cs typeface="ＭＳ 明朝" charset="-128"/>
              </a:rPr>
              <a:t>10</a:t>
            </a:r>
            <a:r>
              <a:rPr lang="ja-JP" altLang="en-US" sz="2200" dirty="0">
                <a:ea typeface="ＭＳ 明朝" charset="-128"/>
                <a:cs typeface="ＭＳ 明朝" charset="-128"/>
              </a:rPr>
              <a:t>％。</a:t>
            </a:r>
            <a:r>
              <a:rPr lang="en-US" altLang="ja-JP" sz="2200" dirty="0">
                <a:solidFill>
                  <a:srgbClr val="FF0000"/>
                </a:solidFill>
                <a:ea typeface="ＭＳ 明朝" charset="-128"/>
                <a:cs typeface="ＭＳ 明朝" charset="-128"/>
              </a:rPr>
              <a:t>2023</a:t>
            </a:r>
            <a:r>
              <a:rPr lang="ja-JP" altLang="en-US" sz="2200" dirty="0">
                <a:solidFill>
                  <a:srgbClr val="FF0000"/>
                </a:solidFill>
                <a:ea typeface="ＭＳ 明朝" charset="-128"/>
                <a:cs typeface="ＭＳ 明朝" charset="-128"/>
              </a:rPr>
              <a:t>年</a:t>
            </a:r>
            <a:r>
              <a:rPr lang="en-US" altLang="ja-JP" sz="2200" dirty="0">
                <a:solidFill>
                  <a:srgbClr val="FF0000"/>
                </a:solidFill>
                <a:ea typeface="ＭＳ 明朝" charset="-128"/>
                <a:cs typeface="ＭＳ 明朝" charset="-128"/>
              </a:rPr>
              <a:t>13%</a:t>
            </a:r>
            <a:r>
              <a:rPr lang="ja-JP" altLang="en-US" sz="2200" dirty="0">
                <a:solidFill>
                  <a:srgbClr val="FF0000"/>
                </a:solidFill>
                <a:ea typeface="ＭＳ 明朝" charset="-128"/>
                <a:cs typeface="ＭＳ 明朝" charset="-128"/>
              </a:rPr>
              <a:t>検討中</a:t>
            </a:r>
            <a:endParaRPr lang="en-US" altLang="ja-JP" sz="2200" dirty="0">
              <a:solidFill>
                <a:srgbClr val="FF0000"/>
              </a:solidFill>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消費税の逆進性＝所得の低い人ほど実質税率は高くなる。</a:t>
            </a:r>
            <a:r>
              <a:rPr lang="en-US" altLang="ja-JP" sz="2200" dirty="0">
                <a:ea typeface="ＭＳ 明朝" charset="-128"/>
                <a:cs typeface="ＭＳ 明朝" charset="-128"/>
              </a:rPr>
              <a:t>1000</a:t>
            </a:r>
            <a:r>
              <a:rPr lang="ja-JP" altLang="en-US" sz="2200" dirty="0">
                <a:ea typeface="ＭＳ 明朝" charset="-128"/>
                <a:cs typeface="ＭＳ 明朝" charset="-128"/>
              </a:rPr>
              <a:t>円の品物に消費税</a:t>
            </a:r>
            <a:r>
              <a:rPr lang="en-US" altLang="ja-JP" sz="2200" dirty="0">
                <a:ea typeface="ＭＳ 明朝" charset="-128"/>
                <a:cs typeface="ＭＳ 明朝" charset="-128"/>
              </a:rPr>
              <a:t>10</a:t>
            </a:r>
            <a:r>
              <a:rPr lang="ja-JP" altLang="en-US" sz="2200" dirty="0">
                <a:ea typeface="ＭＳ 明朝" charset="-128"/>
                <a:cs typeface="ＭＳ 明朝" charset="-128"/>
              </a:rPr>
              <a:t>％＝税金</a:t>
            </a:r>
            <a:r>
              <a:rPr lang="en-US" altLang="ja-JP" sz="2200" dirty="0">
                <a:ea typeface="ＭＳ 明朝" charset="-128"/>
                <a:cs typeface="ＭＳ 明朝" charset="-128"/>
              </a:rPr>
              <a:t>100</a:t>
            </a:r>
            <a:r>
              <a:rPr lang="ja-JP" altLang="en-US" sz="2200" dirty="0">
                <a:ea typeface="ＭＳ 明朝" charset="-128"/>
                <a:cs typeface="ＭＳ 明朝" charset="-128"/>
              </a:rPr>
              <a:t>円。時給</a:t>
            </a:r>
            <a:r>
              <a:rPr lang="en-US" altLang="ja-JP" sz="2200" dirty="0">
                <a:ea typeface="ＭＳ 明朝" charset="-128"/>
                <a:cs typeface="ＭＳ 明朝" charset="-128"/>
              </a:rPr>
              <a:t>1000</a:t>
            </a:r>
            <a:r>
              <a:rPr lang="ja-JP" altLang="en-US" sz="2200" dirty="0">
                <a:ea typeface="ＭＳ 明朝" charset="-128"/>
                <a:cs typeface="ＭＳ 明朝" charset="-128"/>
              </a:rPr>
              <a:t>円の人なら所得の</a:t>
            </a:r>
            <a:r>
              <a:rPr lang="en-US" altLang="ja-JP" sz="2200" dirty="0">
                <a:ea typeface="ＭＳ 明朝" charset="-128"/>
                <a:cs typeface="ＭＳ 明朝" charset="-128"/>
              </a:rPr>
              <a:t>10</a:t>
            </a:r>
            <a:r>
              <a:rPr lang="ja-JP" altLang="en-US" sz="2200" dirty="0">
                <a:ea typeface="ＭＳ 明朝" charset="-128"/>
                <a:cs typeface="ＭＳ 明朝" charset="-128"/>
              </a:rPr>
              <a:t>％、</a:t>
            </a:r>
            <a:r>
              <a:rPr lang="en-US" altLang="ja-JP" sz="2200" dirty="0">
                <a:ea typeface="ＭＳ 明朝" charset="-128"/>
                <a:cs typeface="ＭＳ 明朝" charset="-128"/>
              </a:rPr>
              <a:t>1</a:t>
            </a:r>
            <a:r>
              <a:rPr lang="ja-JP" altLang="en-US" sz="2200" dirty="0">
                <a:ea typeface="ＭＳ 明朝" charset="-128"/>
                <a:cs typeface="ＭＳ 明朝" charset="-128"/>
              </a:rPr>
              <a:t>万円の人なら</a:t>
            </a:r>
            <a:r>
              <a:rPr lang="en-US" altLang="ja-JP" sz="2200" dirty="0">
                <a:ea typeface="ＭＳ 明朝" charset="-128"/>
                <a:cs typeface="ＭＳ 明朝" charset="-128"/>
              </a:rPr>
              <a:t>1</a:t>
            </a:r>
            <a:r>
              <a:rPr lang="ja-JP" altLang="en-US" sz="2200" dirty="0">
                <a:ea typeface="ＭＳ 明朝" charset="-128"/>
                <a:cs typeface="ＭＳ 明朝" charset="-128"/>
              </a:rPr>
              <a:t>％、</a:t>
            </a:r>
            <a:r>
              <a:rPr lang="en-US" altLang="ja-JP" sz="2200" dirty="0">
                <a:ea typeface="ＭＳ 明朝" charset="-128"/>
                <a:cs typeface="ＭＳ 明朝" charset="-128"/>
              </a:rPr>
              <a:t>10</a:t>
            </a:r>
            <a:r>
              <a:rPr lang="ja-JP" altLang="en-US" sz="2200" dirty="0">
                <a:ea typeface="ＭＳ 明朝" charset="-128"/>
                <a:cs typeface="ＭＳ 明朝" charset="-128"/>
              </a:rPr>
              <a:t>万円の人なら</a:t>
            </a:r>
            <a:r>
              <a:rPr lang="en-US" altLang="ja-JP" sz="2200" dirty="0">
                <a:ea typeface="ＭＳ 明朝" charset="-128"/>
                <a:cs typeface="ＭＳ 明朝" charset="-128"/>
              </a:rPr>
              <a:t>0.1</a:t>
            </a:r>
            <a:r>
              <a:rPr lang="ja-JP" altLang="en-US" sz="2200" dirty="0">
                <a:ea typeface="ＭＳ 明朝" charset="-128"/>
                <a:cs typeface="ＭＳ 明朝" charset="-128"/>
              </a:rPr>
              <a:t>％となり、収入の多い人の方が税金が軽くなる。</a:t>
            </a:r>
            <a:endParaRPr lang="en-US" altLang="ja-JP" sz="2200" dirty="0">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消費税の消費抑制効果：インフレ防止○デフレ防止☓</a:t>
            </a:r>
            <a:endParaRPr lang="en-US" altLang="ja-JP" sz="2200" dirty="0">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消費税は安定財源：消費者が払う、定率、脱税しにくい。</a:t>
            </a:r>
            <a:endParaRPr lang="en-US" altLang="ja-JP" sz="2200" dirty="0">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消費税は一律課税：所得格差の是正効果☓。</a:t>
            </a:r>
            <a:endParaRPr lang="en-US" altLang="ja-JP" sz="2200" dirty="0">
              <a:ea typeface="ＭＳ 明朝" charset="-128"/>
              <a:cs typeface="ＭＳ 明朝" charset="-128"/>
            </a:endParaRPr>
          </a:p>
          <a:p>
            <a:pPr marL="0" indent="0" eaLnBrk="1" hangingPunct="1">
              <a:lnSpc>
                <a:spcPct val="90000"/>
              </a:lnSpc>
              <a:buNone/>
            </a:pPr>
            <a:r>
              <a:rPr lang="ja-JP" altLang="en-US" sz="2200" dirty="0">
                <a:solidFill>
                  <a:srgbClr val="FF0000"/>
                </a:solidFill>
                <a:ea typeface="ＭＳ 明朝" charset="-128"/>
                <a:cs typeface="ＭＳ 明朝" charset="-128"/>
              </a:rPr>
              <a:t>★所得税は累進税率なので、所得が多いほど税率が高くなる。昔は最高税率</a:t>
            </a:r>
            <a:r>
              <a:rPr lang="en-US" altLang="ja-JP" sz="2200" dirty="0">
                <a:solidFill>
                  <a:srgbClr val="FF0000"/>
                </a:solidFill>
                <a:ea typeface="ＭＳ 明朝" charset="-128"/>
                <a:cs typeface="ＭＳ 明朝" charset="-128"/>
              </a:rPr>
              <a:t>70</a:t>
            </a:r>
            <a:r>
              <a:rPr lang="ja-JP" altLang="en-US" sz="2200" dirty="0">
                <a:solidFill>
                  <a:srgbClr val="FF0000"/>
                </a:solidFill>
                <a:ea typeface="ＭＳ 明朝" charset="-128"/>
                <a:cs typeface="ＭＳ 明朝" charset="-128"/>
              </a:rPr>
              <a:t>％、現在は</a:t>
            </a:r>
            <a:r>
              <a:rPr lang="en-US" altLang="ja-JP" sz="2200" dirty="0">
                <a:solidFill>
                  <a:srgbClr val="FF0000"/>
                </a:solidFill>
                <a:ea typeface="ＭＳ 明朝" charset="-128"/>
                <a:cs typeface="ＭＳ 明朝" charset="-128"/>
              </a:rPr>
              <a:t>45</a:t>
            </a:r>
            <a:r>
              <a:rPr lang="ja-JP" altLang="en-US" sz="2200" dirty="0">
                <a:solidFill>
                  <a:srgbClr val="FF0000"/>
                </a:solidFill>
                <a:ea typeface="ＭＳ 明朝" charset="-128"/>
                <a:cs typeface="ＭＳ 明朝" charset="-128"/>
              </a:rPr>
              <a:t>％まで低下。お金持ちは稼いだお金の半分近くを取られるが</a:t>
            </a:r>
            <a:r>
              <a:rPr lang="en-US" altLang="ja-JP" sz="2200" dirty="0">
                <a:solidFill>
                  <a:srgbClr val="FF0000"/>
                </a:solidFill>
                <a:ea typeface="ＭＳ 明朝" charset="-128"/>
                <a:cs typeface="ＭＳ 明朝" charset="-128"/>
              </a:rPr>
              <a:t>100</a:t>
            </a:r>
            <a:r>
              <a:rPr lang="ja-JP" altLang="en-US" sz="2200" dirty="0">
                <a:solidFill>
                  <a:srgbClr val="FF0000"/>
                </a:solidFill>
                <a:ea typeface="ＭＳ 明朝" charset="-128"/>
                <a:cs typeface="ＭＳ 明朝" charset="-128"/>
              </a:rPr>
              <a:t>億円の半分は</a:t>
            </a:r>
            <a:r>
              <a:rPr lang="en-US" altLang="ja-JP" sz="2200" dirty="0">
                <a:solidFill>
                  <a:srgbClr val="FF0000"/>
                </a:solidFill>
                <a:ea typeface="ＭＳ 明朝" charset="-128"/>
                <a:cs typeface="ＭＳ 明朝" charset="-128"/>
              </a:rPr>
              <a:t>50</a:t>
            </a:r>
            <a:r>
              <a:rPr lang="ja-JP" altLang="en-US" sz="2200" dirty="0">
                <a:solidFill>
                  <a:srgbClr val="FF0000"/>
                </a:solidFill>
                <a:ea typeface="ＭＳ 明朝" charset="-128"/>
                <a:cs typeface="ＭＳ 明朝" charset="-128"/>
              </a:rPr>
              <a:t>億円なので、大した問題は起きない。★ベーシックインカム／負の所得税の話</a:t>
            </a:r>
            <a:endParaRPr lang="en-US" altLang="ja-JP" sz="2200" dirty="0">
              <a:solidFill>
                <a:srgbClr val="FF0000"/>
              </a:solidFill>
              <a:ea typeface="ＭＳ 明朝" charset="-128"/>
              <a:cs typeface="ＭＳ 明朝" charset="-128"/>
            </a:endParaRPr>
          </a:p>
          <a:p>
            <a:pPr eaLnBrk="1" hangingPunct="1">
              <a:lnSpc>
                <a:spcPct val="90000"/>
              </a:lnSpc>
            </a:pPr>
            <a:endParaRPr lang="en-US" altLang="ja-JP" sz="22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5345332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404664"/>
            <a:ext cx="8352928" cy="1144852"/>
          </a:xfrm>
        </p:spPr>
        <p:txBody>
          <a:bodyPr anchor="ctr"/>
          <a:lstStyle/>
          <a:p>
            <a:pPr algn="ctr" eaLnBrk="1" hangingPunct="1">
              <a:spcBef>
                <a:spcPts val="0"/>
              </a:spcBef>
            </a:pPr>
            <a:r>
              <a:rPr lang="ja-JP" altLang="en-US" sz="2400" dirty="0"/>
              <a:t>第３節　労働環境の変化</a:t>
            </a:r>
            <a:br>
              <a:rPr lang="ja-JP" altLang="en-US" sz="2400" dirty="0"/>
            </a:br>
            <a:r>
              <a:rPr lang="ja-JP" altLang="en-US" sz="2400" dirty="0"/>
              <a:t>１</a:t>
            </a:r>
            <a:r>
              <a:rPr lang="en-US" altLang="ja-JP" sz="2400" dirty="0"/>
              <a:t>.</a:t>
            </a:r>
            <a:r>
              <a:rPr lang="ja-JP" altLang="en-US" sz="2400" dirty="0"/>
              <a:t>雇用・労働の動向</a:t>
            </a:r>
            <a:br>
              <a:rPr lang="ja-JP" altLang="en-US" sz="2400" dirty="0"/>
            </a:br>
            <a:r>
              <a:rPr lang="en-US" altLang="ja-JP" sz="2400" dirty="0"/>
              <a:t>(1)</a:t>
            </a:r>
            <a:r>
              <a:rPr lang="ja-JP" altLang="en-US" sz="2400" dirty="0"/>
              <a:t>労働力の状況①</a:t>
            </a:r>
          </a:p>
        </p:txBody>
      </p:sp>
      <p:sp>
        <p:nvSpPr>
          <p:cNvPr id="430083" name="Rectangle 3"/>
          <p:cNvSpPr>
            <a:spLocks noGrp="1" noChangeArrowheads="1"/>
          </p:cNvSpPr>
          <p:nvPr>
            <p:ph type="body" idx="1"/>
          </p:nvPr>
        </p:nvSpPr>
        <p:spPr>
          <a:xfrm>
            <a:off x="413538" y="1729787"/>
            <a:ext cx="8406934" cy="4515437"/>
          </a:xfrm>
        </p:spPr>
        <p:txBody>
          <a:bodyPr/>
          <a:lstStyle/>
          <a:p>
            <a:pPr marL="0" indent="0" eaLnBrk="1" hangingPunct="1">
              <a:lnSpc>
                <a:spcPct val="90000"/>
              </a:lnSpc>
              <a:buNone/>
            </a:pPr>
            <a:r>
              <a:rPr lang="ja-JP" altLang="en-US" sz="2200" dirty="0">
                <a:ea typeface="ＭＳ 明朝" charset="-128"/>
                <a:cs typeface="ＭＳ 明朝" charset="-128"/>
              </a:rPr>
              <a:t>＜総務省「労働力調査」</a:t>
            </a:r>
            <a:r>
              <a:rPr lang="en-US" altLang="ja-JP" sz="2200" dirty="0">
                <a:ea typeface="ＭＳ 明朝" charset="-128"/>
                <a:cs typeface="ＭＳ 明朝" charset="-128"/>
              </a:rPr>
              <a:t>2019</a:t>
            </a:r>
            <a:r>
              <a:rPr lang="ja-JP" altLang="en-US" sz="2200" dirty="0">
                <a:ea typeface="ＭＳ 明朝" charset="-128"/>
                <a:cs typeface="ＭＳ 明朝" charset="-128"/>
              </a:rPr>
              <a:t>（</a:t>
            </a:r>
            <a:r>
              <a:rPr lang="en-US" altLang="ja-JP" sz="2200" dirty="0">
                <a:ea typeface="ＭＳ 明朝" charset="-128"/>
                <a:cs typeface="ＭＳ 明朝" charset="-128"/>
              </a:rPr>
              <a:t>R1</a:t>
            </a:r>
            <a:r>
              <a:rPr lang="ja-JP" altLang="en-US" sz="2200" dirty="0">
                <a:ea typeface="ＭＳ 明朝" charset="-128"/>
                <a:cs typeface="ＭＳ 明朝" charset="-128"/>
              </a:rPr>
              <a:t>）年★</a:t>
            </a:r>
            <a:r>
              <a:rPr lang="en-US" altLang="ja-JP" sz="2200" dirty="0">
                <a:ea typeface="ＭＳ 明朝" charset="-128"/>
                <a:cs typeface="ＭＳ 明朝" charset="-128"/>
              </a:rPr>
              <a:t>2022</a:t>
            </a:r>
            <a:r>
              <a:rPr lang="ja-JP" altLang="en-US" sz="2200" dirty="0">
                <a:ea typeface="ＭＳ 明朝" charset="-128"/>
                <a:cs typeface="ＭＳ 明朝" charset="-128"/>
              </a:rPr>
              <a:t>（</a:t>
            </a:r>
            <a:r>
              <a:rPr lang="en-US" altLang="ja-JP" sz="2200" dirty="0">
                <a:ea typeface="ＭＳ 明朝" charset="-128"/>
                <a:cs typeface="ＭＳ 明朝" charset="-128"/>
              </a:rPr>
              <a:t>R4</a:t>
            </a:r>
            <a:r>
              <a:rPr lang="ja-JP" altLang="en-US" sz="2200" dirty="0">
                <a:ea typeface="ＭＳ 明朝" charset="-128"/>
                <a:cs typeface="ＭＳ 明朝" charset="-128"/>
              </a:rPr>
              <a:t>）年＞</a:t>
            </a:r>
          </a:p>
          <a:p>
            <a:pPr eaLnBrk="1" hangingPunct="1">
              <a:lnSpc>
                <a:spcPct val="90000"/>
              </a:lnSpc>
            </a:pPr>
            <a:r>
              <a:rPr lang="ja-JP" altLang="en-US" sz="2200" dirty="0">
                <a:ea typeface="ＭＳ 明朝" charset="-128"/>
                <a:cs typeface="ＭＳ 明朝" charset="-128"/>
              </a:rPr>
              <a:t>労働力人口</a:t>
            </a:r>
            <a:r>
              <a:rPr lang="en-US" altLang="ja-JP" sz="2200" dirty="0">
                <a:ea typeface="ＭＳ 明朝" charset="-128"/>
                <a:cs typeface="ＭＳ 明朝" charset="-128"/>
              </a:rPr>
              <a:t>6886</a:t>
            </a:r>
            <a:r>
              <a:rPr lang="ja-JP" altLang="en-US" sz="2200" dirty="0">
                <a:ea typeface="ＭＳ 明朝" charset="-128"/>
                <a:cs typeface="ＭＳ 明朝" charset="-128"/>
              </a:rPr>
              <a:t>万人（対前年で増加★</a:t>
            </a:r>
            <a:r>
              <a:rPr lang="en-US" altLang="ja-JP" sz="2200" dirty="0">
                <a:ea typeface="ＭＳ 明朝" charset="-128"/>
                <a:cs typeface="ＭＳ 明朝" charset="-128"/>
              </a:rPr>
              <a:t>6902 </a:t>
            </a:r>
            <a:r>
              <a:rPr lang="ja-JP" altLang="en-US" sz="2200" dirty="0">
                <a:ea typeface="ＭＳ 明朝" charset="-128"/>
                <a:cs typeface="ＭＳ 明朝" charset="-128"/>
              </a:rPr>
              <a:t>万人）</a:t>
            </a:r>
            <a:r>
              <a:rPr lang="ja-JP" altLang="en-US" sz="1800" dirty="0">
                <a:solidFill>
                  <a:srgbClr val="FF0000"/>
                </a:solidFill>
                <a:ea typeface="ＭＳ 明朝" charset="-128"/>
                <a:cs typeface="ＭＳ 明朝" charset="-128"/>
              </a:rPr>
              <a:t>＊就業可能</a:t>
            </a:r>
            <a:endParaRPr lang="ja-JP" altLang="en-US" sz="2200" dirty="0">
              <a:solidFill>
                <a:srgbClr val="FF0000"/>
              </a:solidFill>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非労働力人口</a:t>
            </a:r>
            <a:r>
              <a:rPr lang="en-US" altLang="ja-JP" sz="2200" dirty="0">
                <a:ea typeface="ＭＳ 明朝" charset="-128"/>
                <a:cs typeface="ＭＳ 明朝" charset="-128"/>
              </a:rPr>
              <a:t>4197</a:t>
            </a:r>
            <a:r>
              <a:rPr lang="ja-JP" altLang="en-US" sz="2200" dirty="0">
                <a:ea typeface="ＭＳ 明朝" charset="-128"/>
                <a:cs typeface="ＭＳ 明朝" charset="-128"/>
              </a:rPr>
              <a:t>万人（対前年で減少★</a:t>
            </a:r>
            <a:r>
              <a:rPr lang="en-US" altLang="ja-JP" sz="2200" dirty="0">
                <a:ea typeface="ＭＳ 明朝" charset="-128"/>
                <a:cs typeface="ＭＳ 明朝" charset="-128"/>
              </a:rPr>
              <a:t>4181</a:t>
            </a:r>
            <a:r>
              <a:rPr lang="ja-JP" altLang="en-US" sz="2200" dirty="0">
                <a:ea typeface="ＭＳ 明朝" charset="-128"/>
                <a:cs typeface="ＭＳ 明朝" charset="-128"/>
              </a:rPr>
              <a:t>万人）</a:t>
            </a:r>
            <a:r>
              <a:rPr lang="ja-JP" altLang="en-US" sz="1800" dirty="0">
                <a:solidFill>
                  <a:srgbClr val="FF0000"/>
                </a:solidFill>
                <a:ea typeface="ＭＳ 明朝" charset="-128"/>
                <a:cs typeface="ＭＳ 明朝" charset="-128"/>
              </a:rPr>
              <a:t>＊就業不能・意志なし　</a:t>
            </a:r>
            <a:endParaRPr lang="ja-JP" altLang="en-US" sz="2200" dirty="0">
              <a:solidFill>
                <a:srgbClr val="FF0000"/>
              </a:solidFill>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就業者数は</a:t>
            </a:r>
            <a:r>
              <a:rPr lang="en-US" altLang="ja-JP" sz="2200" dirty="0">
                <a:ea typeface="ＭＳ 明朝" charset="-128"/>
                <a:cs typeface="ＭＳ 明朝" charset="-128"/>
              </a:rPr>
              <a:t>6724</a:t>
            </a:r>
            <a:r>
              <a:rPr lang="ja-JP" altLang="en-US" sz="2200" dirty="0">
                <a:ea typeface="ＭＳ 明朝" charset="-128"/>
                <a:cs typeface="ＭＳ 明朝" charset="-128"/>
              </a:rPr>
              <a:t>万人（</a:t>
            </a:r>
            <a:r>
              <a:rPr lang="en-US" altLang="ja-JP" sz="2200" dirty="0">
                <a:ea typeface="ＭＳ 明朝" charset="-128"/>
                <a:cs typeface="ＭＳ 明朝" charset="-128"/>
              </a:rPr>
              <a:t>2</a:t>
            </a:r>
            <a:r>
              <a:rPr lang="ja-JP" altLang="en-US" sz="2200" dirty="0">
                <a:ea typeface="ＭＳ 明朝" charset="-128"/>
                <a:cs typeface="ＭＳ 明朝" charset="-128"/>
              </a:rPr>
              <a:t>年連続増加・過去最多★</a:t>
            </a:r>
            <a:r>
              <a:rPr lang="en-US" altLang="ja-JP" sz="2200" dirty="0">
                <a:ea typeface="ＭＳ 明朝" charset="-128"/>
                <a:cs typeface="ＭＳ 明朝" charset="-128"/>
              </a:rPr>
              <a:t>6723 </a:t>
            </a:r>
            <a:r>
              <a:rPr lang="ja-JP" altLang="en-US" sz="2200" dirty="0">
                <a:ea typeface="ＭＳ 明朝" charset="-128"/>
                <a:cs typeface="ＭＳ 明朝" charset="-128"/>
              </a:rPr>
              <a:t>万人）。</a:t>
            </a:r>
          </a:p>
          <a:p>
            <a:pPr eaLnBrk="1" hangingPunct="1">
              <a:lnSpc>
                <a:spcPct val="90000"/>
              </a:lnSpc>
            </a:pPr>
            <a:r>
              <a:rPr lang="ja-JP" altLang="en-US" sz="2200" dirty="0">
                <a:ea typeface="ＭＳ 明朝" charset="-128"/>
                <a:cs typeface="ＭＳ 明朝" charset="-128"/>
              </a:rPr>
              <a:t>雇用者（被用者）割合</a:t>
            </a:r>
            <a:r>
              <a:rPr lang="en-US" altLang="ja-JP" sz="2200" dirty="0">
                <a:ea typeface="ＭＳ 明朝" charset="-128"/>
                <a:cs typeface="ＭＳ 明朝" charset="-128"/>
              </a:rPr>
              <a:t>89.3</a:t>
            </a:r>
            <a:r>
              <a:rPr lang="ja-JP" altLang="en-US" sz="2200" dirty="0">
                <a:ea typeface="ＭＳ 明朝" charset="-128"/>
                <a:cs typeface="ＭＳ 明朝" charset="-128"/>
              </a:rPr>
              <a:t>％★</a:t>
            </a:r>
            <a:r>
              <a:rPr lang="en-US" altLang="ja-JP" sz="2200" dirty="0">
                <a:ea typeface="ＭＳ 明朝" charset="-128"/>
                <a:cs typeface="ＭＳ 明朝" charset="-128"/>
              </a:rPr>
              <a:t>89.9</a:t>
            </a:r>
            <a:r>
              <a:rPr lang="ja-JP" altLang="en-US" sz="2200" dirty="0">
                <a:ea typeface="ＭＳ 明朝" charset="-128"/>
                <a:cs typeface="ＭＳ 明朝" charset="-128"/>
              </a:rPr>
              <a:t>％ </a:t>
            </a:r>
            <a:r>
              <a:rPr lang="ja-JP" altLang="en-US" sz="1600" dirty="0">
                <a:ea typeface="ＭＳ 明朝" charset="-128"/>
                <a:cs typeface="ＭＳ 明朝" charset="-128"/>
              </a:rPr>
              <a:t>＊自営業・フリーランス以外</a:t>
            </a:r>
            <a:endParaRPr lang="ja-JP" altLang="en-US" sz="2200" dirty="0">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就業率（</a:t>
            </a:r>
            <a:r>
              <a:rPr lang="en-US" altLang="ja-JP" sz="2200" dirty="0">
                <a:ea typeface="ＭＳ 明朝" charset="-128"/>
                <a:cs typeface="ＭＳ 明朝" charset="-128"/>
              </a:rPr>
              <a:t>15</a:t>
            </a:r>
            <a:r>
              <a:rPr lang="ja-JP" altLang="en-US" sz="2200" dirty="0">
                <a:ea typeface="ＭＳ 明朝" charset="-128"/>
                <a:cs typeface="ＭＳ 明朝" charset="-128"/>
              </a:rPr>
              <a:t>歳以上人口に占める就業者の割合）</a:t>
            </a:r>
            <a:r>
              <a:rPr lang="en-US" altLang="ja-JP" sz="2200" dirty="0">
                <a:ea typeface="ＭＳ 明朝" charset="-128"/>
                <a:cs typeface="ＭＳ 明朝" charset="-128"/>
              </a:rPr>
              <a:t>60.6</a:t>
            </a:r>
            <a:r>
              <a:rPr lang="ja-JP" altLang="en-US" sz="2200" dirty="0">
                <a:ea typeface="ＭＳ 明朝" charset="-128"/>
                <a:cs typeface="ＭＳ 明朝" charset="-128"/>
              </a:rPr>
              <a:t>％（</a:t>
            </a:r>
            <a:r>
              <a:rPr lang="en-US" altLang="ja-JP" sz="2200" dirty="0">
                <a:ea typeface="ＭＳ 明朝" charset="-128"/>
                <a:cs typeface="ＭＳ 明朝" charset="-128"/>
              </a:rPr>
              <a:t>7</a:t>
            </a:r>
            <a:r>
              <a:rPr lang="ja-JP" altLang="en-US" sz="2200" dirty="0">
                <a:ea typeface="ＭＳ 明朝" charset="-128"/>
                <a:cs typeface="ＭＳ 明朝" charset="-128"/>
              </a:rPr>
              <a:t>年連続増加）</a:t>
            </a:r>
            <a:r>
              <a:rPr lang="ja-JP" altLang="en-US" sz="2200" dirty="0">
                <a:solidFill>
                  <a:srgbClr val="FF0000"/>
                </a:solidFill>
                <a:ea typeface="ＭＳ 明朝" charset="-128"/>
                <a:cs typeface="ＭＳ 明朝" charset="-128"/>
              </a:rPr>
              <a:t>ｊ★入手できず</a:t>
            </a:r>
            <a:r>
              <a:rPr lang="ja-JP" altLang="en-US" sz="2200" dirty="0">
                <a:ea typeface="ＭＳ 明朝" charset="-128"/>
                <a:cs typeface="ＭＳ 明朝" charset="-128"/>
              </a:rPr>
              <a:t>。</a:t>
            </a:r>
          </a:p>
          <a:p>
            <a:pPr eaLnBrk="1" hangingPunct="1">
              <a:lnSpc>
                <a:spcPct val="90000"/>
              </a:lnSpc>
            </a:pPr>
            <a:r>
              <a:rPr lang="ja-JP" altLang="en-US" sz="2200" dirty="0">
                <a:ea typeface="ＭＳ 明朝" charset="-128"/>
                <a:cs typeface="ＭＳ 明朝" charset="-128"/>
              </a:rPr>
              <a:t>労働力率（生産年齢人口</a:t>
            </a:r>
            <a:r>
              <a:rPr lang="en-US" altLang="ja-JP" sz="2200" dirty="0">
                <a:ea typeface="ＭＳ 明朝" charset="-128"/>
                <a:cs typeface="ＭＳ 明朝" charset="-128"/>
              </a:rPr>
              <a:t>15</a:t>
            </a:r>
            <a:r>
              <a:rPr lang="ja-JP" altLang="en-US" sz="2200" dirty="0">
                <a:ea typeface="ＭＳ 明朝" charset="-128"/>
                <a:cs typeface="ＭＳ 明朝" charset="-128"/>
              </a:rPr>
              <a:t>－</a:t>
            </a:r>
            <a:r>
              <a:rPr lang="en-US" altLang="ja-JP" sz="2200" dirty="0">
                <a:ea typeface="ＭＳ 明朝" charset="-128"/>
                <a:cs typeface="ＭＳ 明朝" charset="-128"/>
              </a:rPr>
              <a:t>64</a:t>
            </a:r>
            <a:r>
              <a:rPr lang="ja-JP" altLang="en-US" sz="2200" dirty="0">
                <a:ea typeface="ＭＳ 明朝" charset="-128"/>
                <a:cs typeface="ＭＳ 明朝" charset="-128"/>
              </a:rPr>
              <a:t>歳に占める労働力人口の割合）</a:t>
            </a:r>
            <a:r>
              <a:rPr lang="en-US" altLang="ja-JP" sz="2200" dirty="0">
                <a:ea typeface="ＭＳ 明朝" charset="-128"/>
                <a:cs typeface="ＭＳ 明朝" charset="-128"/>
              </a:rPr>
              <a:t>77.7</a:t>
            </a:r>
            <a:r>
              <a:rPr lang="ja-JP" altLang="en-US" sz="2200" dirty="0">
                <a:ea typeface="ＭＳ 明朝" charset="-128"/>
                <a:cs typeface="ＭＳ 明朝" charset="-128"/>
              </a:rPr>
              <a:t>％★</a:t>
            </a:r>
            <a:r>
              <a:rPr lang="en-US" altLang="ja-JP" sz="2200" dirty="0">
                <a:ea typeface="ＭＳ 明朝" charset="-128"/>
                <a:cs typeface="ＭＳ 明朝" charset="-128"/>
              </a:rPr>
              <a:t>80.6</a:t>
            </a:r>
            <a:r>
              <a:rPr lang="ja-JP" altLang="en-US" sz="2200" dirty="0">
                <a:ea typeface="ＭＳ 明朝" charset="-128"/>
                <a:cs typeface="ＭＳ 明朝" charset="-128"/>
              </a:rPr>
              <a:t>％</a:t>
            </a:r>
          </a:p>
          <a:p>
            <a:pPr marL="0" indent="0" eaLnBrk="1" hangingPunct="1">
              <a:lnSpc>
                <a:spcPct val="90000"/>
              </a:lnSpc>
              <a:buNone/>
            </a:pPr>
            <a:r>
              <a:rPr lang="ja-JP" altLang="en-US" sz="2200" dirty="0">
                <a:ea typeface="ＭＳ 明朝" charset="-128"/>
                <a:cs typeface="ＭＳ 明朝" charset="-128"/>
              </a:rPr>
              <a:t>＊</a:t>
            </a:r>
            <a:r>
              <a:rPr lang="en-US" altLang="ja-JP" sz="2200" dirty="0">
                <a:ea typeface="ＭＳ 明朝" charset="-128"/>
                <a:cs typeface="ＭＳ 明朝" charset="-128"/>
              </a:rPr>
              <a:t>15</a:t>
            </a:r>
            <a:r>
              <a:rPr lang="ja-JP" altLang="en-US" sz="2200" dirty="0">
                <a:ea typeface="ＭＳ 明朝" charset="-128"/>
                <a:cs typeface="ＭＳ 明朝" charset="-128"/>
              </a:rPr>
              <a:t>歳以上の人口に占める労働力人口の割合</a:t>
            </a:r>
            <a:r>
              <a:rPr lang="en-US" altLang="ja-JP" sz="2200" dirty="0">
                <a:ea typeface="ＭＳ 明朝" charset="-128"/>
                <a:cs typeface="ＭＳ 明朝" charset="-128"/>
              </a:rPr>
              <a:t>62.2</a:t>
            </a:r>
            <a:r>
              <a:rPr lang="ja-JP" altLang="en-US" sz="2200" dirty="0">
                <a:ea typeface="ＭＳ 明朝" charset="-128"/>
                <a:cs typeface="ＭＳ 明朝" charset="-128"/>
              </a:rPr>
              <a:t>％★</a:t>
            </a:r>
            <a:r>
              <a:rPr lang="en-US" altLang="ja-JP" sz="2200" dirty="0">
                <a:ea typeface="ＭＳ 明朝" charset="-128"/>
                <a:cs typeface="ＭＳ 明朝" charset="-128"/>
              </a:rPr>
              <a:t>62.5</a:t>
            </a:r>
            <a:r>
              <a:rPr lang="ja-JP" altLang="en-US" sz="2200" dirty="0">
                <a:ea typeface="ＭＳ 明朝" charset="-128"/>
                <a:cs typeface="ＭＳ 明朝" charset="-128"/>
              </a:rPr>
              <a:t>％</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dirty="0"/>
          </a:p>
        </p:txBody>
      </p:sp>
    </p:spTree>
    <p:extLst>
      <p:ext uri="{BB962C8B-B14F-4D97-AF65-F5344CB8AC3E}">
        <p14:creationId xmlns:p14="http://schemas.microsoft.com/office/powerpoint/2010/main" val="8941395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1043608" y="1988840"/>
            <a:ext cx="7677670" cy="3240360"/>
          </a:xfrm>
        </p:spPr>
        <p:txBody>
          <a:bodyPr/>
          <a:lstStyle/>
          <a:p>
            <a:pPr marL="0" indent="0" eaLnBrk="1" hangingPunct="1">
              <a:lnSpc>
                <a:spcPct val="90000"/>
              </a:lnSpc>
              <a:buNone/>
            </a:pPr>
            <a:r>
              <a:rPr lang="ja-JP" altLang="en-US" sz="3200" dirty="0"/>
              <a:t>第２節　経済環境の変化</a:t>
            </a:r>
          </a:p>
          <a:p>
            <a:pPr marL="952500" lvl="1" indent="-514350" eaLnBrk="1" hangingPunct="1">
              <a:lnSpc>
                <a:spcPct val="90000"/>
              </a:lnSpc>
              <a:buFont typeface="+mj-lt"/>
              <a:buAutoNum type="arabicPeriod"/>
            </a:pPr>
            <a:r>
              <a:rPr lang="ja-JP" altLang="en-US" sz="2800" dirty="0"/>
              <a:t>経済の動向</a:t>
            </a:r>
          </a:p>
          <a:p>
            <a:pPr marL="952500" lvl="1" indent="-514350" eaLnBrk="1" hangingPunct="1">
              <a:lnSpc>
                <a:spcPct val="90000"/>
              </a:lnSpc>
              <a:buFont typeface="+mj-lt"/>
              <a:buAutoNum type="arabicPeriod"/>
            </a:pPr>
            <a:r>
              <a:rPr lang="ja-JP" altLang="en-US" sz="2800" dirty="0"/>
              <a:t>低成長経済の影響</a:t>
            </a:r>
          </a:p>
          <a:p>
            <a:pPr marL="952500" lvl="1" indent="-514350" eaLnBrk="1" hangingPunct="1">
              <a:lnSpc>
                <a:spcPct val="90000"/>
              </a:lnSpc>
              <a:buFont typeface="+mj-lt"/>
              <a:buAutoNum type="arabicPeriod"/>
            </a:pPr>
            <a:r>
              <a:rPr lang="ja-JP" altLang="en-US" sz="2800" dirty="0"/>
              <a:t>経済政策と社会保障の課題</a:t>
            </a:r>
          </a:p>
          <a:p>
            <a:pPr marL="0" indent="0" eaLnBrk="1" hangingPunct="1">
              <a:lnSpc>
                <a:spcPct val="90000"/>
              </a:lnSpc>
              <a:buNone/>
            </a:pPr>
            <a:r>
              <a:rPr lang="ja-JP" altLang="en-US" sz="3200" dirty="0"/>
              <a:t>第３節　労働環境の変化</a:t>
            </a:r>
          </a:p>
          <a:p>
            <a:pPr marL="952500" lvl="1" indent="-514350" eaLnBrk="1" hangingPunct="1">
              <a:lnSpc>
                <a:spcPct val="90000"/>
              </a:lnSpc>
              <a:buFont typeface="+mj-lt"/>
              <a:buAutoNum type="arabicPeriod"/>
            </a:pPr>
            <a:r>
              <a:rPr lang="ja-JP" altLang="en-US" sz="2800" dirty="0"/>
              <a:t>雇用と労働の動向</a:t>
            </a:r>
          </a:p>
          <a:p>
            <a:pPr marL="952500" lvl="1" indent="-514350" eaLnBrk="1" hangingPunct="1">
              <a:lnSpc>
                <a:spcPct val="90000"/>
              </a:lnSpc>
              <a:buFont typeface="+mj-lt"/>
              <a:buAutoNum type="arabicPeriod"/>
            </a:pPr>
            <a:r>
              <a:rPr lang="ja-JP" altLang="en-US" sz="2800" dirty="0"/>
              <a:t>雇用と労働の変化がもたらす影響</a:t>
            </a:r>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404664"/>
            <a:ext cx="8352928" cy="1144852"/>
          </a:xfrm>
        </p:spPr>
        <p:txBody>
          <a:bodyPr anchor="ctr"/>
          <a:lstStyle/>
          <a:p>
            <a:pPr algn="ctr" eaLnBrk="1" hangingPunct="1">
              <a:spcBef>
                <a:spcPts val="0"/>
              </a:spcBef>
            </a:pPr>
            <a:r>
              <a:rPr lang="ja-JP" altLang="en-US" sz="2400" dirty="0"/>
              <a:t>第３節　労働環境の変化</a:t>
            </a:r>
            <a:br>
              <a:rPr lang="ja-JP" altLang="en-US" sz="2400" dirty="0"/>
            </a:br>
            <a:r>
              <a:rPr lang="ja-JP" altLang="en-US" sz="2400" dirty="0"/>
              <a:t>１</a:t>
            </a:r>
            <a:r>
              <a:rPr lang="en-US" altLang="ja-JP" sz="2400" dirty="0"/>
              <a:t>.</a:t>
            </a:r>
            <a:r>
              <a:rPr lang="ja-JP" altLang="en-US" sz="2400" dirty="0"/>
              <a:t>雇用・労働の動向</a:t>
            </a:r>
            <a:br>
              <a:rPr lang="ja-JP" altLang="en-US" sz="2400" dirty="0"/>
            </a:br>
            <a:r>
              <a:rPr lang="en-US" altLang="ja-JP" sz="2400" dirty="0"/>
              <a:t>(1)</a:t>
            </a:r>
            <a:r>
              <a:rPr lang="ja-JP" altLang="en-US" sz="2400" dirty="0"/>
              <a:t>労働力の状況②</a:t>
            </a:r>
          </a:p>
        </p:txBody>
      </p:sp>
      <p:sp>
        <p:nvSpPr>
          <p:cNvPr id="430083" name="Rectangle 3"/>
          <p:cNvSpPr>
            <a:spLocks noGrp="1" noChangeArrowheads="1"/>
          </p:cNvSpPr>
          <p:nvPr>
            <p:ph type="body" idx="1"/>
          </p:nvPr>
        </p:nvSpPr>
        <p:spPr>
          <a:xfrm>
            <a:off x="467544" y="1726530"/>
            <a:ext cx="8406934" cy="4363509"/>
          </a:xfrm>
        </p:spPr>
        <p:txBody>
          <a:bodyPr/>
          <a:lstStyle/>
          <a:p>
            <a:pPr algn="just"/>
            <a:r>
              <a:rPr lang="ja-JP" altLang="en-US" sz="1800" dirty="0">
                <a:ea typeface="ＭＳ 明朝" charset="-128"/>
                <a:cs typeface="ＭＳ 明朝" charset="-128"/>
              </a:rPr>
              <a:t>国際的に見て高い就業率（日本人はよく働く！）＝労働意欲が高い？／社会保障が十分ではなく、失業・低所得の不安が高い？</a:t>
            </a:r>
            <a:endParaRPr lang="en-US" altLang="ja-JP" sz="1800" dirty="0">
              <a:ea typeface="ＭＳ 明朝" charset="-128"/>
              <a:cs typeface="ＭＳ 明朝" charset="-128"/>
            </a:endParaRPr>
          </a:p>
          <a:p>
            <a:pPr algn="just"/>
            <a:r>
              <a:rPr lang="ja-JP" altLang="en-US" sz="1800" dirty="0">
                <a:ea typeface="ＭＳ 明朝" charset="-128"/>
                <a:cs typeface="ＭＳ 明朝" charset="-128"/>
              </a:rPr>
              <a:t>確かに欧米と比べると仕事優先／</a:t>
            </a:r>
            <a:r>
              <a:rPr lang="ja-JP" altLang="en-US" sz="1800" dirty="0">
                <a:solidFill>
                  <a:srgbClr val="FF0000"/>
                </a:solidFill>
                <a:ea typeface="ＭＳ 明朝" charset="-128"/>
                <a:cs typeface="ＭＳ 明朝" charset="-128"/>
              </a:rPr>
              <a:t>仕事＝労働（</a:t>
            </a:r>
            <a:r>
              <a:rPr lang="en-US" altLang="ja-JP" sz="1800" dirty="0">
                <a:solidFill>
                  <a:srgbClr val="FF0000"/>
                </a:solidFill>
                <a:ea typeface="ＭＳ 明朝" charset="-128"/>
                <a:cs typeface="ＭＳ 明朝" charset="-128"/>
              </a:rPr>
              <a:t>Labor)</a:t>
            </a:r>
            <a:r>
              <a:rPr lang="ja-JP" altLang="en-US" sz="1800" dirty="0">
                <a:solidFill>
                  <a:srgbClr val="FF0000"/>
                </a:solidFill>
                <a:ea typeface="ＭＳ 明朝" charset="-128"/>
                <a:cs typeface="ＭＳ 明朝" charset="-128"/>
              </a:rPr>
              <a:t> とは思っていない</a:t>
            </a:r>
            <a:r>
              <a:rPr lang="ja-JP" altLang="en-US" sz="1800" dirty="0">
                <a:ea typeface="ＭＳ 明朝" charset="-128"/>
                <a:cs typeface="ＭＳ 明朝" charset="-128"/>
              </a:rPr>
              <a:t>。</a:t>
            </a:r>
            <a:endParaRPr lang="en-US" altLang="ja-JP" sz="1800" dirty="0">
              <a:ea typeface="ＭＳ 明朝" charset="-128"/>
              <a:cs typeface="ＭＳ 明朝" charset="-128"/>
            </a:endParaRPr>
          </a:p>
          <a:p>
            <a:pPr algn="just"/>
            <a:r>
              <a:rPr lang="ja-JP" altLang="en-US" sz="1800" dirty="0">
                <a:ea typeface="ＭＳ 明朝" charset="-128"/>
                <a:cs typeface="ＭＳ 明朝" charset="-128"/>
              </a:rPr>
              <a:t>労働時間が長い・無給残業・休日出勤。有給休暇の取得率が低い。</a:t>
            </a: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男性稼ぎ手モデル世帯；女性は結婚・出産にともない離職・パートタイムで再雇用。</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hlinkClick r:id="rId3" action="ppaction://hlinksldjump"/>
              </a:rPr>
              <a:t>女性の就業率：</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hlinkClick r:id="rId3" action="ppaction://hlinksldjump"/>
              </a:rPr>
              <a:t>M</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hlinkClick r:id="rId3" action="ppaction://hlinksldjump"/>
              </a:rPr>
              <a:t>字型就業⇒育児休業制度・非正規就業化・非婚化</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など</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女性の</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年齢階級別労働力率の</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年間の推移（</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1978</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1998</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2018</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65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歳以上の高齢者の就業率：</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24.9</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25.2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65</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69</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48.4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50.8</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70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74</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32.2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33.5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高齢者の就業率</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も上昇している。定年・厚生年金支給開始年齢の引き上・高齢者雇用の拡大など。</a:t>
            </a:r>
            <a:endParaRPr lang="ja-JP" altLang="en-US" sz="22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dirty="0"/>
          </a:p>
        </p:txBody>
      </p:sp>
    </p:spTree>
    <p:extLst>
      <p:ext uri="{BB962C8B-B14F-4D97-AF65-F5344CB8AC3E}">
        <p14:creationId xmlns:p14="http://schemas.microsoft.com/office/powerpoint/2010/main" val="12306920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a:xfrm>
            <a:off x="574674" y="304801"/>
            <a:ext cx="8416925" cy="963960"/>
          </a:xfrm>
        </p:spPr>
        <p:txBody>
          <a:bodyPr anchor="ctr" anchorCtr="0"/>
          <a:lstStyle/>
          <a:p>
            <a:r>
              <a:rPr lang="ja-JP" altLang="en-US" sz="2800" dirty="0">
                <a:latin typeface="ＭＳ ゴシック"/>
                <a:ea typeface="ＭＳ ゴシック"/>
                <a:cs typeface="ＭＳ ゴシック"/>
              </a:rPr>
              <a:t>女性の年齢別労働力率（</a:t>
            </a:r>
            <a:r>
              <a:rPr lang="en-US" altLang="ja-JP" sz="2800" dirty="0">
                <a:latin typeface="ＭＳ ゴシック"/>
                <a:ea typeface="ＭＳ ゴシック"/>
                <a:cs typeface="ＭＳ ゴシック"/>
              </a:rPr>
              <a:t>M</a:t>
            </a:r>
            <a:r>
              <a:rPr lang="ja-JP" altLang="en-US" sz="2800" dirty="0">
                <a:latin typeface="ＭＳ ゴシック"/>
                <a:ea typeface="ＭＳ ゴシック"/>
                <a:cs typeface="ＭＳ ゴシック"/>
              </a:rPr>
              <a:t>字カーブの変化）</a:t>
            </a:r>
          </a:p>
        </p:txBody>
      </p:sp>
      <p:sp>
        <p:nvSpPr>
          <p:cNvPr id="4" name="テキスト ボックス 3">
            <a:extLst>
              <a:ext uri="{FF2B5EF4-FFF2-40B4-BE49-F238E27FC236}">
                <a16:creationId xmlns:a16="http://schemas.microsoft.com/office/drawing/2014/main" id="{93ADA8B6-80D7-45D9-78ED-36732B01FC42}"/>
              </a:ext>
            </a:extLst>
          </p:cNvPr>
          <p:cNvSpPr txBox="1"/>
          <p:nvPr/>
        </p:nvSpPr>
        <p:spPr>
          <a:xfrm>
            <a:off x="1115616" y="5746808"/>
            <a:ext cx="7084168" cy="461665"/>
          </a:xfrm>
          <a:prstGeom prst="rect">
            <a:avLst/>
          </a:prstGeom>
          <a:noFill/>
        </p:spPr>
        <p:txBody>
          <a:bodyPr wrap="square" rtlCol="0">
            <a:spAutoFit/>
          </a:bodyPr>
          <a:lstStyle/>
          <a:p>
            <a:r>
              <a:rPr lang="ja-JP" altLang="en-US" dirty="0"/>
              <a:t>内閣府：</a:t>
            </a:r>
            <a:r>
              <a:rPr lang="zh-CN" altLang="en-US" dirty="0"/>
              <a:t>男女共同参画白書 令和</a:t>
            </a:r>
            <a:r>
              <a:rPr lang="ja-JP" altLang="en-US" dirty="0"/>
              <a:t>４</a:t>
            </a:r>
            <a:r>
              <a:rPr lang="zh-CN" altLang="en-US" dirty="0"/>
              <a:t>年版</a:t>
            </a:r>
            <a:r>
              <a:rPr lang="ja-JP" altLang="en-US" dirty="0"/>
              <a:t>（２０２２年）</a:t>
            </a:r>
            <a:endParaRPr lang="en-US" dirty="0"/>
          </a:p>
        </p:txBody>
      </p:sp>
      <p:pic>
        <p:nvPicPr>
          <p:cNvPr id="6" name="図 5">
            <a:extLst>
              <a:ext uri="{FF2B5EF4-FFF2-40B4-BE49-F238E27FC236}">
                <a16:creationId xmlns:a16="http://schemas.microsoft.com/office/drawing/2014/main" id="{D9F980BD-C511-DEF0-99F4-8ADC55A216EE}"/>
              </a:ext>
            </a:extLst>
          </p:cNvPr>
          <p:cNvPicPr>
            <a:picLocks noChangeAspect="1"/>
          </p:cNvPicPr>
          <p:nvPr/>
        </p:nvPicPr>
        <p:blipFill>
          <a:blip r:embed="rId3"/>
          <a:stretch>
            <a:fillRect/>
          </a:stretch>
        </p:blipFill>
        <p:spPr>
          <a:xfrm>
            <a:off x="1259632" y="1165829"/>
            <a:ext cx="6445598" cy="4580979"/>
          </a:xfrm>
          <a:prstGeom prst="rect">
            <a:avLst/>
          </a:prstGeom>
        </p:spPr>
      </p:pic>
    </p:spTree>
    <p:extLst>
      <p:ext uri="{BB962C8B-B14F-4D97-AF65-F5344CB8AC3E}">
        <p14:creationId xmlns:p14="http://schemas.microsoft.com/office/powerpoint/2010/main" val="23308293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82630"/>
            <a:ext cx="8352928" cy="1144852"/>
          </a:xfrm>
        </p:spPr>
        <p:txBody>
          <a:bodyPr anchor="ctr"/>
          <a:lstStyle/>
          <a:p>
            <a:pPr algn="ctr" eaLnBrk="1" hangingPunct="1">
              <a:spcBef>
                <a:spcPts val="0"/>
              </a:spcBef>
            </a:pPr>
            <a:r>
              <a:rPr lang="ja-JP" altLang="en-US" sz="2400" dirty="0"/>
              <a:t>第３節　労働環境の変化</a:t>
            </a:r>
            <a:br>
              <a:rPr lang="ja-JP" altLang="en-US" sz="2400" dirty="0"/>
            </a:br>
            <a:r>
              <a:rPr lang="ja-JP" altLang="en-US" sz="2400" dirty="0"/>
              <a:t>１</a:t>
            </a:r>
            <a:r>
              <a:rPr lang="en-US" altLang="ja-JP" sz="2400" dirty="0"/>
              <a:t>.</a:t>
            </a:r>
            <a:r>
              <a:rPr lang="ja-JP" altLang="en-US" sz="2400" dirty="0"/>
              <a:t>雇用・労働の動向</a:t>
            </a:r>
            <a:br>
              <a:rPr lang="ja-JP" altLang="en-US" sz="2400" dirty="0"/>
            </a:br>
            <a:r>
              <a:rPr lang="en-US" altLang="ja-JP" sz="2400" dirty="0"/>
              <a:t>(</a:t>
            </a:r>
            <a:r>
              <a:rPr lang="ja-JP" altLang="en-US" sz="2400" dirty="0"/>
              <a:t>２</a:t>
            </a:r>
            <a:r>
              <a:rPr lang="en-US" altLang="ja-JP" sz="2400" dirty="0"/>
              <a:t>)</a:t>
            </a:r>
            <a:r>
              <a:rPr lang="ja-JP" altLang="en-US" sz="2400" dirty="0"/>
              <a:t>失業の状況</a:t>
            </a:r>
          </a:p>
        </p:txBody>
      </p:sp>
      <p:sp>
        <p:nvSpPr>
          <p:cNvPr id="430083" name="Rectangle 3"/>
          <p:cNvSpPr>
            <a:spLocks noGrp="1" noChangeArrowheads="1"/>
          </p:cNvSpPr>
          <p:nvPr>
            <p:ph type="body" idx="1"/>
          </p:nvPr>
        </p:nvSpPr>
        <p:spPr>
          <a:xfrm>
            <a:off x="827584" y="1772816"/>
            <a:ext cx="7488832" cy="4392488"/>
          </a:xfrm>
        </p:spPr>
        <p:txBody>
          <a:bodyPr/>
          <a:lstStyle/>
          <a:p>
            <a:pPr algn="just"/>
            <a:r>
              <a:rPr lang="ja-JP" altLang="en-US" sz="2000" dirty="0">
                <a:ea typeface="ＭＳ 明朝" charset="-128"/>
                <a:cs typeface="ＭＳ 明朝" charset="-128"/>
              </a:rPr>
              <a:t>総務省「労働力調査」</a:t>
            </a:r>
            <a:r>
              <a:rPr lang="en-US" altLang="ja-JP" sz="2000" dirty="0">
                <a:ea typeface="ＭＳ 明朝" charset="-128"/>
                <a:cs typeface="ＭＳ 明朝" charset="-128"/>
              </a:rPr>
              <a:t>2019</a:t>
            </a:r>
            <a:r>
              <a:rPr lang="ja-JP" altLang="en-US" sz="2000" dirty="0">
                <a:ea typeface="ＭＳ 明朝" charset="-128"/>
                <a:cs typeface="ＭＳ 明朝" charset="-128"/>
              </a:rPr>
              <a:t>（</a:t>
            </a:r>
            <a:r>
              <a:rPr lang="en-US" altLang="ja-JP" sz="2000" dirty="0">
                <a:ea typeface="ＭＳ 明朝" charset="-128"/>
                <a:cs typeface="ＭＳ 明朝" charset="-128"/>
              </a:rPr>
              <a:t>R1</a:t>
            </a:r>
            <a:r>
              <a:rPr lang="ja-JP" altLang="en-US" sz="2000" dirty="0">
                <a:ea typeface="ＭＳ 明朝" charset="-128"/>
                <a:cs typeface="ＭＳ 明朝" charset="-128"/>
              </a:rPr>
              <a:t>）年</a:t>
            </a:r>
            <a:r>
              <a:rPr lang="ja-JP" altLang="en-US" sz="2000" dirty="0">
                <a:ea typeface="ＭＳ 明朝" charset="-128"/>
                <a:cs typeface="ＭＳ 明朝" charset="-128"/>
                <a:hlinkClick r:id="rId3" action="ppaction://hlinksldjump"/>
              </a:rPr>
              <a:t>★</a:t>
            </a:r>
            <a:r>
              <a:rPr lang="en-US" altLang="ja-JP" sz="2000" dirty="0">
                <a:ea typeface="ＭＳ 明朝" charset="-128"/>
                <a:cs typeface="ＭＳ 明朝" charset="-128"/>
                <a:hlinkClick r:id="rId3" action="ppaction://hlinksldjump"/>
              </a:rPr>
              <a:t>2022</a:t>
            </a:r>
            <a:r>
              <a:rPr lang="ja-JP" altLang="en-US" sz="2000" dirty="0">
                <a:ea typeface="ＭＳ 明朝" charset="-128"/>
                <a:cs typeface="ＭＳ 明朝" charset="-128"/>
                <a:hlinkClick r:id="rId3" action="ppaction://hlinksldjump"/>
              </a:rPr>
              <a:t>（</a:t>
            </a:r>
            <a:r>
              <a:rPr lang="en-US" altLang="ja-JP" sz="2000" dirty="0">
                <a:ea typeface="ＭＳ 明朝" charset="-128"/>
                <a:cs typeface="ＭＳ 明朝" charset="-128"/>
                <a:hlinkClick r:id="rId3" action="ppaction://hlinksldjump"/>
              </a:rPr>
              <a:t>R4</a:t>
            </a:r>
            <a:r>
              <a:rPr lang="ja-JP" altLang="en-US" sz="2000" dirty="0">
                <a:ea typeface="ＭＳ 明朝" charset="-128"/>
                <a:cs typeface="ＭＳ 明朝" charset="-128"/>
                <a:hlinkClick r:id="rId3" action="ppaction://hlinksldjump"/>
              </a:rPr>
              <a:t>）年</a:t>
            </a:r>
            <a:endParaRPr lang="ja-JP" altLang="en-US" sz="2000" dirty="0">
              <a:ea typeface="ＭＳ 明朝" charset="-128"/>
              <a:cs typeface="ＭＳ 明朝" charset="-128"/>
            </a:endParaRPr>
          </a:p>
          <a:p>
            <a:pPr algn="just"/>
            <a:r>
              <a:rPr lang="ja-JP" altLang="en-US" sz="2000" dirty="0">
                <a:ea typeface="ＭＳ 明朝" charset="-128"/>
                <a:cs typeface="ＭＳ 明朝" charset="-128"/>
              </a:rPr>
              <a:t>完全失業者</a:t>
            </a:r>
            <a:r>
              <a:rPr lang="en-US" altLang="ja-JP" sz="2000" dirty="0">
                <a:ea typeface="ＭＳ 明朝" charset="-128"/>
                <a:cs typeface="ＭＳ 明朝" charset="-128"/>
              </a:rPr>
              <a:t>162</a:t>
            </a:r>
            <a:r>
              <a:rPr lang="ja-JP" altLang="en-US" sz="2000" dirty="0">
                <a:ea typeface="ＭＳ 明朝" charset="-128"/>
                <a:cs typeface="ＭＳ 明朝" charset="-128"/>
              </a:rPr>
              <a:t>万人（</a:t>
            </a:r>
            <a:r>
              <a:rPr lang="en-US" altLang="ja-JP" sz="2000" dirty="0">
                <a:ea typeface="ＭＳ 明朝" charset="-128"/>
                <a:cs typeface="ＭＳ 明朝" charset="-128"/>
              </a:rPr>
              <a:t>10</a:t>
            </a:r>
            <a:r>
              <a:rPr lang="ja-JP" altLang="en-US" sz="2000" dirty="0">
                <a:ea typeface="ＭＳ 明朝" charset="-128"/>
                <a:cs typeface="ＭＳ 明朝" charset="-128"/>
              </a:rPr>
              <a:t>年連続減少★</a:t>
            </a:r>
            <a:r>
              <a:rPr lang="en-US" altLang="ja-JP" sz="2000" dirty="0">
                <a:ea typeface="ＭＳ 明朝" charset="-128"/>
                <a:cs typeface="ＭＳ 明朝" charset="-128"/>
              </a:rPr>
              <a:t>179</a:t>
            </a:r>
            <a:r>
              <a:rPr lang="ja-JP" altLang="en-US" sz="2000" dirty="0">
                <a:ea typeface="ＭＳ 明朝" charset="-128"/>
                <a:cs typeface="ＭＳ 明朝" charset="-128"/>
              </a:rPr>
              <a:t>万人）</a:t>
            </a:r>
          </a:p>
          <a:p>
            <a:pPr algn="just"/>
            <a:r>
              <a:rPr lang="ja-JP" altLang="en-US" sz="2000" dirty="0">
                <a:ea typeface="ＭＳ 明朝" charset="-128"/>
                <a:cs typeface="ＭＳ 明朝" charset="-128"/>
              </a:rPr>
              <a:t>完全失業率</a:t>
            </a:r>
            <a:r>
              <a:rPr lang="en-US" altLang="ja-JP" sz="2000" dirty="0">
                <a:ea typeface="ＭＳ 明朝" charset="-128"/>
                <a:cs typeface="ＭＳ 明朝" charset="-128"/>
              </a:rPr>
              <a:t>2.4</a:t>
            </a:r>
            <a:r>
              <a:rPr lang="ja-JP" altLang="en-US" sz="2000" dirty="0">
                <a:ea typeface="ＭＳ 明朝" charset="-128"/>
                <a:cs typeface="ＭＳ 明朝" charset="-128"/>
              </a:rPr>
              <a:t>％（</a:t>
            </a:r>
            <a:r>
              <a:rPr lang="en-US" altLang="ja-JP" sz="2000" dirty="0">
                <a:ea typeface="ＭＳ 明朝" charset="-128"/>
                <a:cs typeface="ＭＳ 明朝" charset="-128"/>
              </a:rPr>
              <a:t>2010</a:t>
            </a:r>
            <a:r>
              <a:rPr lang="ja-JP" altLang="en-US" sz="2000" dirty="0">
                <a:ea typeface="ＭＳ 明朝" charset="-128"/>
                <a:cs typeface="ＭＳ 明朝" charset="-128"/>
              </a:rPr>
              <a:t>年</a:t>
            </a:r>
            <a:r>
              <a:rPr lang="en-US" altLang="ja-JP" sz="2000" dirty="0">
                <a:ea typeface="ＭＳ 明朝" charset="-128"/>
                <a:cs typeface="ＭＳ 明朝" charset="-128"/>
              </a:rPr>
              <a:t>5.1</a:t>
            </a:r>
            <a:r>
              <a:rPr lang="ja-JP" altLang="en-US" sz="2000" dirty="0">
                <a:ea typeface="ＭＳ 明朝" charset="-128"/>
                <a:cs typeface="ＭＳ 明朝" charset="-128"/>
              </a:rPr>
              <a:t>％から低下★</a:t>
            </a:r>
            <a:r>
              <a:rPr lang="en-US" altLang="ja-JP" sz="2000" dirty="0">
                <a:ea typeface="ＭＳ 明朝" charset="-128"/>
                <a:cs typeface="ＭＳ 明朝" charset="-128"/>
              </a:rPr>
              <a:t>2.6</a:t>
            </a:r>
            <a:r>
              <a:rPr lang="ja-JP" altLang="en-US" sz="2000" dirty="0">
                <a:ea typeface="ＭＳ 明朝" charset="-128"/>
                <a:cs typeface="ＭＳ 明朝" charset="-128"/>
              </a:rPr>
              <a:t>％）</a:t>
            </a:r>
          </a:p>
          <a:p>
            <a:pPr algn="just"/>
            <a:r>
              <a:rPr lang="en-US" altLang="ja-JP" sz="2000" dirty="0">
                <a:ea typeface="ＭＳ 明朝" charset="-128"/>
                <a:cs typeface="ＭＳ 明朝" charset="-128"/>
              </a:rPr>
              <a:t>15</a:t>
            </a:r>
            <a:r>
              <a:rPr lang="ja-JP" altLang="en-US" sz="2000" dirty="0">
                <a:ea typeface="ＭＳ 明朝" charset="-128"/>
                <a:cs typeface="ＭＳ 明朝" charset="-128"/>
              </a:rPr>
              <a:t>－</a:t>
            </a:r>
            <a:r>
              <a:rPr lang="en-US" altLang="ja-JP" sz="2000" dirty="0">
                <a:ea typeface="ＭＳ 明朝" charset="-128"/>
                <a:cs typeface="ＭＳ 明朝" charset="-128"/>
              </a:rPr>
              <a:t>24</a:t>
            </a:r>
            <a:r>
              <a:rPr lang="ja-JP" altLang="en-US" sz="2000" dirty="0">
                <a:ea typeface="ＭＳ 明朝" charset="-128"/>
                <a:cs typeface="ＭＳ 明朝" charset="-128"/>
              </a:rPr>
              <a:t>歳の完全失業率</a:t>
            </a:r>
            <a:r>
              <a:rPr lang="en-US" altLang="ja-JP" sz="2000" dirty="0">
                <a:ea typeface="ＭＳ 明朝" charset="-128"/>
                <a:cs typeface="ＭＳ 明朝" charset="-128"/>
              </a:rPr>
              <a:t>3.6</a:t>
            </a:r>
            <a:r>
              <a:rPr lang="ja-JP" altLang="en-US" sz="2000" dirty="0">
                <a:ea typeface="ＭＳ 明朝" charset="-128"/>
                <a:cs typeface="ＭＳ 明朝" charset="-128"/>
              </a:rPr>
              <a:t>％（同</a:t>
            </a:r>
            <a:r>
              <a:rPr lang="en-US" altLang="ja-JP" sz="2000" dirty="0">
                <a:ea typeface="ＭＳ 明朝" charset="-128"/>
                <a:cs typeface="ＭＳ 明朝" charset="-128"/>
              </a:rPr>
              <a:t>9.4</a:t>
            </a:r>
            <a:r>
              <a:rPr lang="ja-JP" altLang="en-US" sz="2000" dirty="0">
                <a:ea typeface="ＭＳ 明朝" charset="-128"/>
                <a:cs typeface="ＭＳ 明朝" charset="-128"/>
              </a:rPr>
              <a:t>％から低下★</a:t>
            </a:r>
            <a:r>
              <a:rPr lang="en-US" altLang="ja-JP" sz="2000" dirty="0">
                <a:ea typeface="ＭＳ 明朝" charset="-128"/>
                <a:cs typeface="ＭＳ 明朝" charset="-128"/>
              </a:rPr>
              <a:t>4.4</a:t>
            </a:r>
            <a:r>
              <a:rPr lang="ja-JP" altLang="en-US" sz="2000" dirty="0">
                <a:ea typeface="ＭＳ 明朝" charset="-128"/>
                <a:cs typeface="ＭＳ 明朝" charset="-128"/>
              </a:rPr>
              <a:t>）、</a:t>
            </a:r>
          </a:p>
          <a:p>
            <a:pPr algn="just"/>
            <a:r>
              <a:rPr lang="en-US" altLang="ja-JP" sz="2000" dirty="0">
                <a:ea typeface="ＭＳ 明朝" charset="-128"/>
                <a:cs typeface="ＭＳ 明朝" charset="-128"/>
              </a:rPr>
              <a:t>25</a:t>
            </a:r>
            <a:r>
              <a:rPr lang="ja-JP" altLang="en-US" sz="2000" dirty="0">
                <a:ea typeface="ＭＳ 明朝" charset="-128"/>
                <a:cs typeface="ＭＳ 明朝" charset="-128"/>
              </a:rPr>
              <a:t>－</a:t>
            </a:r>
            <a:r>
              <a:rPr lang="en-US" altLang="ja-JP" sz="2000" dirty="0">
                <a:ea typeface="ＭＳ 明朝" charset="-128"/>
                <a:cs typeface="ＭＳ 明朝" charset="-128"/>
              </a:rPr>
              <a:t>34</a:t>
            </a:r>
            <a:r>
              <a:rPr lang="ja-JP" altLang="en-US" sz="2000" dirty="0">
                <a:ea typeface="ＭＳ 明朝" charset="-128"/>
                <a:cs typeface="ＭＳ 明朝" charset="-128"/>
              </a:rPr>
              <a:t>歳の完全失業率</a:t>
            </a:r>
            <a:r>
              <a:rPr lang="en-US" altLang="ja-JP" sz="2000" dirty="0">
                <a:ea typeface="ＭＳ 明朝" charset="-128"/>
                <a:cs typeface="ＭＳ 明朝" charset="-128"/>
              </a:rPr>
              <a:t>3.2</a:t>
            </a:r>
            <a:r>
              <a:rPr lang="ja-JP" altLang="en-US" sz="2000" dirty="0">
                <a:ea typeface="ＭＳ 明朝" charset="-128"/>
                <a:cs typeface="ＭＳ 明朝" charset="-128"/>
              </a:rPr>
              <a:t>％（同</a:t>
            </a:r>
            <a:r>
              <a:rPr lang="en-US" altLang="ja-JP" sz="2000" dirty="0">
                <a:ea typeface="ＭＳ 明朝" charset="-128"/>
                <a:cs typeface="ＭＳ 明朝" charset="-128"/>
              </a:rPr>
              <a:t>6.2</a:t>
            </a:r>
            <a:r>
              <a:rPr lang="ja-JP" altLang="en-US" sz="2000" dirty="0">
                <a:ea typeface="ＭＳ 明朝" charset="-128"/>
                <a:cs typeface="ＭＳ 明朝" charset="-128"/>
              </a:rPr>
              <a:t>％から低下★</a:t>
            </a:r>
            <a:r>
              <a:rPr lang="en-US" altLang="ja-JP" sz="2000" dirty="0">
                <a:ea typeface="ＭＳ 明朝" charset="-128"/>
                <a:cs typeface="ＭＳ 明朝" charset="-128"/>
              </a:rPr>
              <a:t>3.6</a:t>
            </a:r>
            <a:r>
              <a:rPr lang="ja-JP" altLang="en-US" sz="2000" dirty="0">
                <a:ea typeface="ＭＳ 明朝" charset="-128"/>
                <a:cs typeface="ＭＳ 明朝" charset="-128"/>
              </a:rPr>
              <a:t>）</a:t>
            </a:r>
          </a:p>
          <a:p>
            <a:pPr algn="just"/>
            <a:r>
              <a:rPr lang="ja-JP" altLang="en-US" sz="2000" dirty="0">
                <a:ea typeface="ＭＳ 明朝" charset="-128"/>
                <a:cs typeface="ＭＳ 明朝" charset="-128"/>
              </a:rPr>
              <a:t>若年無業者（</a:t>
            </a:r>
            <a:r>
              <a:rPr lang="en-US" altLang="ja-JP" sz="2000" dirty="0">
                <a:ea typeface="ＭＳ 明朝" charset="-128"/>
                <a:cs typeface="ＭＳ 明朝" charset="-128"/>
              </a:rPr>
              <a:t>NEET </a:t>
            </a:r>
            <a:r>
              <a:rPr lang="ja-JP" altLang="en-US" sz="2000" dirty="0">
                <a:ea typeface="ＭＳ 明朝" charset="-128"/>
                <a:cs typeface="ＭＳ 明朝" charset="-128"/>
              </a:rPr>
              <a:t>： </a:t>
            </a:r>
            <a:r>
              <a:rPr lang="en-US" altLang="ja-JP" sz="2000" dirty="0">
                <a:ea typeface="ＭＳ 明朝" charset="-128"/>
                <a:cs typeface="ＭＳ 明朝" charset="-128"/>
              </a:rPr>
              <a:t>not in education, employment or training</a:t>
            </a:r>
            <a:r>
              <a:rPr lang="ja-JP" altLang="en-US" sz="2000" dirty="0">
                <a:ea typeface="ＭＳ 明朝" charset="-128"/>
                <a:cs typeface="ＭＳ 明朝" charset="-128"/>
              </a:rPr>
              <a:t>）：</a:t>
            </a:r>
            <a:r>
              <a:rPr lang="en-US" altLang="ja-JP" sz="2000" dirty="0">
                <a:ea typeface="ＭＳ 明朝" charset="-128"/>
                <a:cs typeface="ＭＳ 明朝" charset="-128"/>
              </a:rPr>
              <a:t>15</a:t>
            </a:r>
            <a:r>
              <a:rPr lang="ja-JP" altLang="en-US" sz="2000" dirty="0">
                <a:ea typeface="ＭＳ 明朝" charset="-128"/>
                <a:cs typeface="ＭＳ 明朝" charset="-128"/>
              </a:rPr>
              <a:t>歳から</a:t>
            </a:r>
            <a:r>
              <a:rPr lang="en-US" altLang="ja-JP" sz="2000" dirty="0">
                <a:ea typeface="ＭＳ 明朝" charset="-128"/>
                <a:cs typeface="ＭＳ 明朝" charset="-128"/>
              </a:rPr>
              <a:t>34</a:t>
            </a:r>
            <a:r>
              <a:rPr lang="ja-JP" altLang="en-US" sz="2000" dirty="0">
                <a:ea typeface="ＭＳ 明朝" charset="-128"/>
                <a:cs typeface="ＭＳ 明朝" charset="-128"/>
              </a:rPr>
              <a:t>歳までの非労働力人口のうち家事も通学もしていない者</a:t>
            </a:r>
            <a:r>
              <a:rPr lang="en-US" altLang="ja-JP" sz="2000" dirty="0">
                <a:ea typeface="ＭＳ 明朝" charset="-128"/>
                <a:cs typeface="ＭＳ 明朝" charset="-128"/>
              </a:rPr>
              <a:t>56</a:t>
            </a:r>
            <a:r>
              <a:rPr lang="ja-JP" altLang="en-US" sz="2000" dirty="0">
                <a:ea typeface="ＭＳ 明朝" charset="-128"/>
                <a:cs typeface="ＭＳ 明朝" charset="-128"/>
              </a:rPr>
              <a:t>万人★</a:t>
            </a:r>
            <a:r>
              <a:rPr lang="en-US" altLang="ja-JP" sz="2000" dirty="0">
                <a:ea typeface="ＭＳ 明朝" charset="-128"/>
                <a:cs typeface="ＭＳ 明朝" charset="-128"/>
              </a:rPr>
              <a:t>57 </a:t>
            </a:r>
            <a:r>
              <a:rPr lang="ja-JP" altLang="en-US" sz="2000" dirty="0">
                <a:ea typeface="ＭＳ 明朝" charset="-128"/>
                <a:cs typeface="ＭＳ 明朝" charset="-128"/>
              </a:rPr>
              <a:t>万人、</a:t>
            </a:r>
            <a:r>
              <a:rPr lang="en-US" altLang="ja-JP" sz="2000" dirty="0">
                <a:ea typeface="ＭＳ 明朝" charset="-128"/>
                <a:cs typeface="ＭＳ 明朝" charset="-128"/>
              </a:rPr>
              <a:t>35</a:t>
            </a:r>
            <a:r>
              <a:rPr lang="ja-JP" altLang="en-US" sz="2000" dirty="0">
                <a:ea typeface="ＭＳ 明朝" charset="-128"/>
                <a:cs typeface="ＭＳ 明朝" charset="-128"/>
              </a:rPr>
              <a:t>－</a:t>
            </a:r>
            <a:r>
              <a:rPr lang="en-US" altLang="ja-JP" sz="2000" dirty="0">
                <a:ea typeface="ＭＳ 明朝" charset="-128"/>
                <a:cs typeface="ＭＳ 明朝" charset="-128"/>
              </a:rPr>
              <a:t>44</a:t>
            </a:r>
            <a:r>
              <a:rPr lang="ja-JP" altLang="en-US" sz="2000" dirty="0">
                <a:ea typeface="ＭＳ 明朝" charset="-128"/>
                <a:cs typeface="ＭＳ 明朝" charset="-128"/>
              </a:rPr>
              <a:t>歳では</a:t>
            </a:r>
            <a:r>
              <a:rPr lang="en-US" altLang="ja-JP" sz="2000" dirty="0">
                <a:ea typeface="ＭＳ 明朝" charset="-128"/>
                <a:cs typeface="ＭＳ 明朝" charset="-128"/>
              </a:rPr>
              <a:t>39</a:t>
            </a:r>
            <a:r>
              <a:rPr lang="ja-JP" altLang="en-US" sz="2000" dirty="0">
                <a:ea typeface="ＭＳ 明朝" charset="-128"/>
                <a:cs typeface="ＭＳ 明朝" charset="-128"/>
              </a:rPr>
              <a:t>万人★</a:t>
            </a:r>
            <a:r>
              <a:rPr lang="en-US" altLang="ja-JP" sz="2000" dirty="0">
                <a:ea typeface="ＭＳ 明朝" charset="-128"/>
                <a:cs typeface="ＭＳ 明朝" charset="-128"/>
              </a:rPr>
              <a:t>36 </a:t>
            </a:r>
            <a:r>
              <a:rPr lang="ja-JP" altLang="en-US" sz="2000" dirty="0">
                <a:ea typeface="ＭＳ 明朝" charset="-128"/>
                <a:cs typeface="ＭＳ 明朝" charset="-128"/>
              </a:rPr>
              <a:t>万人</a:t>
            </a:r>
          </a:p>
          <a:p>
            <a:pPr marL="0" indent="0" algn="just">
              <a:buNone/>
            </a:pPr>
            <a:r>
              <a:rPr lang="ja-JP" altLang="en-US" sz="2000" dirty="0">
                <a:solidFill>
                  <a:srgbClr val="FF0000"/>
                </a:solidFill>
                <a:ea typeface="ＭＳ 明朝" charset="-128"/>
                <a:cs typeface="ＭＳ 明朝" charset="-128"/>
              </a:rPr>
              <a:t>★つまり、ニートは</a:t>
            </a:r>
            <a:r>
              <a:rPr lang="en-US" altLang="ja-JP" sz="2000" dirty="0">
                <a:solidFill>
                  <a:srgbClr val="FF0000"/>
                </a:solidFill>
                <a:ea typeface="ＭＳ 明朝" charset="-128"/>
                <a:cs typeface="ＭＳ 明朝" charset="-128"/>
              </a:rPr>
              <a:t>95</a:t>
            </a:r>
            <a:r>
              <a:rPr lang="ja-JP" altLang="en-US" sz="2000" dirty="0">
                <a:solidFill>
                  <a:srgbClr val="FF0000"/>
                </a:solidFill>
                <a:ea typeface="ＭＳ 明朝" charset="-128"/>
                <a:cs typeface="ＭＳ 明朝" charset="-128"/>
              </a:rPr>
              <a:t>万人から</a:t>
            </a:r>
            <a:r>
              <a:rPr lang="en-US" altLang="ja-JP" sz="2000" dirty="0">
                <a:solidFill>
                  <a:srgbClr val="FF0000"/>
                </a:solidFill>
                <a:ea typeface="ＭＳ 明朝" charset="-128"/>
                <a:cs typeface="ＭＳ 明朝" charset="-128"/>
              </a:rPr>
              <a:t>93</a:t>
            </a:r>
            <a:r>
              <a:rPr lang="ja-JP" altLang="en-US" sz="2000" dirty="0">
                <a:solidFill>
                  <a:srgbClr val="FF0000"/>
                </a:solidFill>
                <a:ea typeface="ＭＳ 明朝" charset="-128"/>
                <a:cs typeface="ＭＳ 明朝" charset="-128"/>
              </a:rPr>
              <a:t>万人に減少しているように見えるが、</a:t>
            </a:r>
            <a:r>
              <a:rPr lang="en-US" altLang="ja-JP" sz="2000" dirty="0">
                <a:solidFill>
                  <a:srgbClr val="FF0000"/>
                </a:solidFill>
                <a:ea typeface="ＭＳ 明朝" charset="-128"/>
                <a:cs typeface="ＭＳ 明朝" charset="-128"/>
              </a:rPr>
              <a:t>44</a:t>
            </a:r>
            <a:r>
              <a:rPr lang="ja-JP" altLang="en-US" sz="2000" dirty="0">
                <a:solidFill>
                  <a:srgbClr val="FF0000"/>
                </a:solidFill>
                <a:ea typeface="ＭＳ 明朝" charset="-128"/>
                <a:cs typeface="ＭＳ 明朝" charset="-128"/>
              </a:rPr>
              <a:t>歳以上（エイジアウト）になっているだけかも知れない。完全失業者は減ったが、その分、ニートが増えている可能性が高い。</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22</a:t>
            </a:fld>
            <a:endParaRPr lang="en-US" altLang="ja-JP" dirty="0"/>
          </a:p>
        </p:txBody>
      </p:sp>
    </p:spTree>
    <p:extLst>
      <p:ext uri="{BB962C8B-B14F-4D97-AF65-F5344CB8AC3E}">
        <p14:creationId xmlns:p14="http://schemas.microsoft.com/office/powerpoint/2010/main" val="31579354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a:xfrm>
            <a:off x="574674" y="304801"/>
            <a:ext cx="8416925" cy="963960"/>
          </a:xfrm>
        </p:spPr>
        <p:txBody>
          <a:bodyPr anchor="ctr" anchorCtr="0"/>
          <a:lstStyle/>
          <a:p>
            <a:r>
              <a:rPr lang="ja-JP" altLang="en-US" sz="2800" dirty="0">
                <a:latin typeface="ＭＳ ゴシック"/>
                <a:ea typeface="ＭＳ ゴシック"/>
                <a:cs typeface="ＭＳ ゴシック"/>
              </a:rPr>
              <a:t>完全失業率の推移（若年層などの動向）</a:t>
            </a:r>
          </a:p>
        </p:txBody>
      </p:sp>
      <p:sp>
        <p:nvSpPr>
          <p:cNvPr id="4" name="テキスト ボックス 3">
            <a:extLst>
              <a:ext uri="{FF2B5EF4-FFF2-40B4-BE49-F238E27FC236}">
                <a16:creationId xmlns:a16="http://schemas.microsoft.com/office/drawing/2014/main" id="{93ADA8B6-80D7-45D9-78ED-36732B01FC42}"/>
              </a:ext>
            </a:extLst>
          </p:cNvPr>
          <p:cNvSpPr txBox="1"/>
          <p:nvPr/>
        </p:nvSpPr>
        <p:spPr>
          <a:xfrm>
            <a:off x="959866" y="5445224"/>
            <a:ext cx="7646540" cy="646331"/>
          </a:xfrm>
          <a:prstGeom prst="rect">
            <a:avLst/>
          </a:prstGeom>
          <a:noFill/>
        </p:spPr>
        <p:txBody>
          <a:bodyPr wrap="square" rtlCol="0">
            <a:spAutoFit/>
          </a:bodyPr>
          <a:lstStyle/>
          <a:p>
            <a:r>
              <a:rPr lang="ja-JP" altLang="en-US" sz="1800" dirty="0"/>
              <a:t>労働政策研究・研修機構：図</a:t>
            </a:r>
            <a:r>
              <a:rPr lang="en-US" altLang="ja-JP" sz="1800" dirty="0"/>
              <a:t>3-3-1</a:t>
            </a:r>
            <a:r>
              <a:rPr lang="ja-JP" altLang="en-US" sz="1800" dirty="0"/>
              <a:t>　年齢階級別完全失業率　男女計　</a:t>
            </a:r>
            <a:r>
              <a:rPr lang="en-US" altLang="ja-JP" sz="1800" dirty="0"/>
              <a:t>1968</a:t>
            </a:r>
            <a:r>
              <a:rPr lang="ja-JP" altLang="en-US" sz="1800" dirty="0"/>
              <a:t>年～</a:t>
            </a:r>
            <a:r>
              <a:rPr lang="en-US" altLang="ja-JP" sz="1800" dirty="0"/>
              <a:t>2020</a:t>
            </a:r>
            <a:r>
              <a:rPr lang="ja-JP" altLang="en-US" sz="1800" dirty="0"/>
              <a:t>年年平均若年者（</a:t>
            </a:r>
            <a:r>
              <a:rPr lang="en-US" altLang="ja-JP" sz="1800" dirty="0"/>
              <a:t>15</a:t>
            </a:r>
            <a:r>
              <a:rPr lang="ja-JP" altLang="en-US" sz="1800" dirty="0"/>
              <a:t>～</a:t>
            </a:r>
            <a:r>
              <a:rPr lang="en-US" altLang="ja-JP" sz="1800" dirty="0"/>
              <a:t>34</a:t>
            </a:r>
            <a:r>
              <a:rPr lang="ja-JP" altLang="en-US" sz="1800" dirty="0"/>
              <a:t>歳）・高齢者（</a:t>
            </a:r>
            <a:r>
              <a:rPr lang="en-US" altLang="ja-JP" sz="1800" dirty="0"/>
              <a:t>60</a:t>
            </a:r>
            <a:r>
              <a:rPr lang="ja-JP" altLang="en-US" sz="1800" dirty="0"/>
              <a:t>歳以上）</a:t>
            </a:r>
            <a:endParaRPr lang="en-US" sz="1800" dirty="0"/>
          </a:p>
        </p:txBody>
      </p:sp>
      <p:pic>
        <p:nvPicPr>
          <p:cNvPr id="2" name="図 1">
            <a:extLst>
              <a:ext uri="{FF2B5EF4-FFF2-40B4-BE49-F238E27FC236}">
                <a16:creationId xmlns:a16="http://schemas.microsoft.com/office/drawing/2014/main" id="{09FD18B4-AB70-5E5E-C25A-67FA556FD568}"/>
              </a:ext>
            </a:extLst>
          </p:cNvPr>
          <p:cNvPicPr>
            <a:picLocks noChangeAspect="1"/>
          </p:cNvPicPr>
          <p:nvPr/>
        </p:nvPicPr>
        <p:blipFill>
          <a:blip r:embed="rId3"/>
          <a:stretch>
            <a:fillRect/>
          </a:stretch>
        </p:blipFill>
        <p:spPr>
          <a:xfrm>
            <a:off x="899592" y="1124744"/>
            <a:ext cx="6276975" cy="4267200"/>
          </a:xfrm>
          <a:prstGeom prst="rect">
            <a:avLst/>
          </a:prstGeom>
        </p:spPr>
      </p:pic>
    </p:spTree>
    <p:extLst>
      <p:ext uri="{BB962C8B-B14F-4D97-AF65-F5344CB8AC3E}">
        <p14:creationId xmlns:p14="http://schemas.microsoft.com/office/powerpoint/2010/main" val="30662352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82630"/>
            <a:ext cx="8352928" cy="1144852"/>
          </a:xfrm>
        </p:spPr>
        <p:txBody>
          <a:bodyPr anchor="ctr"/>
          <a:lstStyle/>
          <a:p>
            <a:pPr algn="ctr" eaLnBrk="1" hangingPunct="1">
              <a:spcBef>
                <a:spcPts val="0"/>
              </a:spcBef>
            </a:pPr>
            <a:r>
              <a:rPr lang="ja-JP" altLang="en-US" sz="2400" dirty="0"/>
              <a:t>第３節　労働環境の変化</a:t>
            </a:r>
            <a:br>
              <a:rPr lang="ja-JP" altLang="en-US" sz="2400" dirty="0"/>
            </a:br>
            <a:r>
              <a:rPr lang="ja-JP" altLang="en-US" sz="2400" dirty="0"/>
              <a:t>１</a:t>
            </a:r>
            <a:r>
              <a:rPr lang="en-US" altLang="ja-JP" sz="2400" dirty="0"/>
              <a:t>.</a:t>
            </a:r>
            <a:r>
              <a:rPr lang="ja-JP" altLang="en-US" sz="2400" dirty="0"/>
              <a:t>雇用・労働の動向</a:t>
            </a:r>
            <a:br>
              <a:rPr lang="ja-JP" altLang="en-US" sz="2400" dirty="0"/>
            </a:br>
            <a:r>
              <a:rPr lang="ja-JP" altLang="en-US" sz="2400" dirty="0"/>
              <a:t>（３）正規雇用と非正規雇用</a:t>
            </a:r>
          </a:p>
        </p:txBody>
      </p:sp>
      <p:sp>
        <p:nvSpPr>
          <p:cNvPr id="430083" name="Rectangle 3"/>
          <p:cNvSpPr>
            <a:spLocks noGrp="1" noChangeArrowheads="1"/>
          </p:cNvSpPr>
          <p:nvPr>
            <p:ph type="body" idx="1"/>
          </p:nvPr>
        </p:nvSpPr>
        <p:spPr>
          <a:xfrm>
            <a:off x="611560" y="1628800"/>
            <a:ext cx="8352928" cy="4536504"/>
          </a:xfrm>
        </p:spPr>
        <p:txBody>
          <a:bodyPr/>
          <a:lstStyle/>
          <a:p>
            <a:pPr marL="0" indent="0" algn="just">
              <a:buNone/>
            </a:pPr>
            <a:r>
              <a:rPr lang="ja-JP" altLang="en-US" sz="2400" dirty="0">
                <a:ea typeface="ＭＳ 明朝" charset="-128"/>
                <a:cs typeface="ＭＳ 明朝" charset="-128"/>
              </a:rPr>
              <a:t>＜雇用形態別＞</a:t>
            </a:r>
            <a:endParaRPr lang="en-US" altLang="ja-JP" sz="2400" dirty="0">
              <a:ea typeface="ＭＳ 明朝" charset="-128"/>
              <a:cs typeface="ＭＳ 明朝" charset="-128"/>
            </a:endParaRPr>
          </a:p>
          <a:p>
            <a:pPr algn="just"/>
            <a:r>
              <a:rPr lang="ja-JP" altLang="en-US" sz="2400" dirty="0">
                <a:ea typeface="ＭＳ 明朝" charset="-128"/>
                <a:cs typeface="ＭＳ 明朝" charset="-128"/>
              </a:rPr>
              <a:t>正規雇用　</a:t>
            </a:r>
            <a:r>
              <a:rPr lang="en-US" altLang="ja-JP" sz="2400" dirty="0">
                <a:ea typeface="ＭＳ 明朝" charset="-128"/>
                <a:cs typeface="ＭＳ 明朝" charset="-128"/>
              </a:rPr>
              <a:t>3503</a:t>
            </a:r>
            <a:r>
              <a:rPr lang="ja-JP" altLang="en-US" sz="2400" dirty="0">
                <a:ea typeface="ＭＳ 明朝" charset="-128"/>
                <a:cs typeface="ＭＳ 明朝" charset="-128"/>
              </a:rPr>
              <a:t>万人　　★</a:t>
            </a:r>
            <a:r>
              <a:rPr lang="en-US" altLang="ja-JP" sz="2400" dirty="0">
                <a:ea typeface="ＭＳ 明朝" charset="-128"/>
                <a:cs typeface="ＭＳ 明朝" charset="-128"/>
              </a:rPr>
              <a:t>3473</a:t>
            </a:r>
            <a:r>
              <a:rPr lang="ja-JP" altLang="en-US" sz="2400" dirty="0">
                <a:ea typeface="ＭＳ 明朝" charset="-128"/>
                <a:cs typeface="ＭＳ 明朝" charset="-128"/>
              </a:rPr>
              <a:t>万人</a:t>
            </a:r>
            <a:endParaRPr lang="en-US" altLang="ja-JP" sz="2400" dirty="0">
              <a:ea typeface="ＭＳ 明朝" charset="-128"/>
              <a:cs typeface="ＭＳ 明朝" charset="-128"/>
            </a:endParaRPr>
          </a:p>
          <a:p>
            <a:pPr algn="just"/>
            <a:r>
              <a:rPr lang="ja-JP" altLang="en-US" sz="2400" dirty="0">
                <a:ea typeface="ＭＳ 明朝" charset="-128"/>
                <a:cs typeface="ＭＳ 明朝" charset="-128"/>
              </a:rPr>
              <a:t>非正規雇用</a:t>
            </a:r>
            <a:r>
              <a:rPr lang="en-US" altLang="ja-JP" sz="2400" dirty="0">
                <a:ea typeface="ＭＳ 明朝" charset="-128"/>
                <a:cs typeface="ＭＳ 明朝" charset="-128"/>
              </a:rPr>
              <a:t>2165</a:t>
            </a:r>
            <a:r>
              <a:rPr lang="ja-JP" altLang="en-US" sz="2400" dirty="0">
                <a:ea typeface="ＭＳ 明朝" charset="-128"/>
                <a:cs typeface="ＭＳ 明朝" charset="-128"/>
              </a:rPr>
              <a:t>万人　　★</a:t>
            </a:r>
            <a:r>
              <a:rPr lang="en-US" altLang="ja-JP" sz="2400" dirty="0">
                <a:ea typeface="ＭＳ 明朝" charset="-128"/>
                <a:cs typeface="ＭＳ 明朝" charset="-128"/>
              </a:rPr>
              <a:t>1697</a:t>
            </a:r>
            <a:r>
              <a:rPr lang="ja-JP" altLang="en-US" sz="2400" dirty="0">
                <a:ea typeface="ＭＳ 明朝" charset="-128"/>
                <a:cs typeface="ＭＳ 明朝" charset="-128"/>
              </a:rPr>
              <a:t>万人　</a:t>
            </a:r>
            <a:endParaRPr lang="en-US" altLang="ja-JP" sz="2400" dirty="0">
              <a:ea typeface="ＭＳ 明朝" charset="-128"/>
              <a:cs typeface="ＭＳ 明朝" charset="-128"/>
            </a:endParaRPr>
          </a:p>
          <a:p>
            <a:pPr algn="just"/>
            <a:r>
              <a:rPr lang="ja-JP" altLang="en-US" sz="2400" dirty="0">
                <a:ea typeface="ＭＳ 明朝" charset="-128"/>
                <a:cs typeface="ＭＳ 明朝" charset="-128"/>
              </a:rPr>
              <a:t>非正規雇用の割合</a:t>
            </a:r>
            <a:r>
              <a:rPr lang="en-US" altLang="ja-JP" sz="2400" dirty="0">
                <a:ea typeface="ＭＳ 明朝" charset="-128"/>
                <a:cs typeface="ＭＳ 明朝" charset="-128"/>
              </a:rPr>
              <a:t>38,2%,6</a:t>
            </a:r>
            <a:r>
              <a:rPr lang="ja-JP" altLang="en-US" sz="2400" dirty="0">
                <a:ea typeface="ＭＳ 明朝" charset="-128"/>
                <a:cs typeface="ＭＳ 明朝" charset="-128"/>
              </a:rPr>
              <a:t>年連続増加　★</a:t>
            </a:r>
            <a:r>
              <a:rPr lang="en-US" altLang="ja-JP" sz="2400" dirty="0">
                <a:ea typeface="ＭＳ 明朝" charset="-128"/>
                <a:cs typeface="ＭＳ 明朝" charset="-128"/>
              </a:rPr>
              <a:t>32.8</a:t>
            </a:r>
            <a:r>
              <a:rPr lang="ja-JP" altLang="en-US" sz="2400" dirty="0">
                <a:ea typeface="ＭＳ 明朝" charset="-128"/>
                <a:cs typeface="ＭＳ 明朝" charset="-128"/>
              </a:rPr>
              <a:t>％</a:t>
            </a:r>
          </a:p>
          <a:p>
            <a:pPr algn="just"/>
            <a:r>
              <a:rPr lang="ja-JP" altLang="en-US" sz="2400" dirty="0">
                <a:ea typeface="ＭＳ 明朝" charset="-128"/>
                <a:cs typeface="ＭＳ 明朝" charset="-128"/>
              </a:rPr>
              <a:t>男女別：女性が多く非正規雇用者の約</a:t>
            </a:r>
            <a:r>
              <a:rPr lang="en-US" altLang="ja-JP" sz="2400" dirty="0">
                <a:ea typeface="ＭＳ 明朝" charset="-128"/>
                <a:cs typeface="ＭＳ 明朝" charset="-128"/>
              </a:rPr>
              <a:t>4</a:t>
            </a:r>
            <a:r>
              <a:rPr lang="ja-JP" altLang="en-US" sz="2400" dirty="0">
                <a:ea typeface="ＭＳ 明朝" charset="-128"/>
                <a:cs typeface="ＭＳ 明朝" charset="-128"/>
              </a:rPr>
              <a:t>割（約</a:t>
            </a:r>
            <a:r>
              <a:rPr lang="en-US" altLang="ja-JP" sz="2400" dirty="0">
                <a:ea typeface="ＭＳ 明朝" charset="-128"/>
                <a:cs typeface="ＭＳ 明朝" charset="-128"/>
              </a:rPr>
              <a:t>800</a:t>
            </a:r>
            <a:r>
              <a:rPr lang="ja-JP" altLang="en-US" sz="2400" dirty="0">
                <a:ea typeface="ＭＳ 明朝" charset="-128"/>
                <a:cs typeface="ＭＳ 明朝" charset="-128"/>
              </a:rPr>
              <a:t>万人）が世帯主の配偶者</a:t>
            </a:r>
          </a:p>
          <a:p>
            <a:pPr algn="just"/>
            <a:r>
              <a:rPr lang="ja-JP" altLang="en-US" sz="2400" dirty="0">
                <a:ea typeface="ＭＳ 明朝" charset="-128"/>
                <a:cs typeface="ＭＳ 明朝" charset="-128"/>
              </a:rPr>
              <a:t>年齢別：若年</a:t>
            </a:r>
            <a:r>
              <a:rPr lang="en-US" altLang="ja-JP" sz="2400" dirty="0">
                <a:ea typeface="ＭＳ 明朝" charset="-128"/>
                <a:cs typeface="ＭＳ 明朝" charset="-128"/>
              </a:rPr>
              <a:t>(15</a:t>
            </a:r>
            <a:r>
              <a:rPr lang="ja-JP" altLang="en-US" sz="2400" dirty="0">
                <a:ea typeface="ＭＳ 明朝" charset="-128"/>
                <a:cs typeface="ＭＳ 明朝" charset="-128"/>
              </a:rPr>
              <a:t>－</a:t>
            </a:r>
            <a:r>
              <a:rPr lang="en-US" altLang="ja-JP" sz="2400" dirty="0">
                <a:ea typeface="ＭＳ 明朝" charset="-128"/>
                <a:cs typeface="ＭＳ 明朝" charset="-128"/>
              </a:rPr>
              <a:t>24</a:t>
            </a:r>
            <a:r>
              <a:rPr lang="ja-JP" altLang="en-US" sz="2400" dirty="0">
                <a:ea typeface="ＭＳ 明朝" charset="-128"/>
                <a:cs typeface="ＭＳ 明朝" charset="-128"/>
              </a:rPr>
              <a:t>歳</a:t>
            </a:r>
            <a:r>
              <a:rPr lang="en-US" altLang="ja-JP" sz="2400" dirty="0">
                <a:ea typeface="ＭＳ 明朝" charset="-128"/>
                <a:cs typeface="ＭＳ 明朝" charset="-128"/>
              </a:rPr>
              <a:t>)</a:t>
            </a:r>
            <a:r>
              <a:rPr lang="ja-JP" altLang="en-US" sz="2400" dirty="0">
                <a:ea typeface="ＭＳ 明朝" charset="-128"/>
                <a:cs typeface="ＭＳ 明朝" charset="-128"/>
              </a:rPr>
              <a:t>の割合</a:t>
            </a:r>
            <a:r>
              <a:rPr lang="en-US" altLang="ja-JP" sz="2400" dirty="0">
                <a:ea typeface="ＭＳ 明朝" charset="-128"/>
                <a:cs typeface="ＭＳ 明朝" charset="-128"/>
              </a:rPr>
              <a:t>50.4%</a:t>
            </a:r>
            <a:r>
              <a:rPr lang="ja-JP" altLang="en-US" sz="2400" dirty="0">
                <a:ea typeface="ＭＳ 明朝" charset="-128"/>
                <a:cs typeface="ＭＳ 明朝" charset="-128"/>
              </a:rPr>
              <a:t>（初職）</a:t>
            </a:r>
            <a:endParaRPr lang="en-US" altLang="ja-JP" sz="2400" dirty="0">
              <a:ea typeface="ＭＳ 明朝" charset="-128"/>
              <a:cs typeface="ＭＳ 明朝" charset="-128"/>
            </a:endParaRPr>
          </a:p>
          <a:p>
            <a:pPr algn="just"/>
            <a:r>
              <a:rPr lang="ja-JP" altLang="en-US" sz="2400" dirty="0">
                <a:ea typeface="ＭＳ 明朝" charset="-128"/>
                <a:cs typeface="ＭＳ 明朝" charset="-128"/>
              </a:rPr>
              <a:t>中高年</a:t>
            </a:r>
            <a:r>
              <a:rPr lang="en-US" altLang="ja-JP" sz="2400" dirty="0">
                <a:ea typeface="ＭＳ 明朝" charset="-128"/>
                <a:cs typeface="ＭＳ 明朝" charset="-128"/>
              </a:rPr>
              <a:t>(55</a:t>
            </a:r>
            <a:r>
              <a:rPr lang="ja-JP" altLang="en-US" sz="2400" dirty="0">
                <a:ea typeface="ＭＳ 明朝" charset="-128"/>
                <a:cs typeface="ＭＳ 明朝" charset="-128"/>
              </a:rPr>
              <a:t>－</a:t>
            </a:r>
            <a:r>
              <a:rPr lang="en-US" altLang="ja-JP" sz="2400" dirty="0">
                <a:ea typeface="ＭＳ 明朝" charset="-128"/>
                <a:cs typeface="ＭＳ 明朝" charset="-128"/>
              </a:rPr>
              <a:t>64</a:t>
            </a:r>
            <a:r>
              <a:rPr lang="ja-JP" altLang="en-US" sz="2400" dirty="0">
                <a:ea typeface="ＭＳ 明朝" charset="-128"/>
                <a:cs typeface="ＭＳ 明朝" charset="-128"/>
              </a:rPr>
              <a:t>歳</a:t>
            </a:r>
            <a:r>
              <a:rPr lang="en-US" altLang="ja-JP" sz="2400" dirty="0">
                <a:ea typeface="ＭＳ 明朝" charset="-128"/>
                <a:cs typeface="ＭＳ 明朝" charset="-128"/>
              </a:rPr>
              <a:t>)</a:t>
            </a:r>
            <a:r>
              <a:rPr lang="ja-JP" altLang="en-US" sz="2400" dirty="0">
                <a:ea typeface="ＭＳ 明朝" charset="-128"/>
                <a:cs typeface="ＭＳ 明朝" charset="-128"/>
              </a:rPr>
              <a:t>の割合が</a:t>
            </a:r>
            <a:r>
              <a:rPr lang="en-US" altLang="ja-JP" sz="2400" dirty="0">
                <a:ea typeface="ＭＳ 明朝" charset="-128"/>
                <a:cs typeface="ＭＳ 明朝" charset="-128"/>
              </a:rPr>
              <a:t>46.6</a:t>
            </a:r>
            <a:r>
              <a:rPr lang="ja-JP" altLang="en-US" sz="2400" dirty="0">
                <a:ea typeface="ＭＳ 明朝" charset="-128"/>
                <a:cs typeface="ＭＳ 明朝" charset="-128"/>
              </a:rPr>
              <a:t>％、老年</a:t>
            </a:r>
            <a:r>
              <a:rPr lang="en-US" altLang="ja-JP" sz="2400" dirty="0">
                <a:ea typeface="ＭＳ 明朝" charset="-128"/>
                <a:cs typeface="ＭＳ 明朝" charset="-128"/>
              </a:rPr>
              <a:t>65</a:t>
            </a:r>
            <a:r>
              <a:rPr lang="ja-JP" altLang="en-US" sz="2400" dirty="0">
                <a:ea typeface="ＭＳ 明朝" charset="-128"/>
                <a:cs typeface="ＭＳ 明朝" charset="-128"/>
              </a:rPr>
              <a:t>歳以上が</a:t>
            </a:r>
            <a:r>
              <a:rPr lang="en-US" altLang="ja-JP" sz="2400" dirty="0">
                <a:ea typeface="ＭＳ 明朝" charset="-128"/>
                <a:cs typeface="ＭＳ 明朝" charset="-128"/>
              </a:rPr>
              <a:t>77.3</a:t>
            </a:r>
            <a:r>
              <a:rPr lang="ja-JP" altLang="en-US" sz="2400" dirty="0">
                <a:ea typeface="ＭＳ 明朝" charset="-128"/>
                <a:cs typeface="ＭＳ 明朝" charset="-128"/>
              </a:rPr>
              <a:t>％が非正規⇒定年退職後、年金受給のみでは生活できず就労が必要な人が多い。</a:t>
            </a: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24</a:t>
            </a:fld>
            <a:endParaRPr lang="en-US" altLang="ja-JP" dirty="0"/>
          </a:p>
        </p:txBody>
      </p:sp>
    </p:spTree>
    <p:extLst>
      <p:ext uri="{BB962C8B-B14F-4D97-AF65-F5344CB8AC3E}">
        <p14:creationId xmlns:p14="http://schemas.microsoft.com/office/powerpoint/2010/main" val="2651233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a:xfrm>
            <a:off x="574674" y="304801"/>
            <a:ext cx="8416925" cy="963960"/>
          </a:xfrm>
        </p:spPr>
        <p:txBody>
          <a:bodyPr anchor="ctr" anchorCtr="0"/>
          <a:lstStyle/>
          <a:p>
            <a:r>
              <a:rPr lang="ja-JP" altLang="en-US" sz="2800" dirty="0">
                <a:latin typeface="ＭＳ ゴシック"/>
                <a:ea typeface="ＭＳ ゴシック"/>
                <a:cs typeface="ＭＳ ゴシック"/>
              </a:rPr>
              <a:t>年齢別非正規雇用の職員の割合の推移</a:t>
            </a:r>
          </a:p>
        </p:txBody>
      </p:sp>
      <p:sp>
        <p:nvSpPr>
          <p:cNvPr id="4" name="テキスト ボックス 3">
            <a:extLst>
              <a:ext uri="{FF2B5EF4-FFF2-40B4-BE49-F238E27FC236}">
                <a16:creationId xmlns:a16="http://schemas.microsoft.com/office/drawing/2014/main" id="{93ADA8B6-80D7-45D9-78ED-36732B01FC42}"/>
              </a:ext>
            </a:extLst>
          </p:cNvPr>
          <p:cNvSpPr txBox="1"/>
          <p:nvPr/>
        </p:nvSpPr>
        <p:spPr>
          <a:xfrm>
            <a:off x="959866" y="5977766"/>
            <a:ext cx="7646540" cy="461665"/>
          </a:xfrm>
          <a:prstGeom prst="rect">
            <a:avLst/>
          </a:prstGeom>
          <a:noFill/>
        </p:spPr>
        <p:txBody>
          <a:bodyPr wrap="square" rtlCol="0">
            <a:spAutoFit/>
          </a:bodyPr>
          <a:lstStyle/>
          <a:p>
            <a:r>
              <a:rPr lang="zh-TW" altLang="en-US" dirty="0"/>
              <a:t>総務省「労働力調査」</a:t>
            </a:r>
            <a:r>
              <a:rPr lang="en-US" altLang="zh-TW" dirty="0"/>
              <a:t>2022</a:t>
            </a:r>
            <a:r>
              <a:rPr lang="zh-TW" altLang="en-US" dirty="0"/>
              <a:t>（</a:t>
            </a:r>
            <a:r>
              <a:rPr lang="en-US" altLang="zh-TW" dirty="0"/>
              <a:t>R4</a:t>
            </a:r>
            <a:r>
              <a:rPr lang="zh-TW" altLang="en-US" dirty="0"/>
              <a:t>）</a:t>
            </a:r>
            <a:r>
              <a:rPr lang="ja-JP" altLang="en-US" dirty="0"/>
              <a:t>より作図</a:t>
            </a:r>
            <a:endParaRPr lang="en-US" dirty="0"/>
          </a:p>
        </p:txBody>
      </p:sp>
      <p:sp>
        <p:nvSpPr>
          <p:cNvPr id="7" name="テキスト ボックス 6">
            <a:extLst>
              <a:ext uri="{FF2B5EF4-FFF2-40B4-BE49-F238E27FC236}">
                <a16:creationId xmlns:a16="http://schemas.microsoft.com/office/drawing/2014/main" id="{24F2A116-4125-E479-CC44-D02E74FF0833}"/>
              </a:ext>
            </a:extLst>
          </p:cNvPr>
          <p:cNvSpPr txBox="1"/>
          <p:nvPr/>
        </p:nvSpPr>
        <p:spPr>
          <a:xfrm>
            <a:off x="1115616" y="6414030"/>
            <a:ext cx="7646540" cy="369332"/>
          </a:xfrm>
          <a:prstGeom prst="rect">
            <a:avLst/>
          </a:prstGeom>
          <a:noFill/>
        </p:spPr>
        <p:txBody>
          <a:bodyPr wrap="square" rtlCol="0">
            <a:spAutoFit/>
          </a:bodyPr>
          <a:lstStyle/>
          <a:p>
            <a:r>
              <a:rPr lang="ja-JP" altLang="en-US" sz="1800" dirty="0">
                <a:solidFill>
                  <a:srgbClr val="FF0000"/>
                </a:solidFill>
              </a:rPr>
              <a:t>★初職と退職前後で非正規雇用の割合が高い点に注意</a:t>
            </a:r>
            <a:endParaRPr lang="en-US" sz="1800" dirty="0">
              <a:solidFill>
                <a:srgbClr val="FF0000"/>
              </a:solidFill>
            </a:endParaRPr>
          </a:p>
        </p:txBody>
      </p:sp>
      <p:pic>
        <p:nvPicPr>
          <p:cNvPr id="2" name="図 1">
            <a:extLst>
              <a:ext uri="{FF2B5EF4-FFF2-40B4-BE49-F238E27FC236}">
                <a16:creationId xmlns:a16="http://schemas.microsoft.com/office/drawing/2014/main" id="{0273F62A-41D1-CF35-42DF-6E82D0AC283D}"/>
              </a:ext>
            </a:extLst>
          </p:cNvPr>
          <p:cNvPicPr>
            <a:picLocks noChangeAspect="1"/>
          </p:cNvPicPr>
          <p:nvPr/>
        </p:nvPicPr>
        <p:blipFill>
          <a:blip r:embed="rId3"/>
          <a:stretch>
            <a:fillRect/>
          </a:stretch>
        </p:blipFill>
        <p:spPr>
          <a:xfrm>
            <a:off x="395536" y="953836"/>
            <a:ext cx="7720006" cy="5052174"/>
          </a:xfrm>
          <a:prstGeom prst="rect">
            <a:avLst/>
          </a:prstGeom>
        </p:spPr>
      </p:pic>
    </p:spTree>
    <p:extLst>
      <p:ext uri="{BB962C8B-B14F-4D97-AF65-F5344CB8AC3E}">
        <p14:creationId xmlns:p14="http://schemas.microsoft.com/office/powerpoint/2010/main" val="3593683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82630"/>
            <a:ext cx="8352928" cy="1144852"/>
          </a:xfrm>
        </p:spPr>
        <p:txBody>
          <a:bodyPr anchor="ctr"/>
          <a:lstStyle/>
          <a:p>
            <a:pPr algn="ctr" eaLnBrk="1" hangingPunct="1">
              <a:spcBef>
                <a:spcPts val="0"/>
              </a:spcBef>
            </a:pPr>
            <a:br>
              <a:rPr lang="en-US" altLang="ja-JP" sz="2400" dirty="0"/>
            </a:br>
            <a:r>
              <a:rPr lang="ja-JP" altLang="en-US" sz="2400" dirty="0"/>
              <a:t>第３節　労働環境の変化</a:t>
            </a:r>
            <a:br>
              <a:rPr lang="ja-JP" altLang="en-US" sz="2400" dirty="0"/>
            </a:br>
            <a:r>
              <a:rPr lang="ja-JP" altLang="en-US" sz="2400" dirty="0"/>
              <a:t>２．雇用・労働変化がもたらす影響</a:t>
            </a:r>
            <a:br>
              <a:rPr lang="ja-JP" altLang="en-US" sz="2400" dirty="0"/>
            </a:br>
            <a:r>
              <a:rPr lang="ja-JP" altLang="en-US" sz="2400" dirty="0"/>
              <a:t>（１）サービス業の拡大と雇用の流動化</a:t>
            </a:r>
            <a:br>
              <a:rPr lang="ja-JP" altLang="en-US" sz="2400" dirty="0"/>
            </a:br>
            <a:endParaRPr lang="ja-JP" altLang="en-US" sz="2400" dirty="0"/>
          </a:p>
        </p:txBody>
      </p:sp>
      <p:sp>
        <p:nvSpPr>
          <p:cNvPr id="430083" name="Rectangle 3"/>
          <p:cNvSpPr>
            <a:spLocks noGrp="1" noChangeArrowheads="1"/>
          </p:cNvSpPr>
          <p:nvPr>
            <p:ph type="body" idx="1"/>
          </p:nvPr>
        </p:nvSpPr>
        <p:spPr>
          <a:xfrm>
            <a:off x="807610" y="1772816"/>
            <a:ext cx="7868846" cy="3672408"/>
          </a:xfrm>
        </p:spPr>
        <p:txBody>
          <a:bodyPr/>
          <a:lstStyle/>
          <a:p>
            <a:pPr algn="just"/>
            <a:r>
              <a:rPr lang="ja-JP" altLang="en-US" sz="2000" dirty="0">
                <a:ea typeface="ＭＳ 明朝" charset="-128"/>
                <a:cs typeface="ＭＳ 明朝" charset="-128"/>
              </a:rPr>
              <a:t>サービス産業（第３次産業）の拡大、農林水産業や製造業ほど土地に縛られられない）⇒雇用の流動化（フレキシブル化）・多様化</a:t>
            </a:r>
          </a:p>
          <a:p>
            <a:pPr algn="just"/>
            <a:r>
              <a:rPr lang="ja-JP" altLang="en-US" sz="2000" dirty="0">
                <a:ea typeface="ＭＳ 明朝" charset="-128"/>
                <a:cs typeface="ＭＳ 明朝" charset="-128"/>
              </a:rPr>
              <a:t>日本型雇用システム（終身雇用・年功序列賃金・企業内組合）⇒短期間・短時間等の有期雇用の増加⇒解雇・契約解除が容易</a:t>
            </a:r>
          </a:p>
          <a:p>
            <a:pPr algn="just"/>
            <a:r>
              <a:rPr lang="ja-JP" altLang="en-US" sz="2000" dirty="0">
                <a:ea typeface="ＭＳ 明朝" charset="-128"/>
                <a:cs typeface="ＭＳ 明朝" charset="-128"/>
              </a:rPr>
              <a:t>派遣労働の増加⇒「派遣切り」「雇止め」</a:t>
            </a:r>
          </a:p>
          <a:p>
            <a:pPr algn="just"/>
            <a:r>
              <a:rPr lang="ja-JP" altLang="en-US" sz="2000" dirty="0">
                <a:ea typeface="ＭＳ 明朝" charset="-128"/>
                <a:cs typeface="ＭＳ 明朝" charset="-128"/>
              </a:rPr>
              <a:t>請負契約（１人親方）＝個人事業主（フリーランス）「偽装請負」（社会保険などの支払い不要）。派遣より低賃金　＊ホームヘルプサービス・デイサービスの送迎業務など、</a:t>
            </a:r>
          </a:p>
          <a:p>
            <a:pPr algn="just"/>
            <a:r>
              <a:rPr lang="ja-JP" altLang="en-US" sz="2000" dirty="0">
                <a:ea typeface="ＭＳ 明朝" charset="-128"/>
                <a:cs typeface="ＭＳ 明朝" charset="-128"/>
              </a:rPr>
              <a:t>ギグワーカー（単発労働）ネットなどで単発で仕事を請け負う。</a:t>
            </a:r>
          </a:p>
          <a:p>
            <a:pPr marL="0" indent="0" algn="just">
              <a:buNone/>
            </a:pPr>
            <a:r>
              <a:rPr lang="ja-JP" altLang="en-US" sz="2000" dirty="0">
                <a:ea typeface="ＭＳ 明朝" charset="-128"/>
                <a:cs typeface="ＭＳ 明朝" charset="-128"/>
              </a:rPr>
              <a:t>。</a:t>
            </a: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26</a:t>
            </a:fld>
            <a:endParaRPr lang="en-US" altLang="ja-JP" dirty="0"/>
          </a:p>
        </p:txBody>
      </p:sp>
    </p:spTree>
    <p:extLst>
      <p:ext uri="{BB962C8B-B14F-4D97-AF65-F5344CB8AC3E}">
        <p14:creationId xmlns:p14="http://schemas.microsoft.com/office/powerpoint/2010/main" val="2083791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82630"/>
            <a:ext cx="8352928" cy="1144852"/>
          </a:xfrm>
        </p:spPr>
        <p:txBody>
          <a:bodyPr anchor="ctr"/>
          <a:lstStyle/>
          <a:p>
            <a:pPr algn="ctr" eaLnBrk="1" hangingPunct="1">
              <a:spcBef>
                <a:spcPts val="0"/>
              </a:spcBef>
            </a:pPr>
            <a:br>
              <a:rPr lang="en-US" altLang="ja-JP" sz="2400" dirty="0"/>
            </a:br>
            <a:r>
              <a:rPr lang="ja-JP" altLang="en-US" sz="2400" dirty="0"/>
              <a:t>第３節　労働環境の変化</a:t>
            </a:r>
            <a:br>
              <a:rPr lang="ja-JP" altLang="en-US" sz="2400" dirty="0"/>
            </a:br>
            <a:r>
              <a:rPr lang="ja-JP" altLang="en-US" sz="2400" dirty="0"/>
              <a:t>２．雇用・労働変化がもたらす影響</a:t>
            </a:r>
            <a:br>
              <a:rPr lang="ja-JP" altLang="en-US" sz="2400" dirty="0"/>
            </a:br>
            <a:r>
              <a:rPr lang="ja-JP" altLang="en-US" sz="2400" dirty="0"/>
              <a:t>（２）ワーキングプアの諸問題</a:t>
            </a:r>
            <a:br>
              <a:rPr lang="ja-JP" altLang="en-US" sz="2400" dirty="0"/>
            </a:br>
            <a:endParaRPr lang="ja-JP" altLang="en-US" sz="2400" dirty="0"/>
          </a:p>
        </p:txBody>
      </p:sp>
      <p:sp>
        <p:nvSpPr>
          <p:cNvPr id="430083" name="Rectangle 3"/>
          <p:cNvSpPr>
            <a:spLocks noGrp="1" noChangeArrowheads="1"/>
          </p:cNvSpPr>
          <p:nvPr>
            <p:ph type="body" idx="1"/>
          </p:nvPr>
        </p:nvSpPr>
        <p:spPr>
          <a:xfrm>
            <a:off x="807610" y="1772816"/>
            <a:ext cx="7726790" cy="4248472"/>
          </a:xfrm>
        </p:spPr>
        <p:txBody>
          <a:bodyPr/>
          <a:lstStyle/>
          <a:p>
            <a:pPr algn="just"/>
            <a:r>
              <a:rPr lang="ja-JP" altLang="en-US" sz="2000" dirty="0">
                <a:ea typeface="ＭＳ 明朝" charset="-128"/>
                <a:cs typeface="ＭＳ 明朝" charset="-128"/>
              </a:rPr>
              <a:t>非正規雇用（アルバイト、パート、派遣、嘱託等）・請負労働の拡大</a:t>
            </a:r>
          </a:p>
          <a:p>
            <a:pPr algn="just"/>
            <a:r>
              <a:rPr lang="ja-JP" altLang="en-US" sz="2000" dirty="0">
                <a:ea typeface="ＭＳ 明朝" charset="-128"/>
                <a:cs typeface="ＭＳ 明朝" charset="-128"/>
              </a:rPr>
              <a:t>ワーキング・プアー（</a:t>
            </a:r>
            <a:r>
              <a:rPr lang="en-US" altLang="ja-JP" sz="2000" dirty="0">
                <a:ea typeface="ＭＳ 明朝" charset="-128"/>
                <a:cs typeface="ＭＳ 明朝" charset="-128"/>
              </a:rPr>
              <a:t>Working Poor)</a:t>
            </a:r>
            <a:r>
              <a:rPr lang="ja-JP" altLang="en-US" sz="2000" dirty="0">
                <a:ea typeface="ＭＳ 明朝" charset="-128"/>
                <a:cs typeface="ＭＳ 明朝" charset="-128"/>
              </a:rPr>
              <a:t>　就労しているのに安定した収入が得られない。</a:t>
            </a:r>
          </a:p>
          <a:p>
            <a:pPr algn="just"/>
            <a:r>
              <a:rPr lang="ja-JP" altLang="en-US" sz="2000" dirty="0">
                <a:ea typeface="ＭＳ 明朝" charset="-128"/>
                <a:cs typeface="ＭＳ 明朝" charset="-128"/>
              </a:rPr>
              <a:t>完全失業率の低下⇒ワーキング・プアーの増加</a:t>
            </a:r>
          </a:p>
          <a:p>
            <a:pPr algn="just"/>
            <a:r>
              <a:rPr lang="ja-JP" altLang="en-US" sz="2000" dirty="0">
                <a:ea typeface="ＭＳ 明朝" charset="-128"/>
                <a:cs typeface="ＭＳ 明朝" charset="-128"/>
              </a:rPr>
              <a:t>社会保険料収入の減少⇒社会保障制度の崩壊</a:t>
            </a:r>
          </a:p>
          <a:p>
            <a:pPr algn="just"/>
            <a:r>
              <a:rPr lang="ja-JP" altLang="en-US" sz="2000" dirty="0">
                <a:ea typeface="ＭＳ 明朝" charset="-128"/>
                <a:cs typeface="ＭＳ 明朝" charset="-128"/>
              </a:rPr>
              <a:t>ライフタイムでみた場合の雇用期間の短縮</a:t>
            </a:r>
          </a:p>
          <a:p>
            <a:pPr algn="just"/>
            <a:r>
              <a:rPr lang="ja-JP" altLang="en-US" sz="2000" dirty="0">
                <a:ea typeface="ＭＳ 明朝" charset="-128"/>
                <a:cs typeface="ＭＳ 明朝" charset="-128"/>
              </a:rPr>
              <a:t>職業的経験・発達・熟練が進まない。</a:t>
            </a:r>
          </a:p>
          <a:p>
            <a:pPr algn="just"/>
            <a:r>
              <a:rPr lang="ja-JP" altLang="en-US" sz="2000" dirty="0">
                <a:ea typeface="ＭＳ 明朝" charset="-128"/>
                <a:cs typeface="ＭＳ 明朝" charset="-128"/>
              </a:rPr>
              <a:t>消費支出も低下⇒経済成長にマイナス</a:t>
            </a:r>
          </a:p>
          <a:p>
            <a:pPr algn="just"/>
            <a:r>
              <a:rPr lang="ja-JP" altLang="en-US" sz="2000" dirty="0">
                <a:ea typeface="ＭＳ 明朝" charset="-128"/>
                <a:cs typeface="ＭＳ 明朝" charset="-128"/>
              </a:rPr>
              <a:t>日本の社会保障は正規雇用（男性）が標準なので、セーフティーネットの外になる。</a:t>
            </a:r>
          </a:p>
          <a:p>
            <a:pPr algn="just"/>
            <a:r>
              <a:rPr lang="ja-JP" altLang="en-US" sz="2000" dirty="0">
                <a:ea typeface="ＭＳ 明朝" charset="-128"/>
                <a:cs typeface="ＭＳ 明朝" charset="-128"/>
              </a:rPr>
              <a:t>無保険・無年金者の増加。</a:t>
            </a:r>
          </a:p>
          <a:p>
            <a:pPr marL="0" indent="0" algn="just">
              <a:buNone/>
            </a:pPr>
            <a:r>
              <a:rPr lang="ja-JP" altLang="en-US" sz="2000" dirty="0">
                <a:ea typeface="ＭＳ 明朝" charset="-128"/>
                <a:cs typeface="ＭＳ 明朝" charset="-128"/>
              </a:rPr>
              <a:t>。</a:t>
            </a: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27</a:t>
            </a:fld>
            <a:endParaRPr lang="en-US" altLang="ja-JP" dirty="0"/>
          </a:p>
        </p:txBody>
      </p:sp>
    </p:spTree>
    <p:extLst>
      <p:ext uri="{BB962C8B-B14F-4D97-AF65-F5344CB8AC3E}">
        <p14:creationId xmlns:p14="http://schemas.microsoft.com/office/powerpoint/2010/main" val="16041586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82630"/>
            <a:ext cx="8352928" cy="1144852"/>
          </a:xfrm>
        </p:spPr>
        <p:txBody>
          <a:bodyPr anchor="ctr"/>
          <a:lstStyle/>
          <a:p>
            <a:pPr algn="ctr" eaLnBrk="1" hangingPunct="1">
              <a:spcBef>
                <a:spcPts val="0"/>
              </a:spcBef>
            </a:pPr>
            <a:br>
              <a:rPr lang="en-US" altLang="ja-JP" sz="2400" dirty="0"/>
            </a:br>
            <a:br>
              <a:rPr lang="en-US" altLang="ja-JP" sz="2400" dirty="0"/>
            </a:br>
            <a:r>
              <a:rPr lang="ja-JP" altLang="en-US" sz="2400" dirty="0"/>
              <a:t>第３節　労働環境の変化</a:t>
            </a:r>
            <a:br>
              <a:rPr lang="ja-JP" altLang="en-US" sz="2400" dirty="0"/>
            </a:br>
            <a:r>
              <a:rPr lang="ja-JP" altLang="en-US" sz="2400" dirty="0"/>
              <a:t>３．雇用・労働政策と社会保障の課題</a:t>
            </a:r>
            <a:br>
              <a:rPr lang="ja-JP" altLang="en-US" sz="2400" dirty="0"/>
            </a:br>
            <a:r>
              <a:rPr lang="ja-JP" altLang="en-US" sz="2400" dirty="0"/>
              <a:t>（１）ワークフェア政策の展開　①</a:t>
            </a:r>
            <a:br>
              <a:rPr lang="ja-JP" altLang="en-US" sz="2400" dirty="0"/>
            </a:br>
            <a:br>
              <a:rPr lang="ja-JP" altLang="en-US" sz="2400" dirty="0"/>
            </a:br>
            <a:endParaRPr lang="ja-JP" altLang="en-US" sz="2400" dirty="0"/>
          </a:p>
        </p:txBody>
      </p:sp>
      <p:sp>
        <p:nvSpPr>
          <p:cNvPr id="430083" name="Rectangle 3"/>
          <p:cNvSpPr>
            <a:spLocks noGrp="1" noChangeArrowheads="1"/>
          </p:cNvSpPr>
          <p:nvPr>
            <p:ph type="body" idx="1"/>
          </p:nvPr>
        </p:nvSpPr>
        <p:spPr>
          <a:xfrm>
            <a:off x="708605" y="1844824"/>
            <a:ext cx="7726790" cy="3888432"/>
          </a:xfrm>
        </p:spPr>
        <p:txBody>
          <a:bodyPr/>
          <a:lstStyle/>
          <a:p>
            <a:pPr algn="just"/>
            <a:r>
              <a:rPr lang="en-US" altLang="ja-JP" sz="2000" dirty="0">
                <a:ea typeface="ＭＳ 明朝" charset="-128"/>
                <a:cs typeface="ＭＳ 明朝" charset="-128"/>
              </a:rPr>
              <a:t>1990</a:t>
            </a:r>
            <a:r>
              <a:rPr lang="ja-JP" altLang="en-US" sz="2000" dirty="0">
                <a:ea typeface="ＭＳ 明朝" charset="-128"/>
                <a:cs typeface="ＭＳ 明朝" charset="-128"/>
              </a:rPr>
              <a:t>年代以降、完全雇用・日本型雇用システム・男性稼ぎ手モデルの雇用機会の減少</a:t>
            </a:r>
          </a:p>
          <a:p>
            <a:pPr algn="just"/>
            <a:r>
              <a:rPr lang="ja-JP" altLang="en-US" sz="2000" dirty="0">
                <a:ea typeface="ＭＳ 明朝" charset="-128"/>
                <a:cs typeface="ＭＳ 明朝" charset="-128"/>
              </a:rPr>
              <a:t>ワークフェア（</a:t>
            </a:r>
            <a:r>
              <a:rPr lang="en-US" altLang="ja-JP" sz="2000" dirty="0" err="1">
                <a:ea typeface="ＭＳ 明朝" charset="-128"/>
                <a:cs typeface="ＭＳ 明朝" charset="-128"/>
              </a:rPr>
              <a:t>Wellfare</a:t>
            </a:r>
            <a:r>
              <a:rPr lang="en-US" altLang="ja-JP" sz="2000" dirty="0">
                <a:ea typeface="ＭＳ 明朝" charset="-128"/>
                <a:cs typeface="ＭＳ 明朝" charset="-128"/>
              </a:rPr>
              <a:t> to Work) </a:t>
            </a:r>
            <a:r>
              <a:rPr lang="ja-JP" altLang="en-US" sz="2000" dirty="0">
                <a:ea typeface="ＭＳ 明朝" charset="-128"/>
                <a:cs typeface="ＭＳ 明朝" charset="-128"/>
              </a:rPr>
              <a:t>政策：就労を促進する施策</a:t>
            </a:r>
          </a:p>
          <a:p>
            <a:pPr algn="just"/>
            <a:r>
              <a:rPr lang="ja-JP" altLang="en-US" sz="2000" dirty="0">
                <a:ea typeface="ＭＳ 明朝" charset="-128"/>
                <a:cs typeface="ＭＳ 明朝" charset="-128"/>
              </a:rPr>
              <a:t>雇用創出＝規制緩和・自由化による</a:t>
            </a:r>
            <a:endParaRPr lang="en-US" altLang="ja-JP" sz="2000" dirty="0">
              <a:ea typeface="ＭＳ 明朝" charset="-128"/>
              <a:cs typeface="ＭＳ 明朝" charset="-128"/>
            </a:endParaRPr>
          </a:p>
          <a:p>
            <a:pPr algn="just"/>
            <a:r>
              <a:rPr lang="en-US" altLang="ja-JP" sz="2000" dirty="0">
                <a:ea typeface="ＭＳ 明朝" charset="-128"/>
                <a:cs typeface="ＭＳ 明朝" charset="-128"/>
              </a:rPr>
              <a:t>1985</a:t>
            </a:r>
            <a:r>
              <a:rPr lang="ja-JP" altLang="en-US" sz="2000" dirty="0">
                <a:ea typeface="ＭＳ 明朝" charset="-128"/>
                <a:cs typeface="ＭＳ 明朝" charset="-128"/>
              </a:rPr>
              <a:t>（</a:t>
            </a:r>
            <a:r>
              <a:rPr lang="en-US" altLang="ja-JP" sz="2000" dirty="0">
                <a:ea typeface="ＭＳ 明朝" charset="-128"/>
                <a:cs typeface="ＭＳ 明朝" charset="-128"/>
              </a:rPr>
              <a:t>S60</a:t>
            </a:r>
            <a:r>
              <a:rPr lang="ja-JP" altLang="en-US" sz="2000" dirty="0">
                <a:ea typeface="ＭＳ 明朝" charset="-128"/>
                <a:cs typeface="ＭＳ 明朝" charset="-128"/>
              </a:rPr>
              <a:t>）年</a:t>
            </a:r>
            <a:r>
              <a:rPr lang="ja-JP" altLang="en-US" sz="2000" dirty="0">
                <a:ea typeface="ＭＳ 明朝" charset="-128"/>
                <a:cs typeface="ＭＳ 明朝" charset="-128"/>
                <a:hlinkClick r:id="rId3"/>
              </a:rPr>
              <a:t>労働者派遣法</a:t>
            </a:r>
            <a:r>
              <a:rPr lang="ja-JP" altLang="en-US" sz="2000" dirty="0">
                <a:ea typeface="ＭＳ 明朝" charset="-128"/>
                <a:cs typeface="ＭＳ 明朝" charset="-128"/>
              </a:rPr>
              <a:t>：労働者派遣事業の適正な運営の確保及び派遣労働者の保護等に関する法律</a:t>
            </a:r>
          </a:p>
          <a:p>
            <a:pPr algn="just"/>
            <a:r>
              <a:rPr lang="en-US" altLang="ja-JP" sz="2000" dirty="0">
                <a:ea typeface="ＭＳ 明朝" charset="-128"/>
                <a:cs typeface="ＭＳ 明朝" charset="-128"/>
              </a:rPr>
              <a:t>1993</a:t>
            </a:r>
            <a:r>
              <a:rPr lang="ja-JP" altLang="en-US" sz="2000" dirty="0">
                <a:ea typeface="ＭＳ 明朝" charset="-128"/>
                <a:cs typeface="ＭＳ 明朝" charset="-128"/>
              </a:rPr>
              <a:t>（</a:t>
            </a:r>
            <a:r>
              <a:rPr lang="en-US" altLang="ja-JP" sz="2000" dirty="0">
                <a:ea typeface="ＭＳ 明朝" charset="-128"/>
                <a:cs typeface="ＭＳ 明朝" charset="-128"/>
              </a:rPr>
              <a:t>H5</a:t>
            </a:r>
            <a:r>
              <a:rPr lang="ja-JP" altLang="en-US" sz="2000" dirty="0">
                <a:ea typeface="ＭＳ 明朝" charset="-128"/>
                <a:cs typeface="ＭＳ 明朝" charset="-128"/>
              </a:rPr>
              <a:t>）年</a:t>
            </a:r>
            <a:r>
              <a:rPr lang="ja-JP" altLang="en-US" sz="2000" dirty="0">
                <a:ea typeface="ＭＳ 明朝" charset="-128"/>
                <a:cs typeface="ＭＳ 明朝" charset="-128"/>
                <a:hlinkClick r:id="rId4"/>
              </a:rPr>
              <a:t>パートタイム労働法</a:t>
            </a:r>
            <a:r>
              <a:rPr lang="ja-JP" altLang="en-US" sz="2000" dirty="0">
                <a:ea typeface="ＭＳ 明朝" charset="-128"/>
                <a:cs typeface="ＭＳ 明朝" charset="-128"/>
              </a:rPr>
              <a:t>：短時間労働者の雇用管理の改善等に関する法律</a:t>
            </a:r>
          </a:p>
          <a:p>
            <a:pPr algn="just"/>
            <a:r>
              <a:rPr lang="en-US" altLang="ja-JP" sz="2000" dirty="0">
                <a:ea typeface="ＭＳ 明朝" charset="-128"/>
                <a:cs typeface="ＭＳ 明朝" charset="-128"/>
              </a:rPr>
              <a:t>2007</a:t>
            </a:r>
            <a:r>
              <a:rPr lang="ja-JP" altLang="en-US" sz="2000" dirty="0">
                <a:ea typeface="ＭＳ 明朝" charset="-128"/>
                <a:cs typeface="ＭＳ 明朝" charset="-128"/>
              </a:rPr>
              <a:t>（</a:t>
            </a:r>
            <a:r>
              <a:rPr lang="en-US" altLang="ja-JP" sz="2000" dirty="0">
                <a:ea typeface="ＭＳ 明朝" charset="-128"/>
                <a:cs typeface="ＭＳ 明朝" charset="-128"/>
              </a:rPr>
              <a:t>H19</a:t>
            </a:r>
            <a:r>
              <a:rPr lang="ja-JP" altLang="en-US" sz="2000" dirty="0">
                <a:ea typeface="ＭＳ 明朝" charset="-128"/>
                <a:cs typeface="ＭＳ 明朝" charset="-128"/>
              </a:rPr>
              <a:t>）年</a:t>
            </a:r>
            <a:r>
              <a:rPr lang="ja-JP" altLang="en-US" sz="2000" dirty="0">
                <a:ea typeface="ＭＳ 明朝" charset="-128"/>
                <a:cs typeface="ＭＳ 明朝" charset="-128"/>
                <a:hlinkClick r:id="rId5"/>
              </a:rPr>
              <a:t>労働契約法の制定・改正</a:t>
            </a:r>
            <a:r>
              <a:rPr lang="ja-JP" altLang="en-US" sz="2000" dirty="0">
                <a:ea typeface="ＭＳ 明朝" charset="-128"/>
                <a:cs typeface="ＭＳ 明朝" charset="-128"/>
              </a:rPr>
              <a:t>⇒非正規雇用枠の拡大</a:t>
            </a:r>
          </a:p>
          <a:p>
            <a:pPr marL="0" indent="0" algn="just">
              <a:buNone/>
            </a:pPr>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28</a:t>
            </a:fld>
            <a:endParaRPr lang="en-US" altLang="ja-JP" dirty="0"/>
          </a:p>
        </p:txBody>
      </p:sp>
    </p:spTree>
    <p:extLst>
      <p:ext uri="{BB962C8B-B14F-4D97-AF65-F5344CB8AC3E}">
        <p14:creationId xmlns:p14="http://schemas.microsoft.com/office/powerpoint/2010/main" val="26953307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82630"/>
            <a:ext cx="8352928" cy="1144852"/>
          </a:xfrm>
        </p:spPr>
        <p:txBody>
          <a:bodyPr anchor="ctr"/>
          <a:lstStyle/>
          <a:p>
            <a:pPr algn="ctr" eaLnBrk="1" hangingPunct="1">
              <a:spcBef>
                <a:spcPts val="0"/>
              </a:spcBef>
            </a:pPr>
            <a:br>
              <a:rPr lang="en-US" altLang="ja-JP" sz="2400" dirty="0"/>
            </a:br>
            <a:br>
              <a:rPr lang="en-US" altLang="ja-JP" sz="2400" dirty="0"/>
            </a:br>
            <a:r>
              <a:rPr lang="ja-JP" altLang="en-US" sz="2400" dirty="0"/>
              <a:t>第３節　労働環境の変化</a:t>
            </a:r>
            <a:br>
              <a:rPr lang="ja-JP" altLang="en-US" sz="2400" dirty="0"/>
            </a:br>
            <a:r>
              <a:rPr lang="ja-JP" altLang="en-US" sz="2400" dirty="0"/>
              <a:t>３．雇用・労働政策と社会保障の課題</a:t>
            </a:r>
            <a:br>
              <a:rPr lang="ja-JP" altLang="en-US" sz="2400" dirty="0"/>
            </a:br>
            <a:r>
              <a:rPr lang="ja-JP" altLang="en-US" sz="2400" dirty="0"/>
              <a:t>（１）ワークフェア政策の展開②</a:t>
            </a:r>
            <a:br>
              <a:rPr lang="ja-JP" altLang="en-US" sz="2400" dirty="0"/>
            </a:br>
            <a:br>
              <a:rPr lang="ja-JP" altLang="en-US" sz="2400" dirty="0"/>
            </a:br>
            <a:endParaRPr lang="ja-JP" altLang="en-US" sz="2400" dirty="0"/>
          </a:p>
        </p:txBody>
      </p:sp>
      <p:sp>
        <p:nvSpPr>
          <p:cNvPr id="430083" name="Rectangle 3"/>
          <p:cNvSpPr>
            <a:spLocks noGrp="1" noChangeArrowheads="1"/>
          </p:cNvSpPr>
          <p:nvPr>
            <p:ph type="body" idx="1"/>
          </p:nvPr>
        </p:nvSpPr>
        <p:spPr>
          <a:xfrm>
            <a:off x="709585" y="1762117"/>
            <a:ext cx="7868846" cy="4248472"/>
          </a:xfrm>
        </p:spPr>
        <p:txBody>
          <a:bodyPr/>
          <a:lstStyle/>
          <a:p>
            <a:pPr algn="just"/>
            <a:r>
              <a:rPr lang="ja-JP" altLang="en-US" sz="2000" dirty="0">
                <a:ea typeface="ＭＳ 明朝" charset="-128"/>
                <a:cs typeface="ＭＳ 明朝" charset="-128"/>
              </a:rPr>
              <a:t>失業者の再就職を促す政策</a:t>
            </a:r>
          </a:p>
          <a:p>
            <a:pPr algn="just"/>
            <a:r>
              <a:rPr lang="ja-JP" altLang="en-US" sz="2000" dirty="0">
                <a:ea typeface="ＭＳ 明朝" charset="-128"/>
                <a:cs typeface="ＭＳ 明朝" charset="-128"/>
              </a:rPr>
              <a:t>ハローワークによる相談支援・職業訓練プログラム・雇用保険の教育訓練給付</a:t>
            </a:r>
          </a:p>
          <a:p>
            <a:pPr algn="just"/>
            <a:r>
              <a:rPr lang="ja-JP" altLang="en-US" sz="2000" dirty="0">
                <a:ea typeface="ＭＳ 明朝" charset="-128"/>
                <a:cs typeface="ＭＳ 明朝" charset="-128"/>
              </a:rPr>
              <a:t>「積極的労働市場政策　</a:t>
            </a:r>
            <a:r>
              <a:rPr lang="en-US" altLang="ja-JP" sz="2000" dirty="0">
                <a:ea typeface="ＭＳ 明朝" charset="-128"/>
                <a:cs typeface="ＭＳ 明朝" charset="-128"/>
              </a:rPr>
              <a:t>active labor market policy</a:t>
            </a:r>
            <a:r>
              <a:rPr lang="ja-JP" altLang="en-US" sz="2000" dirty="0">
                <a:ea typeface="ＭＳ 明朝" charset="-128"/>
                <a:cs typeface="ＭＳ 明朝" charset="-128"/>
              </a:rPr>
              <a:t>」</a:t>
            </a:r>
          </a:p>
          <a:p>
            <a:pPr algn="just"/>
            <a:r>
              <a:rPr lang="ja-JP" altLang="en-US" sz="2000" dirty="0">
                <a:ea typeface="ＭＳ 明朝" charset="-128"/>
                <a:cs typeface="ＭＳ 明朝" charset="-128"/>
              </a:rPr>
              <a:t>就職氷河期：バブル崩壊後の</a:t>
            </a:r>
            <a:r>
              <a:rPr lang="en-US" altLang="ja-JP" sz="2000" dirty="0">
                <a:ea typeface="ＭＳ 明朝" charset="-128"/>
                <a:cs typeface="ＭＳ 明朝" charset="-128"/>
              </a:rPr>
              <a:t>1990</a:t>
            </a:r>
            <a:r>
              <a:rPr lang="ja-JP" altLang="en-US" sz="2000" dirty="0">
                <a:ea typeface="ＭＳ 明朝" charset="-128"/>
                <a:cs typeface="ＭＳ 明朝" charset="-128"/>
              </a:rPr>
              <a:t>年</a:t>
            </a:r>
            <a:r>
              <a:rPr lang="en-US" altLang="ja-JP" sz="2000" dirty="0">
                <a:ea typeface="ＭＳ 明朝" charset="-128"/>
                <a:cs typeface="ＭＳ 明朝" charset="-128"/>
              </a:rPr>
              <a:t>〜2000</a:t>
            </a:r>
            <a:r>
              <a:rPr lang="ja-JP" altLang="en-US" sz="2000" dirty="0">
                <a:ea typeface="ＭＳ 明朝" charset="-128"/>
                <a:cs typeface="ＭＳ 明朝" charset="-128"/>
              </a:rPr>
              <a:t>年代に就職活動。</a:t>
            </a:r>
            <a:r>
              <a:rPr lang="en-US" altLang="ja-JP" sz="2000" dirty="0">
                <a:ea typeface="ＭＳ 明朝" charset="-128"/>
                <a:cs typeface="ＭＳ 明朝" charset="-128"/>
              </a:rPr>
              <a:t>1970</a:t>
            </a:r>
            <a:r>
              <a:rPr lang="ja-JP" altLang="en-US" sz="2000" dirty="0">
                <a:ea typeface="ＭＳ 明朝" charset="-128"/>
                <a:cs typeface="ＭＳ 明朝" charset="-128"/>
              </a:rPr>
              <a:t>年代から</a:t>
            </a:r>
            <a:r>
              <a:rPr lang="en-US" altLang="ja-JP" sz="2000" dirty="0">
                <a:ea typeface="ＭＳ 明朝" charset="-128"/>
                <a:cs typeface="ＭＳ 明朝" charset="-128"/>
              </a:rPr>
              <a:t>1980</a:t>
            </a:r>
            <a:r>
              <a:rPr lang="ja-JP" altLang="en-US" sz="2000" dirty="0">
                <a:ea typeface="ＭＳ 明朝" charset="-128"/>
                <a:cs typeface="ＭＳ 明朝" charset="-128"/>
              </a:rPr>
              <a:t>年代生まれ（第二次ベビーブーム世代）⇒フリーター</a:t>
            </a:r>
            <a:r>
              <a:rPr lang="en-US" altLang="ja-JP" sz="2000" dirty="0">
                <a:ea typeface="ＭＳ 明朝" charset="-128"/>
                <a:cs typeface="ＭＳ 明朝" charset="-128"/>
              </a:rPr>
              <a:t>200</a:t>
            </a:r>
            <a:r>
              <a:rPr lang="ja-JP" altLang="en-US" sz="2000" dirty="0">
                <a:ea typeface="ＭＳ 明朝" charset="-128"/>
                <a:cs typeface="ＭＳ 明朝" charset="-128"/>
              </a:rPr>
              <a:t>万人超。ニートの増加。</a:t>
            </a:r>
          </a:p>
          <a:p>
            <a:pPr algn="just"/>
            <a:r>
              <a:rPr lang="ja-JP" altLang="en-US" sz="2000" dirty="0">
                <a:ea typeface="ＭＳ 明朝" charset="-128"/>
                <a:cs typeface="ＭＳ 明朝" charset="-128"/>
              </a:rPr>
              <a:t>就職氷河期世代：（</a:t>
            </a:r>
            <a:r>
              <a:rPr lang="en-US" altLang="ja-JP" sz="2000" dirty="0">
                <a:ea typeface="ＭＳ 明朝" charset="-128"/>
                <a:cs typeface="ＭＳ 明朝" charset="-128"/>
              </a:rPr>
              <a:t>2023</a:t>
            </a:r>
            <a:r>
              <a:rPr lang="ja-JP" altLang="en-US" sz="2000" dirty="0">
                <a:ea typeface="ＭＳ 明朝" charset="-128"/>
                <a:cs typeface="ＭＳ 明朝" charset="-128"/>
              </a:rPr>
              <a:t>年現在）</a:t>
            </a:r>
            <a:r>
              <a:rPr lang="en-US" altLang="ja-JP" sz="2000" dirty="0">
                <a:ea typeface="ＭＳ 明朝" charset="-128"/>
                <a:cs typeface="ＭＳ 明朝" charset="-128"/>
              </a:rPr>
              <a:t>40</a:t>
            </a:r>
            <a:r>
              <a:rPr lang="ja-JP" altLang="en-US" sz="2000" dirty="0">
                <a:ea typeface="ＭＳ 明朝" charset="-128"/>
                <a:cs typeface="ＭＳ 明朝" charset="-128"/>
              </a:rPr>
              <a:t>歳代から</a:t>
            </a:r>
            <a:r>
              <a:rPr lang="en-US" altLang="ja-JP" sz="2000" dirty="0">
                <a:ea typeface="ＭＳ 明朝" charset="-128"/>
                <a:cs typeface="ＭＳ 明朝" charset="-128"/>
              </a:rPr>
              <a:t>50</a:t>
            </a:r>
            <a:r>
              <a:rPr lang="ja-JP" altLang="en-US" sz="2000" dirty="0">
                <a:ea typeface="ＭＳ 明朝" charset="-128"/>
                <a:cs typeface="ＭＳ 明朝" charset="-128"/>
              </a:rPr>
              <a:t>歳代はじめ。非正規雇用労働者が多く、社会保険未加入、公的扶助が受けられない⇒ワーキングプア。</a:t>
            </a:r>
          </a:p>
          <a:p>
            <a:pPr algn="just"/>
            <a:r>
              <a:rPr lang="ja-JP" altLang="en-US" sz="2000" dirty="0">
                <a:ea typeface="ＭＳ 明朝" charset="-128"/>
                <a:cs typeface="ＭＳ 明朝" charset="-128"/>
              </a:rPr>
              <a:t>★自己責任論</a:t>
            </a:r>
            <a:r>
              <a:rPr lang="en-US" altLang="ja-JP" sz="2000" dirty="0">
                <a:ea typeface="ＭＳ 明朝" charset="-128"/>
                <a:cs typeface="ＭＳ 明朝" charset="-128"/>
              </a:rPr>
              <a:t>vs.</a:t>
            </a:r>
            <a:r>
              <a:rPr lang="ja-JP" altLang="en-US" sz="2000" dirty="0">
                <a:ea typeface="ＭＳ 明朝" charset="-128"/>
                <a:cs typeface="ＭＳ 明朝" charset="-128"/>
              </a:rPr>
              <a:t>セーフティネットの強化の必要性</a:t>
            </a:r>
            <a:endParaRPr lang="en-US" altLang="ja-JP" sz="2000" dirty="0">
              <a:ea typeface="ＭＳ 明朝" charset="-128"/>
              <a:cs typeface="ＭＳ 明朝" charset="-128"/>
            </a:endParaRPr>
          </a:p>
          <a:p>
            <a:pPr algn="just"/>
            <a:r>
              <a:rPr lang="en-US" altLang="ja-JP" sz="2000" dirty="0">
                <a:ea typeface="ＭＳ 明朝" charset="-128"/>
                <a:cs typeface="ＭＳ 明朝" charset="-128"/>
              </a:rPr>
              <a:t>【</a:t>
            </a:r>
            <a:r>
              <a:rPr lang="ja-JP" altLang="en-US" sz="2000" dirty="0">
                <a:ea typeface="ＭＳ 明朝" charset="-128"/>
                <a:cs typeface="ＭＳ 明朝" charset="-128"/>
              </a:rPr>
              <a:t>個人的体験から言えること</a:t>
            </a:r>
            <a:r>
              <a:rPr lang="en-US" altLang="ja-JP" sz="2000" dirty="0">
                <a:ea typeface="ＭＳ 明朝" charset="-128"/>
                <a:cs typeface="ＭＳ 明朝" charset="-128"/>
              </a:rPr>
              <a:t>】</a:t>
            </a:r>
          </a:p>
          <a:p>
            <a:pPr marL="0" indent="0" algn="just">
              <a:buNone/>
            </a:pPr>
            <a:r>
              <a:rPr lang="ja-JP" altLang="en-US" sz="2000" dirty="0">
                <a:ea typeface="ＭＳ 明朝" charset="-128"/>
                <a:cs typeface="ＭＳ 明朝" charset="-128"/>
              </a:rPr>
              <a:t>。</a:t>
            </a: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29</a:t>
            </a:fld>
            <a:endParaRPr lang="en-US" altLang="ja-JP" dirty="0"/>
          </a:p>
        </p:txBody>
      </p:sp>
    </p:spTree>
    <p:extLst>
      <p:ext uri="{BB962C8B-B14F-4D97-AF65-F5344CB8AC3E}">
        <p14:creationId xmlns:p14="http://schemas.microsoft.com/office/powerpoint/2010/main" val="40247372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3600" dirty="0"/>
              <a:t>第２節　経済環境の変化</a:t>
            </a:r>
            <a:br>
              <a:rPr lang="ja-JP" altLang="en-US" sz="4000" dirty="0"/>
            </a:br>
            <a:r>
              <a:rPr lang="ja-JP" altLang="en-US" sz="4000" dirty="0"/>
              <a:t>１</a:t>
            </a:r>
            <a:r>
              <a:rPr lang="en-US" altLang="ja-JP" sz="4000" dirty="0"/>
              <a:t>.</a:t>
            </a:r>
            <a:r>
              <a:rPr lang="ja-JP" altLang="en-US" sz="4000" dirty="0"/>
              <a:t>経済の動向 （１）経済成長①　</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611560" y="1700808"/>
            <a:ext cx="8208912" cy="4320480"/>
          </a:xfrm>
        </p:spPr>
        <p:txBody>
          <a:bodyPr/>
          <a:lstStyle/>
          <a:p>
            <a:pPr eaLnBrk="1" hangingPunct="1">
              <a:lnSpc>
                <a:spcPct val="90000"/>
              </a:lnSpc>
            </a:pPr>
            <a:r>
              <a:rPr lang="ja-JP" altLang="en-US" sz="2200" dirty="0">
                <a:ea typeface="ＭＳ 明朝" charset="-128"/>
                <a:cs typeface="ＭＳ 明朝" charset="-128"/>
              </a:rPr>
              <a:t>国内外の経済の動き⇒社会保障に多大な影響を及ぼす。</a:t>
            </a:r>
          </a:p>
          <a:p>
            <a:pPr eaLnBrk="1" hangingPunct="1">
              <a:lnSpc>
                <a:spcPct val="90000"/>
              </a:lnSpc>
            </a:pPr>
            <a:r>
              <a:rPr lang="ja-JP" altLang="en-US" sz="2200" dirty="0">
                <a:ea typeface="ＭＳ 明朝" charset="-128"/>
                <a:cs typeface="ＭＳ 明朝" charset="-128"/>
              </a:rPr>
              <a:t>好況（好景気）⇒雇用・所得の増加⇒福祉</a:t>
            </a:r>
            <a:r>
              <a:rPr lang="en-US" altLang="ja-JP" sz="2200" dirty="0">
                <a:ea typeface="ＭＳ 明朝" charset="-128"/>
                <a:cs typeface="ＭＳ 明朝" charset="-128"/>
              </a:rPr>
              <a:t>welfare</a:t>
            </a:r>
            <a:r>
              <a:rPr lang="ja-JP" altLang="en-US" sz="2200" dirty="0">
                <a:ea typeface="ＭＳ 明朝" charset="-128"/>
                <a:cs typeface="ＭＳ 明朝" charset="-128"/>
              </a:rPr>
              <a:t>（幸福</a:t>
            </a:r>
            <a:r>
              <a:rPr lang="en-US" altLang="ja-JP" sz="2200" dirty="0">
                <a:ea typeface="ＭＳ 明朝" charset="-128"/>
                <a:cs typeface="ＭＳ 明朝" charset="-128"/>
              </a:rPr>
              <a:t>happiness)</a:t>
            </a:r>
            <a:r>
              <a:rPr lang="ja-JP" altLang="en-US" sz="2200" dirty="0">
                <a:ea typeface="ＭＳ 明朝" charset="-128"/>
                <a:cs typeface="ＭＳ 明朝" charset="-128"/>
              </a:rPr>
              <a:t>の増大</a:t>
            </a:r>
          </a:p>
          <a:p>
            <a:pPr eaLnBrk="1" hangingPunct="1">
              <a:lnSpc>
                <a:spcPct val="90000"/>
              </a:lnSpc>
            </a:pPr>
            <a:r>
              <a:rPr lang="ja-JP" altLang="en-US" sz="2200" dirty="0">
                <a:ea typeface="ＭＳ 明朝" charset="-128"/>
                <a:cs typeface="ＭＳ 明朝" charset="-128"/>
              </a:rPr>
              <a:t>不況（不景気）⇒失業・貧困の増加⇒社会保障（</a:t>
            </a:r>
            <a:r>
              <a:rPr lang="en-US" altLang="ja-JP" sz="2200" dirty="0">
                <a:ea typeface="ＭＳ 明朝" charset="-128"/>
                <a:cs typeface="ＭＳ 明朝" charset="-128"/>
              </a:rPr>
              <a:t>social security)</a:t>
            </a:r>
            <a:r>
              <a:rPr lang="ja-JP" altLang="en-US" sz="2200" dirty="0">
                <a:ea typeface="ＭＳ 明朝" charset="-128"/>
                <a:cs typeface="ＭＳ 明朝" charset="-128"/>
              </a:rPr>
              <a:t>の必要性</a:t>
            </a:r>
          </a:p>
          <a:p>
            <a:pPr eaLnBrk="1" hangingPunct="1">
              <a:lnSpc>
                <a:spcPct val="90000"/>
              </a:lnSpc>
            </a:pPr>
            <a:r>
              <a:rPr lang="ja-JP" altLang="en-US" sz="2200" dirty="0">
                <a:ea typeface="ＭＳ 明朝" charset="-128"/>
                <a:cs typeface="ＭＳ 明朝" charset="-128"/>
              </a:rPr>
              <a:t>経済的豊かさの向上をめざす政策⇒そのための経済指標</a:t>
            </a:r>
          </a:p>
          <a:p>
            <a:pPr eaLnBrk="1" hangingPunct="1">
              <a:lnSpc>
                <a:spcPct val="90000"/>
              </a:lnSpc>
            </a:pPr>
            <a:r>
              <a:rPr lang="ja-JP" altLang="en-US" sz="2200" dirty="0">
                <a:ea typeface="ＭＳ 明朝" charset="-128"/>
                <a:cs typeface="ＭＳ 明朝" charset="-128"/>
              </a:rPr>
              <a:t>国内総生産</a:t>
            </a:r>
            <a:r>
              <a:rPr lang="ja-JP" altLang="en-US" sz="2000" dirty="0">
                <a:ea typeface="ＭＳ 明朝" charset="-128"/>
                <a:cs typeface="ＭＳ 明朝" charset="-128"/>
              </a:rPr>
              <a:t>（</a:t>
            </a:r>
            <a:r>
              <a:rPr lang="en-US" altLang="ja-JP" sz="2000" dirty="0" err="1">
                <a:ea typeface="ＭＳ 明朝" charset="-128"/>
                <a:cs typeface="ＭＳ 明朝" charset="-128"/>
              </a:rPr>
              <a:t>GDP:Gross</a:t>
            </a:r>
            <a:r>
              <a:rPr lang="en-US" altLang="ja-JP" sz="2000" dirty="0">
                <a:ea typeface="ＭＳ 明朝" charset="-128"/>
                <a:cs typeface="ＭＳ 明朝" charset="-128"/>
              </a:rPr>
              <a:t> Domestic Product)</a:t>
            </a:r>
            <a:r>
              <a:rPr lang="ja-JP" altLang="en-US" sz="2200" dirty="0">
                <a:ea typeface="ＭＳ 明朝" charset="-128"/>
                <a:cs typeface="ＭＳ 明朝" charset="-128"/>
              </a:rPr>
              <a:t>１年間に国内で生み出された付加価値（モノやサービス）の価格の合計。単位：円・ドル。（★お金にならないものは☓）</a:t>
            </a:r>
            <a:endParaRPr lang="en-US" altLang="ja-JP" sz="2200" dirty="0">
              <a:ea typeface="ＭＳ 明朝" charset="-128"/>
              <a:cs typeface="ＭＳ 明朝" charset="-128"/>
            </a:endParaRPr>
          </a:p>
          <a:p>
            <a:pPr eaLnBrk="1" hangingPunct="1">
              <a:lnSpc>
                <a:spcPct val="90000"/>
              </a:lnSpc>
            </a:pPr>
            <a:r>
              <a:rPr lang="ja-JP" altLang="en-US" sz="2200" dirty="0">
                <a:ea typeface="ＭＳ 明朝" charset="-128"/>
                <a:cs typeface="ＭＳ 明朝" charset="-128"/>
              </a:rPr>
              <a:t>経済成長率＝△</a:t>
            </a:r>
            <a:r>
              <a:rPr lang="en-US" altLang="ja-JP" sz="2200" dirty="0">
                <a:ea typeface="ＭＳ 明朝" charset="-128"/>
                <a:cs typeface="ＭＳ 明朝" charset="-128"/>
              </a:rPr>
              <a:t>GDP</a:t>
            </a:r>
            <a:r>
              <a:rPr lang="ja-JP" altLang="en-US" sz="2200" dirty="0">
                <a:ea typeface="ＭＳ 明朝" charset="-128"/>
                <a:cs typeface="ＭＳ 明朝" charset="-128"/>
              </a:rPr>
              <a:t>の増加</a:t>
            </a:r>
            <a:r>
              <a:rPr lang="en-US" altLang="ja-JP" sz="2200" dirty="0">
                <a:ea typeface="ＭＳ 明朝" charset="-128"/>
                <a:cs typeface="ＭＳ 明朝" charset="-128"/>
              </a:rPr>
              <a:t>÷</a:t>
            </a:r>
            <a:r>
              <a:rPr lang="ja-JP" altLang="en-US" sz="2200" dirty="0">
                <a:ea typeface="ＭＳ 明朝" charset="-128"/>
                <a:cs typeface="ＭＳ 明朝" charset="-128"/>
              </a:rPr>
              <a:t>昨年の</a:t>
            </a:r>
            <a:r>
              <a:rPr lang="en-US" altLang="ja-JP" sz="2200" dirty="0">
                <a:ea typeface="ＭＳ 明朝" charset="-128"/>
                <a:cs typeface="ＭＳ 明朝" charset="-128"/>
              </a:rPr>
              <a:t>GDP</a:t>
            </a:r>
            <a:r>
              <a:rPr lang="ja-JP" altLang="en-US" sz="2200" dirty="0">
                <a:ea typeface="ＭＳ 明朝" charset="-128"/>
                <a:cs typeface="ＭＳ 明朝" charset="-128"/>
              </a:rPr>
              <a:t>　単位　％</a:t>
            </a:r>
            <a:endParaRPr lang="en-US" altLang="ja-JP" sz="2200" dirty="0">
              <a:ea typeface="ＭＳ 明朝" charset="-128"/>
              <a:cs typeface="ＭＳ 明朝" charset="-128"/>
            </a:endParaRPr>
          </a:p>
          <a:p>
            <a:pPr marL="0" indent="0" eaLnBrk="1" hangingPunct="1">
              <a:lnSpc>
                <a:spcPct val="90000"/>
              </a:lnSpc>
              <a:buNone/>
            </a:pPr>
            <a:r>
              <a:rPr lang="ja-JP" altLang="en-US" sz="2000" dirty="0">
                <a:solidFill>
                  <a:srgbClr val="FF0000"/>
                </a:solidFill>
                <a:ea typeface="ＭＳ 明朝" charset="-128"/>
                <a:cs typeface="ＭＳ 明朝" charset="-128"/>
              </a:rPr>
              <a:t>＊国民総生産（</a:t>
            </a:r>
            <a:r>
              <a:rPr lang="en-US" altLang="ja-JP" sz="2000" dirty="0" err="1">
                <a:solidFill>
                  <a:srgbClr val="FF0000"/>
                </a:solidFill>
                <a:ea typeface="ＭＳ 明朝" charset="-128"/>
                <a:cs typeface="ＭＳ 明朝" charset="-128"/>
              </a:rPr>
              <a:t>GNP:Gross</a:t>
            </a:r>
            <a:r>
              <a:rPr lang="en-US" altLang="ja-JP" sz="2000" dirty="0">
                <a:solidFill>
                  <a:srgbClr val="FF0000"/>
                </a:solidFill>
                <a:ea typeface="ＭＳ 明朝" charset="-128"/>
                <a:cs typeface="ＭＳ 明朝" charset="-128"/>
              </a:rPr>
              <a:t> </a:t>
            </a:r>
            <a:r>
              <a:rPr lang="en-US" altLang="ja-JP" sz="2000" dirty="0" err="1">
                <a:solidFill>
                  <a:srgbClr val="FF0000"/>
                </a:solidFill>
                <a:ea typeface="ＭＳ 明朝" charset="-128"/>
                <a:cs typeface="ＭＳ 明朝" charset="-128"/>
              </a:rPr>
              <a:t>NationalProduct</a:t>
            </a:r>
            <a:r>
              <a:rPr lang="en-US" altLang="ja-JP" sz="2000" dirty="0">
                <a:solidFill>
                  <a:srgbClr val="FF0000"/>
                </a:solidFill>
                <a:ea typeface="ＭＳ 明朝" charset="-128"/>
                <a:cs typeface="ＭＳ 明朝" charset="-128"/>
              </a:rPr>
              <a:t>)</a:t>
            </a:r>
            <a:r>
              <a:rPr lang="ja-JP" altLang="en-US" sz="2000" dirty="0">
                <a:solidFill>
                  <a:srgbClr val="FF0000"/>
                </a:solidFill>
                <a:ea typeface="ＭＳ 明朝" charset="-128"/>
                <a:cs typeface="ＭＳ 明朝" charset="-128"/>
              </a:rPr>
              <a:t>＝</a:t>
            </a:r>
            <a:r>
              <a:rPr lang="en-US" altLang="ja-JP" sz="2000" dirty="0">
                <a:solidFill>
                  <a:srgbClr val="FF0000"/>
                </a:solidFill>
                <a:ea typeface="ＭＳ 明朝" charset="-128"/>
                <a:cs typeface="ＭＳ 明朝" charset="-128"/>
              </a:rPr>
              <a:t>GDP</a:t>
            </a:r>
            <a:r>
              <a:rPr lang="ja-JP" altLang="en-US" sz="2000" dirty="0">
                <a:solidFill>
                  <a:srgbClr val="FF0000"/>
                </a:solidFill>
                <a:ea typeface="ＭＳ 明朝" charset="-128"/>
                <a:cs typeface="ＭＳ 明朝" charset="-128"/>
              </a:rPr>
              <a:t>＋海外との貿易・資本取引</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82630"/>
            <a:ext cx="8352928" cy="1144852"/>
          </a:xfrm>
        </p:spPr>
        <p:txBody>
          <a:bodyPr anchor="ctr"/>
          <a:lstStyle/>
          <a:p>
            <a:pPr algn="ctr" eaLnBrk="1" hangingPunct="1">
              <a:spcBef>
                <a:spcPts val="0"/>
              </a:spcBef>
            </a:pPr>
            <a:br>
              <a:rPr lang="en-US" altLang="ja-JP" sz="2400" dirty="0"/>
            </a:br>
            <a:r>
              <a:rPr lang="ja-JP" altLang="en-US" sz="2400" dirty="0"/>
              <a:t>第３節　労働環境の変化</a:t>
            </a:r>
            <a:br>
              <a:rPr lang="ja-JP" altLang="en-US" sz="2400" dirty="0"/>
            </a:br>
            <a:r>
              <a:rPr lang="ja-JP" altLang="en-US" sz="2400" dirty="0"/>
              <a:t>３．雇用・労働政策と社会保障の課題</a:t>
            </a:r>
            <a:br>
              <a:rPr lang="ja-JP" altLang="en-US" sz="2400" dirty="0"/>
            </a:br>
            <a:r>
              <a:rPr lang="ja-JP" altLang="en-US" sz="2400" dirty="0"/>
              <a:t>（２）障がい者と女性に対する雇用政策①</a:t>
            </a:r>
            <a:br>
              <a:rPr lang="ja-JP" altLang="en-US" sz="2400" dirty="0"/>
            </a:br>
            <a:endParaRPr lang="ja-JP" altLang="en-US" sz="2400" dirty="0"/>
          </a:p>
        </p:txBody>
      </p:sp>
      <p:sp>
        <p:nvSpPr>
          <p:cNvPr id="430083" name="Rectangle 3"/>
          <p:cNvSpPr>
            <a:spLocks noGrp="1" noChangeArrowheads="1"/>
          </p:cNvSpPr>
          <p:nvPr>
            <p:ph type="body" idx="1"/>
          </p:nvPr>
        </p:nvSpPr>
        <p:spPr>
          <a:xfrm>
            <a:off x="709585" y="1762117"/>
            <a:ext cx="7868846" cy="4248472"/>
          </a:xfrm>
        </p:spPr>
        <p:txBody>
          <a:bodyPr/>
          <a:lstStyle/>
          <a:p>
            <a:pPr algn="just"/>
            <a:r>
              <a:rPr lang="ja-JP" altLang="en-US" sz="2000" dirty="0">
                <a:ea typeface="ＭＳ 明朝" charset="-128"/>
                <a:cs typeface="ＭＳ 明朝" charset="-128"/>
              </a:rPr>
              <a:t>障がい者雇用政策：ノーマライゼーション理念の広がり</a:t>
            </a:r>
          </a:p>
          <a:p>
            <a:pPr algn="just"/>
            <a:r>
              <a:rPr lang="en-US" altLang="ja-JP" sz="2000" dirty="0">
                <a:ea typeface="ＭＳ 明朝" charset="-128"/>
                <a:cs typeface="ＭＳ 明朝" charset="-128"/>
              </a:rPr>
              <a:t>1960(S35)</a:t>
            </a:r>
            <a:r>
              <a:rPr lang="ja-JP" altLang="en-US" sz="2000" dirty="0">
                <a:ea typeface="ＭＳ 明朝" charset="-128"/>
                <a:cs typeface="ＭＳ 明朝" charset="-128"/>
              </a:rPr>
              <a:t>年　</a:t>
            </a:r>
            <a:r>
              <a:rPr lang="ja-JP" altLang="en-US" sz="2000" dirty="0">
                <a:ea typeface="ＭＳ 明朝" charset="-128"/>
                <a:cs typeface="ＭＳ 明朝" charset="-128"/>
                <a:hlinkClick r:id="rId3"/>
              </a:rPr>
              <a:t>障害者雇用促進法</a:t>
            </a:r>
            <a:r>
              <a:rPr lang="ja-JP" altLang="en-US" sz="2000" dirty="0">
                <a:ea typeface="ＭＳ 明朝" charset="-128"/>
                <a:cs typeface="ＭＳ 明朝" charset="-128"/>
              </a:rPr>
              <a:t>（障害者の雇用の促進等に関する法律）障害者雇用率制度</a:t>
            </a:r>
          </a:p>
          <a:p>
            <a:pPr algn="just"/>
            <a:r>
              <a:rPr lang="ja-JP" altLang="en-US" sz="2000" dirty="0">
                <a:ea typeface="ＭＳ 明朝" charset="-128"/>
                <a:cs typeface="ＭＳ 明朝" charset="-128"/>
              </a:rPr>
              <a:t>：</a:t>
            </a:r>
            <a:r>
              <a:rPr lang="ja-JP" altLang="en-US" sz="2000" dirty="0">
                <a:ea typeface="ＭＳ 明朝" charset="-128"/>
                <a:cs typeface="ＭＳ 明朝" charset="-128"/>
                <a:hlinkClick r:id="rId4"/>
              </a:rPr>
              <a:t>法定雇用率（</a:t>
            </a:r>
            <a:r>
              <a:rPr lang="en-US" altLang="ja-JP" sz="2000" dirty="0">
                <a:ea typeface="ＭＳ 明朝" charset="-128"/>
                <a:cs typeface="ＭＳ 明朝" charset="-128"/>
                <a:hlinkClick r:id="rId4"/>
              </a:rPr>
              <a:t>2023</a:t>
            </a:r>
            <a:r>
              <a:rPr lang="ja-JP" altLang="en-US" sz="2000" dirty="0">
                <a:ea typeface="ＭＳ 明朝" charset="-128"/>
                <a:cs typeface="ＭＳ 明朝" charset="-128"/>
                <a:hlinkClick r:id="rId4"/>
              </a:rPr>
              <a:t>年現在）民間企業：</a:t>
            </a:r>
            <a:r>
              <a:rPr lang="en-US" altLang="ja-JP" sz="2000" dirty="0">
                <a:ea typeface="ＭＳ 明朝" charset="-128"/>
                <a:cs typeface="ＭＳ 明朝" charset="-128"/>
                <a:hlinkClick r:id="rId4"/>
              </a:rPr>
              <a:t>2.3</a:t>
            </a:r>
            <a:r>
              <a:rPr lang="ja-JP" altLang="en-US" sz="2000" dirty="0">
                <a:ea typeface="ＭＳ 明朝" charset="-128"/>
                <a:cs typeface="ＭＳ 明朝" charset="-128"/>
                <a:hlinkClick r:id="rId4"/>
              </a:rPr>
              <a:t>％</a:t>
            </a:r>
            <a:r>
              <a:rPr lang="en-US" altLang="ja-JP" sz="2000" dirty="0">
                <a:ea typeface="ＭＳ 明朝" charset="-128"/>
                <a:cs typeface="ＭＳ 明朝" charset="-128"/>
                <a:hlinkClick r:id="rId4"/>
              </a:rPr>
              <a:t>; </a:t>
            </a:r>
            <a:r>
              <a:rPr lang="ja-JP" altLang="en-US" sz="2000" dirty="0">
                <a:ea typeface="ＭＳ 明朝" charset="-128"/>
                <a:cs typeface="ＭＳ 明朝" charset="-128"/>
                <a:hlinkClick r:id="rId4"/>
              </a:rPr>
              <a:t>国・地方公共団体：</a:t>
            </a:r>
            <a:r>
              <a:rPr lang="en-US" altLang="ja-JP" sz="2000" dirty="0">
                <a:ea typeface="ＭＳ 明朝" charset="-128"/>
                <a:cs typeface="ＭＳ 明朝" charset="-128"/>
                <a:hlinkClick r:id="rId4"/>
              </a:rPr>
              <a:t>2.6</a:t>
            </a:r>
            <a:r>
              <a:rPr lang="ja-JP" altLang="en-US" sz="2000" dirty="0">
                <a:ea typeface="ＭＳ 明朝" charset="-128"/>
                <a:cs typeface="ＭＳ 明朝" charset="-128"/>
                <a:hlinkClick r:id="rId4"/>
              </a:rPr>
              <a:t>％</a:t>
            </a:r>
            <a:endParaRPr lang="ja-JP" altLang="en-US" sz="2000" dirty="0">
              <a:ea typeface="ＭＳ 明朝" charset="-128"/>
              <a:cs typeface="ＭＳ 明朝" charset="-128"/>
            </a:endParaRPr>
          </a:p>
          <a:p>
            <a:pPr algn="just"/>
            <a:r>
              <a:rPr lang="en-US" altLang="ja-JP" sz="2000" dirty="0">
                <a:ea typeface="ＭＳ 明朝" charset="-128"/>
                <a:cs typeface="ＭＳ 明朝" charset="-128"/>
              </a:rPr>
              <a:t>2013(H25)</a:t>
            </a:r>
            <a:r>
              <a:rPr lang="ja-JP" altLang="en-US" sz="2000" dirty="0">
                <a:ea typeface="ＭＳ 明朝" charset="-128"/>
                <a:cs typeface="ＭＳ 明朝" charset="-128"/>
              </a:rPr>
              <a:t>年　同法の改正　障害者障害者に対する差別の禁止及び合理的配慮の提供義務</a:t>
            </a:r>
          </a:p>
          <a:p>
            <a:pPr algn="just"/>
            <a:r>
              <a:rPr lang="ja-JP" altLang="en-US" sz="2000" dirty="0">
                <a:ea typeface="ＭＳ 明朝" charset="-128"/>
                <a:cs typeface="ＭＳ 明朝" charset="-128"/>
              </a:rPr>
              <a:t>★</a:t>
            </a:r>
            <a:r>
              <a:rPr lang="ja-JP" altLang="en-US" sz="2000" dirty="0">
                <a:ea typeface="ＭＳ 明朝" charset="-128"/>
                <a:cs typeface="ＭＳ 明朝" charset="-128"/>
                <a:hlinkClick r:id="rId5"/>
              </a:rPr>
              <a:t>障がい理由の採用拒否の禁止・合理的配慮義務</a:t>
            </a:r>
            <a:r>
              <a:rPr lang="ja-JP" altLang="en-US" sz="2000" dirty="0">
                <a:ea typeface="ＭＳ 明朝" charset="-128"/>
                <a:cs typeface="ＭＳ 明朝" charset="-128"/>
              </a:rPr>
              <a:t>。</a:t>
            </a: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30</a:t>
            </a:fld>
            <a:endParaRPr lang="en-US" altLang="ja-JP" dirty="0"/>
          </a:p>
        </p:txBody>
      </p:sp>
    </p:spTree>
    <p:extLst>
      <p:ext uri="{BB962C8B-B14F-4D97-AF65-F5344CB8AC3E}">
        <p14:creationId xmlns:p14="http://schemas.microsoft.com/office/powerpoint/2010/main" val="41388009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155599"/>
            <a:ext cx="8352928" cy="1144852"/>
          </a:xfrm>
        </p:spPr>
        <p:txBody>
          <a:bodyPr anchor="ctr"/>
          <a:lstStyle/>
          <a:p>
            <a:pPr algn="ctr" eaLnBrk="1" hangingPunct="1">
              <a:spcBef>
                <a:spcPts val="0"/>
              </a:spcBef>
            </a:pPr>
            <a:br>
              <a:rPr lang="en-US" altLang="ja-JP" sz="2400" dirty="0"/>
            </a:br>
            <a:r>
              <a:rPr lang="ja-JP" altLang="en-US" sz="2400" dirty="0"/>
              <a:t>第３節　労働環境の変化</a:t>
            </a:r>
            <a:br>
              <a:rPr lang="ja-JP" altLang="en-US" sz="2400" dirty="0"/>
            </a:br>
            <a:r>
              <a:rPr lang="ja-JP" altLang="en-US" sz="2400" dirty="0"/>
              <a:t>３．雇用・労働政策と社会保障の課題</a:t>
            </a:r>
            <a:br>
              <a:rPr lang="ja-JP" altLang="en-US" sz="2400" dirty="0"/>
            </a:br>
            <a:r>
              <a:rPr lang="ja-JP" altLang="en-US" sz="2400" dirty="0"/>
              <a:t>（３）ワークライフバランスと働き方改革</a:t>
            </a:r>
          </a:p>
        </p:txBody>
      </p:sp>
      <p:sp>
        <p:nvSpPr>
          <p:cNvPr id="430083" name="Rectangle 3"/>
          <p:cNvSpPr>
            <a:spLocks noGrp="1" noChangeArrowheads="1"/>
          </p:cNvSpPr>
          <p:nvPr>
            <p:ph type="body" idx="1"/>
          </p:nvPr>
        </p:nvSpPr>
        <p:spPr>
          <a:xfrm>
            <a:off x="709585" y="1648602"/>
            <a:ext cx="7868846" cy="4248472"/>
          </a:xfrm>
        </p:spPr>
        <p:txBody>
          <a:bodyPr/>
          <a:lstStyle/>
          <a:p>
            <a:pPr algn="just"/>
            <a:r>
              <a:rPr lang="ja-JP" altLang="en-US" sz="2000" dirty="0">
                <a:ea typeface="ＭＳ 明朝" charset="-128"/>
                <a:cs typeface="ＭＳ 明朝" charset="-128"/>
              </a:rPr>
              <a:t>女性に対する雇用政策：</a:t>
            </a:r>
          </a:p>
          <a:p>
            <a:pPr algn="just"/>
            <a:r>
              <a:rPr lang="en-US" altLang="ja-JP" sz="2000" dirty="0">
                <a:ea typeface="ＭＳ 明朝" charset="-128"/>
                <a:cs typeface="ＭＳ 明朝" charset="-128"/>
              </a:rPr>
              <a:t>1972(S47)</a:t>
            </a:r>
            <a:r>
              <a:rPr lang="ja-JP" altLang="en-US" sz="2000" dirty="0">
                <a:ea typeface="ＭＳ 明朝" charset="-128"/>
                <a:cs typeface="ＭＳ 明朝" charset="-128"/>
              </a:rPr>
              <a:t>年　</a:t>
            </a:r>
            <a:r>
              <a:rPr lang="ja-JP" altLang="en-US" sz="2000" dirty="0">
                <a:ea typeface="ＭＳ 明朝" charset="-128"/>
                <a:cs typeface="ＭＳ 明朝" charset="-128"/>
                <a:hlinkClick r:id="rId3"/>
              </a:rPr>
              <a:t>男女雇用機会均等法</a:t>
            </a:r>
            <a:r>
              <a:rPr lang="ja-JP" altLang="en-US" sz="2000" dirty="0">
                <a:ea typeface="ＭＳ 明朝" charset="-128"/>
                <a:cs typeface="ＭＳ 明朝" charset="-128"/>
              </a:rPr>
              <a:t>（雇用の分野における男女の均等な機会及び待遇の確保等に関する法律）求人募集・採用・昇進・教育訓練・福利厚生・解雇等における差別を原則禁止⇒</a:t>
            </a:r>
            <a:r>
              <a:rPr lang="ja-JP" altLang="en-US" sz="2000" dirty="0">
                <a:ea typeface="ＭＳ 明朝" charset="-128"/>
                <a:cs typeface="ＭＳ 明朝" charset="-128"/>
                <a:hlinkClick r:id="rId4"/>
              </a:rPr>
              <a:t>その後の法改正</a:t>
            </a:r>
            <a:r>
              <a:rPr lang="ja-JP" altLang="en-US" sz="2000" dirty="0">
                <a:ea typeface="ＭＳ 明朝" charset="-128"/>
                <a:cs typeface="ＭＳ 明朝" charset="-128"/>
              </a:rPr>
              <a:t>を経て、妊娠・出産・産休の取得を理由とする不利益取り扱いの禁止、セクシャルハラスメントの防止義務など。</a:t>
            </a:r>
          </a:p>
          <a:p>
            <a:pPr algn="just"/>
            <a:r>
              <a:rPr lang="en-US" altLang="ja-JP" sz="2000" dirty="0">
                <a:ea typeface="ＭＳ 明朝" charset="-128"/>
                <a:cs typeface="ＭＳ 明朝" charset="-128"/>
              </a:rPr>
              <a:t>1991(H3)</a:t>
            </a:r>
            <a:r>
              <a:rPr lang="ja-JP" altLang="en-US" sz="2000" dirty="0">
                <a:ea typeface="ＭＳ 明朝" charset="-128"/>
                <a:cs typeface="ＭＳ 明朝" charset="-128"/>
              </a:rPr>
              <a:t>年　</a:t>
            </a:r>
            <a:r>
              <a:rPr lang="ja-JP" altLang="en-US" sz="2000" dirty="0">
                <a:ea typeface="ＭＳ 明朝" charset="-128"/>
                <a:cs typeface="ＭＳ 明朝" charset="-128"/>
                <a:hlinkClick r:id="rId5"/>
              </a:rPr>
              <a:t>育児・介護休業法</a:t>
            </a:r>
            <a:r>
              <a:rPr lang="ja-JP" altLang="en-US" sz="2000" dirty="0">
                <a:ea typeface="ＭＳ 明朝" charset="-128"/>
                <a:cs typeface="ＭＳ 明朝" charset="-128"/>
              </a:rPr>
              <a:t>（育児休業、介護休業等育児又は家族介護を行う労働者の福祉に関する法律）、雇用保険法による育児・介護休業給付の整備</a:t>
            </a:r>
          </a:p>
          <a:p>
            <a:pPr algn="just"/>
            <a:r>
              <a:rPr lang="ja-JP" altLang="en-US" sz="2000" dirty="0">
                <a:ea typeface="ＭＳ 明朝" charset="-128"/>
                <a:cs typeface="ＭＳ 明朝" charset="-128"/>
              </a:rPr>
              <a:t>障がい者・女性の雇用では非正規就業が多い、賃金（所得）水準が低い、ワーキングプアーが多い。社会保険からの排除、公的扶助を受けられない。</a:t>
            </a: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31</a:t>
            </a:fld>
            <a:endParaRPr lang="en-US" altLang="ja-JP" dirty="0"/>
          </a:p>
        </p:txBody>
      </p:sp>
      <p:sp>
        <p:nvSpPr>
          <p:cNvPr id="3" name="テキスト ボックス 2">
            <a:extLst>
              <a:ext uri="{FF2B5EF4-FFF2-40B4-BE49-F238E27FC236}">
                <a16:creationId xmlns:a16="http://schemas.microsoft.com/office/drawing/2014/main" id="{3C44C473-E081-1675-BE1A-F1EEC193A19E}"/>
              </a:ext>
            </a:extLst>
          </p:cNvPr>
          <p:cNvSpPr txBox="1"/>
          <p:nvPr/>
        </p:nvSpPr>
        <p:spPr>
          <a:xfrm>
            <a:off x="755575" y="5939804"/>
            <a:ext cx="7868845"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dirty="0"/>
              <a:t>均等法第一世代：</a:t>
            </a:r>
            <a:r>
              <a:rPr lang="en-US" altLang="ja-JP" sz="2000" dirty="0"/>
              <a:t>1986</a:t>
            </a:r>
            <a:r>
              <a:rPr lang="ja-JP" altLang="en-US" sz="2000" dirty="0"/>
              <a:t>（</a:t>
            </a:r>
            <a:r>
              <a:rPr lang="en-US" altLang="ja-JP" sz="2000" dirty="0"/>
              <a:t>S61)</a:t>
            </a:r>
            <a:r>
              <a:rPr lang="ja-JP" altLang="en-US" sz="2000" dirty="0"/>
              <a:t>年から</a:t>
            </a:r>
            <a:r>
              <a:rPr lang="en-US" altLang="ja-JP" sz="2000" dirty="0"/>
              <a:t>1990</a:t>
            </a:r>
            <a:r>
              <a:rPr lang="ja-JP" altLang="en-US" sz="2000" dirty="0"/>
              <a:t>（</a:t>
            </a:r>
            <a:r>
              <a:rPr lang="en-US" altLang="ja-JP" sz="2000" dirty="0"/>
              <a:t>H2)</a:t>
            </a:r>
            <a:r>
              <a:rPr lang="ja-JP" altLang="en-US" sz="2000" dirty="0"/>
              <a:t>年に総合職として採用され，今も就業し続けている女性。現在</a:t>
            </a:r>
            <a:r>
              <a:rPr lang="en-US" altLang="ja-JP" sz="2000" dirty="0"/>
              <a:t>54</a:t>
            </a:r>
            <a:r>
              <a:rPr lang="ja-JP" altLang="en-US" sz="2000" dirty="0"/>
              <a:t>歳から</a:t>
            </a:r>
            <a:r>
              <a:rPr lang="en-US" altLang="ja-JP" sz="2000" dirty="0"/>
              <a:t>58</a:t>
            </a:r>
            <a:r>
              <a:rPr lang="ja-JP" altLang="en-US" sz="2000" dirty="0"/>
              <a:t>歳？。</a:t>
            </a:r>
            <a:endParaRPr lang="en-US" sz="2000" dirty="0"/>
          </a:p>
        </p:txBody>
      </p:sp>
    </p:spTree>
    <p:extLst>
      <p:ext uri="{BB962C8B-B14F-4D97-AF65-F5344CB8AC3E}">
        <p14:creationId xmlns:p14="http://schemas.microsoft.com/office/powerpoint/2010/main" val="13442545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155598"/>
            <a:ext cx="8424936" cy="1401193"/>
          </a:xfrm>
        </p:spPr>
        <p:txBody>
          <a:bodyPr anchor="ctr"/>
          <a:lstStyle/>
          <a:p>
            <a:pPr algn="ctr" eaLnBrk="1" hangingPunct="1">
              <a:spcBef>
                <a:spcPts val="0"/>
              </a:spcBef>
            </a:pPr>
            <a:r>
              <a:rPr lang="ja-JP" altLang="en-US" sz="2400" dirty="0"/>
              <a:t>第３節　労働環境の変化</a:t>
            </a:r>
            <a:br>
              <a:rPr lang="ja-JP" altLang="en-US" sz="2400" dirty="0"/>
            </a:br>
            <a:r>
              <a:rPr lang="ja-JP" altLang="en-US" sz="2400" dirty="0"/>
              <a:t>３．雇用・労働政策と社会保障の課題</a:t>
            </a:r>
            <a:br>
              <a:rPr lang="ja-JP" altLang="en-US" sz="2400" dirty="0"/>
            </a:br>
            <a:r>
              <a:rPr lang="ja-JP" altLang="en-US" sz="2400" dirty="0"/>
              <a:t>（３）ワークライフバランスと働き方改革①</a:t>
            </a:r>
          </a:p>
        </p:txBody>
      </p:sp>
      <p:sp>
        <p:nvSpPr>
          <p:cNvPr id="430083" name="Rectangle 3"/>
          <p:cNvSpPr>
            <a:spLocks noGrp="1" noChangeArrowheads="1"/>
          </p:cNvSpPr>
          <p:nvPr>
            <p:ph type="body" idx="1"/>
          </p:nvPr>
        </p:nvSpPr>
        <p:spPr>
          <a:xfrm>
            <a:off x="658618" y="1716831"/>
            <a:ext cx="8208912" cy="4400401"/>
          </a:xfrm>
        </p:spPr>
        <p:txBody>
          <a:bodyPr/>
          <a:lstStyle/>
          <a:p>
            <a:pPr algn="just"/>
            <a:r>
              <a:rPr lang="ja-JP" altLang="en-US" sz="2000" dirty="0">
                <a:ea typeface="ＭＳ 明朝" charset="-128"/>
                <a:cs typeface="ＭＳ 明朝" charset="-128"/>
              </a:rPr>
              <a:t>正規雇用者⇒長時間労働の問題★リゲインの</a:t>
            </a:r>
            <a:r>
              <a:rPr lang="en-US" altLang="ja-JP" sz="2000" dirty="0">
                <a:ea typeface="ＭＳ 明朝" charset="-128"/>
                <a:cs typeface="ＭＳ 明朝" charset="-128"/>
              </a:rPr>
              <a:t>CF</a:t>
            </a:r>
            <a:r>
              <a:rPr lang="ja-JP" altLang="en-US" sz="2000" dirty="0">
                <a:ea typeface="ＭＳ 明朝" charset="-128"/>
                <a:cs typeface="ＭＳ 明朝" charset="-128"/>
              </a:rPr>
              <a:t>：</a:t>
            </a:r>
            <a:r>
              <a:rPr lang="en-US" altLang="ja-JP" sz="2000" dirty="0">
                <a:ea typeface="ＭＳ 明朝" charset="-128"/>
                <a:cs typeface="ＭＳ 明朝" charset="-128"/>
              </a:rPr>
              <a:t>24</a:t>
            </a:r>
            <a:r>
              <a:rPr lang="ja-JP" altLang="en-US" sz="2000" dirty="0">
                <a:ea typeface="ＭＳ 明朝" charset="-128"/>
                <a:cs typeface="ＭＳ 明朝" charset="-128"/>
              </a:rPr>
              <a:t>時間働けますか？ビジネスマン！ビジネスマン！♪♪亭主元気で留守が良い。父親は現金輸送者⇒精神疾患、生活習慣病、過労死、家事育児不参加</a:t>
            </a:r>
          </a:p>
          <a:p>
            <a:pPr algn="just"/>
            <a:r>
              <a:rPr lang="ja-JP" altLang="en-US" sz="2000" dirty="0">
                <a:ea typeface="ＭＳ 明朝" charset="-128"/>
                <a:cs typeface="ＭＳ 明朝" charset="-128"/>
              </a:rPr>
              <a:t>ワークライフバランス：仕事と生活の調和。仕事と仕事以外（休養、趣味、育児、介護、学習、地域活動など）のバランス、充。</a:t>
            </a:r>
          </a:p>
          <a:p>
            <a:pPr algn="just"/>
            <a:r>
              <a:rPr lang="en-US" altLang="ja-JP" sz="2000" dirty="0">
                <a:ea typeface="ＭＳ 明朝" charset="-128"/>
                <a:cs typeface="ＭＳ 明朝" charset="-128"/>
              </a:rPr>
              <a:t>2007(H12)</a:t>
            </a:r>
            <a:r>
              <a:rPr lang="ja-JP" altLang="en-US" sz="2000" dirty="0">
                <a:ea typeface="ＭＳ 明朝" charset="-128"/>
                <a:cs typeface="ＭＳ 明朝" charset="-128"/>
              </a:rPr>
              <a:t>年：</a:t>
            </a:r>
            <a:r>
              <a:rPr lang="ja-JP" altLang="en-US" sz="2000" dirty="0">
                <a:ea typeface="ＭＳ 明朝" charset="-128"/>
                <a:cs typeface="ＭＳ 明朝" charset="-128"/>
                <a:hlinkClick r:id="rId3"/>
              </a:rPr>
              <a:t>仕事と生活の調和（ワークライフバランス）憲章</a:t>
            </a:r>
            <a:endParaRPr lang="ja-JP" altLang="en-US" sz="2000" dirty="0">
              <a:ea typeface="ＭＳ 明朝" charset="-128"/>
              <a:cs typeface="ＭＳ 明朝" charset="-128"/>
            </a:endParaRPr>
          </a:p>
          <a:p>
            <a:pPr algn="just"/>
            <a:r>
              <a:rPr lang="en-US" altLang="ja-JP" sz="2000" dirty="0">
                <a:ea typeface="ＭＳ 明朝" charset="-128"/>
                <a:cs typeface="ＭＳ 明朝" charset="-128"/>
              </a:rPr>
              <a:t>2010(H22)</a:t>
            </a:r>
            <a:r>
              <a:rPr lang="ja-JP" altLang="en-US" sz="2000" dirty="0">
                <a:ea typeface="ＭＳ 明朝" charset="-128"/>
                <a:cs typeface="ＭＳ 明朝" charset="-128"/>
              </a:rPr>
              <a:t>年：</a:t>
            </a:r>
            <a:r>
              <a:rPr lang="ja-JP" altLang="en-US" sz="2000" dirty="0">
                <a:ea typeface="ＭＳ 明朝" charset="-128"/>
                <a:cs typeface="ＭＳ 明朝" charset="-128"/>
                <a:hlinkClick r:id="rId4"/>
              </a:rPr>
              <a:t>仕事と生活の調和のための行動指針</a:t>
            </a:r>
            <a:endParaRPr lang="ja-JP" altLang="en-US" sz="2000" dirty="0">
              <a:ea typeface="ＭＳ 明朝" charset="-128"/>
              <a:cs typeface="ＭＳ 明朝" charset="-128"/>
            </a:endParaRPr>
          </a:p>
          <a:p>
            <a:pPr algn="just"/>
            <a:r>
              <a:rPr lang="en-US" altLang="ja-JP" sz="2000" dirty="0">
                <a:ea typeface="ＭＳ 明朝" charset="-128"/>
                <a:cs typeface="ＭＳ 明朝" charset="-128"/>
              </a:rPr>
              <a:t>2018(H30)</a:t>
            </a:r>
            <a:r>
              <a:rPr lang="ja-JP" altLang="en-US" sz="2000" dirty="0">
                <a:ea typeface="ＭＳ 明朝" charset="-128"/>
                <a:cs typeface="ＭＳ 明朝" charset="-128"/>
              </a:rPr>
              <a:t>年：</a:t>
            </a:r>
            <a:r>
              <a:rPr lang="ja-JP" altLang="en-US" sz="2000" dirty="0">
                <a:ea typeface="ＭＳ 明朝" charset="-128"/>
                <a:cs typeface="ＭＳ 明朝" charset="-128"/>
                <a:hlinkClick r:id="rId5"/>
              </a:rPr>
              <a:t>働き方改革関連法</a:t>
            </a:r>
            <a:r>
              <a:rPr lang="ja-JP" altLang="en-US" sz="2000" dirty="0">
                <a:ea typeface="ＭＳ 明朝" charset="-128"/>
                <a:cs typeface="ＭＳ 明朝" charset="-128"/>
              </a:rPr>
              <a:t>（働き方改革を推進するための関係法律の整備に関する法律）</a:t>
            </a:r>
            <a:endParaRPr lang="en-US" altLang="ja-JP" sz="2000" dirty="0">
              <a:ea typeface="ＭＳ 明朝" charset="-128"/>
              <a:cs typeface="ＭＳ 明朝" charset="-128"/>
            </a:endParaRPr>
          </a:p>
          <a:p>
            <a:pPr marL="0" indent="0" algn="just">
              <a:buNone/>
            </a:pPr>
            <a:r>
              <a:rPr lang="ja-JP" altLang="en-US" sz="2000" dirty="0">
                <a:ea typeface="ＭＳ 明朝" charset="-128"/>
                <a:cs typeface="ＭＳ 明朝" charset="-128"/>
              </a:rPr>
              <a:t>ディーセントワーク</a:t>
            </a:r>
            <a:r>
              <a:rPr lang="en-US" altLang="ja-JP" sz="2000" dirty="0">
                <a:ea typeface="ＭＳ 明朝" charset="-128"/>
                <a:cs typeface="ＭＳ 明朝" charset="-128"/>
              </a:rPr>
              <a:t>decent work</a:t>
            </a:r>
            <a:r>
              <a:rPr lang="ja-JP" altLang="en-US" sz="2000" dirty="0">
                <a:ea typeface="ＭＳ 明朝" charset="-128"/>
                <a:cs typeface="ＭＳ 明朝" charset="-128"/>
              </a:rPr>
              <a:t>（人間としての尊厳にふさわしい仕事）、ワークライフバランスの確保、非正規雇用労働者の待遇改善。</a:t>
            </a:r>
          </a:p>
          <a:p>
            <a:pPr algn="just"/>
            <a:endParaRPr lang="ja-JP" altLang="en-US" sz="2000" dirty="0">
              <a:ea typeface="ＭＳ 明朝" charset="-128"/>
              <a:cs typeface="ＭＳ 明朝" charset="-128"/>
            </a:endParaRP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32</a:t>
            </a:fld>
            <a:endParaRPr lang="en-US" altLang="ja-JP" dirty="0"/>
          </a:p>
        </p:txBody>
      </p:sp>
    </p:spTree>
    <p:extLst>
      <p:ext uri="{BB962C8B-B14F-4D97-AF65-F5344CB8AC3E}">
        <p14:creationId xmlns:p14="http://schemas.microsoft.com/office/powerpoint/2010/main" val="1679026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155598"/>
            <a:ext cx="8424936" cy="1401193"/>
          </a:xfrm>
        </p:spPr>
        <p:txBody>
          <a:bodyPr anchor="ctr"/>
          <a:lstStyle/>
          <a:p>
            <a:pPr algn="ctr" eaLnBrk="1" hangingPunct="1">
              <a:spcBef>
                <a:spcPts val="0"/>
              </a:spcBef>
            </a:pPr>
            <a:r>
              <a:rPr lang="ja-JP" altLang="en-US" sz="2400" dirty="0"/>
              <a:t>第３節　労働環境の変化</a:t>
            </a:r>
            <a:br>
              <a:rPr lang="ja-JP" altLang="en-US" sz="2400" dirty="0"/>
            </a:br>
            <a:r>
              <a:rPr lang="ja-JP" altLang="en-US" sz="2400" dirty="0"/>
              <a:t>３．雇用・労働政策と社会保障の課題</a:t>
            </a:r>
            <a:br>
              <a:rPr lang="ja-JP" altLang="en-US" sz="2400" dirty="0"/>
            </a:br>
            <a:r>
              <a:rPr lang="ja-JP" altLang="en-US" sz="2400" dirty="0"/>
              <a:t>（３）ワークライフバランスと働き方改革②</a:t>
            </a:r>
          </a:p>
        </p:txBody>
      </p:sp>
      <p:sp>
        <p:nvSpPr>
          <p:cNvPr id="430083" name="Rectangle 3"/>
          <p:cNvSpPr>
            <a:spLocks noGrp="1" noChangeArrowheads="1"/>
          </p:cNvSpPr>
          <p:nvPr>
            <p:ph type="body" idx="1"/>
          </p:nvPr>
        </p:nvSpPr>
        <p:spPr>
          <a:xfrm>
            <a:off x="647564" y="1902965"/>
            <a:ext cx="8028892" cy="3758283"/>
          </a:xfrm>
        </p:spPr>
        <p:txBody>
          <a:bodyPr/>
          <a:lstStyle/>
          <a:p>
            <a:pPr algn="just"/>
            <a:r>
              <a:rPr lang="ja-JP" altLang="en-US" sz="2000" dirty="0">
                <a:ea typeface="ＭＳ 明朝" charset="-128"/>
                <a:cs typeface="ＭＳ 明朝" charset="-128"/>
              </a:rPr>
              <a:t>雇用労働政策「多様で柔軟な働き方」の保障⇒就労困難者、一般就労にみならず、社会的就業（中間的就労）、参加、作業、訓練などの活動への拡大</a:t>
            </a:r>
          </a:p>
          <a:p>
            <a:pPr algn="just"/>
            <a:r>
              <a:rPr lang="ja-JP" altLang="en-US" sz="2000" dirty="0">
                <a:ea typeface="ＭＳ 明朝" charset="-128"/>
                <a:cs typeface="ＭＳ 明朝" charset="-128"/>
              </a:rPr>
              <a:t>「福祉的就労」は、一般就労（企業などへ就職し、雇用契約を結んで働くこと）が難しい障害のある方が、障害福祉サービスの中で就労の機会を選択しながら働くこと。</a:t>
            </a:r>
          </a:p>
          <a:p>
            <a:pPr algn="just"/>
            <a:r>
              <a:rPr lang="ja-JP" altLang="en-US" sz="2000" dirty="0">
                <a:ea typeface="ＭＳ 明朝" charset="-128"/>
                <a:cs typeface="ＭＳ 明朝" charset="-128"/>
              </a:rPr>
              <a:t>アクティベーション（</a:t>
            </a:r>
            <a:r>
              <a:rPr lang="en-US" altLang="ja-JP" sz="2000" dirty="0">
                <a:ea typeface="ＭＳ 明朝" charset="-128"/>
                <a:cs typeface="ＭＳ 明朝" charset="-128"/>
              </a:rPr>
              <a:t>activation</a:t>
            </a:r>
            <a:r>
              <a:rPr lang="ja-JP" altLang="en-US" sz="2000" dirty="0">
                <a:ea typeface="ＭＳ 明朝" charset="-128"/>
                <a:cs typeface="ＭＳ 明朝" charset="-128"/>
              </a:rPr>
              <a:t>）政策：何らかの事情により「不活発（</a:t>
            </a:r>
            <a:r>
              <a:rPr lang="en-US" altLang="ja-JP" sz="2000" dirty="0">
                <a:ea typeface="ＭＳ 明朝" charset="-128"/>
                <a:cs typeface="ＭＳ 明朝" charset="-128"/>
              </a:rPr>
              <a:t>inactive</a:t>
            </a:r>
            <a:r>
              <a:rPr lang="ja-JP" altLang="en-US" sz="2000" dirty="0">
                <a:ea typeface="ＭＳ 明朝" charset="-128"/>
                <a:cs typeface="ＭＳ 明朝" charset="-128"/>
              </a:rPr>
              <a:t>）」になり社会的な給付を受けるにいたった市民を「活性化する（</a:t>
            </a:r>
            <a:r>
              <a:rPr lang="en-US" altLang="ja-JP" sz="2000" dirty="0">
                <a:ea typeface="ＭＳ 明朝" charset="-128"/>
                <a:cs typeface="ＭＳ 明朝" charset="-128"/>
              </a:rPr>
              <a:t>activate</a:t>
            </a:r>
            <a:r>
              <a:rPr lang="ja-JP" altLang="en-US" sz="2000" dirty="0">
                <a:ea typeface="ＭＳ 明朝" charset="-128"/>
                <a:cs typeface="ＭＳ 明朝" charset="-128"/>
              </a:rPr>
              <a:t>）」</a:t>
            </a:r>
          </a:p>
          <a:p>
            <a:pPr marL="0" indent="0" algn="just">
              <a:buNone/>
            </a:pPr>
            <a:r>
              <a:rPr lang="ja-JP" altLang="en-US" sz="2000" dirty="0">
                <a:solidFill>
                  <a:srgbClr val="FF0000"/>
                </a:solidFill>
                <a:ea typeface="ＭＳ 明朝" charset="-128"/>
                <a:cs typeface="ＭＳ 明朝" charset="-128"/>
              </a:rPr>
              <a:t>★ワークライフバランス政策の負の効果⇒就業時間・日数の減少⇒賃金（収入）の減少、雇用機会の消失などの負の効果もありうる。</a:t>
            </a:r>
          </a:p>
          <a:p>
            <a:pPr marL="0" indent="0" algn="just">
              <a:buNone/>
            </a:pPr>
            <a:r>
              <a:rPr lang="ja-JP" altLang="en-US" sz="2000" dirty="0">
                <a:solidFill>
                  <a:srgbClr val="FF0000"/>
                </a:solidFill>
                <a:ea typeface="ＭＳ 明朝" charset="-128"/>
                <a:cs typeface="ＭＳ 明朝" charset="-128"/>
              </a:rPr>
              <a:t>。</a:t>
            </a:r>
          </a:p>
          <a:p>
            <a:pPr algn="just"/>
            <a:endParaRPr lang="ja-JP" altLang="en-US" sz="2000" dirty="0">
              <a:ea typeface="ＭＳ 明朝" charset="-128"/>
              <a:cs typeface="ＭＳ 明朝" charset="-128"/>
            </a:endParaRPr>
          </a:p>
          <a:p>
            <a:pPr algn="just"/>
            <a:endParaRPr lang="ja-JP" altLang="en-US" sz="18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33</a:t>
            </a:fld>
            <a:endParaRPr lang="en-US" altLang="ja-JP" dirty="0"/>
          </a:p>
        </p:txBody>
      </p:sp>
    </p:spTree>
    <p:extLst>
      <p:ext uri="{BB962C8B-B14F-4D97-AF65-F5344CB8AC3E}">
        <p14:creationId xmlns:p14="http://schemas.microsoft.com/office/powerpoint/2010/main" val="23833798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リアクションペーパー＃３①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59512" y="1700808"/>
            <a:ext cx="8260960" cy="4176464"/>
          </a:xfrm>
        </p:spPr>
        <p:txBody>
          <a:bodyPr/>
          <a:lstStyle/>
          <a:p>
            <a:pPr marL="0" indent="0" eaLnBrk="1" hangingPunct="1">
              <a:lnSpc>
                <a:spcPct val="90000"/>
              </a:lnSpc>
              <a:buNone/>
            </a:pPr>
            <a:r>
              <a:rPr lang="ja-JP" altLang="en-US" sz="1600" dirty="0">
                <a:ea typeface="ＭＳ 明朝" charset="-128"/>
                <a:cs typeface="ＭＳ 明朝" charset="-128"/>
              </a:rPr>
              <a:t>１</a:t>
            </a:r>
            <a:r>
              <a:rPr lang="ja-JP" altLang="en-US" sz="1600" b="1" dirty="0">
                <a:ea typeface="ＭＳ 明朝" charset="-128"/>
                <a:cs typeface="ＭＳ 明朝" charset="-128"/>
              </a:rPr>
              <a:t>．この回の講義の感想として該当するものをチェックして下さい。（複数回答可能）。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●雇用・労働と社会保障について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□盛り沢山でよく理解できなかった。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□その他（　　　　　　　　　　　　　　　　　　　　　　　　　　　　）</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●日本の経済は</a:t>
            </a:r>
            <a:r>
              <a:rPr lang="en-US" altLang="ja-JP" sz="1600" b="1" dirty="0">
                <a:ea typeface="ＭＳ 明朝" charset="-128"/>
                <a:cs typeface="ＭＳ 明朝" charset="-128"/>
              </a:rPr>
              <a:t>1990</a:t>
            </a:r>
            <a:r>
              <a:rPr lang="ja-JP" altLang="en-US" sz="1600" b="1" dirty="0">
                <a:ea typeface="ＭＳ 明朝" charset="-128"/>
                <a:cs typeface="ＭＳ 明朝" charset="-128"/>
              </a:rPr>
              <a:t>（</a:t>
            </a:r>
            <a:r>
              <a:rPr lang="en-US" altLang="ja-JP" sz="1600" b="1" dirty="0">
                <a:ea typeface="ＭＳ 明朝" charset="-128"/>
                <a:cs typeface="ＭＳ 明朝" charset="-128"/>
              </a:rPr>
              <a:t>S49)</a:t>
            </a:r>
            <a:r>
              <a:rPr lang="ja-JP" altLang="en-US" sz="1600" b="1" dirty="0">
                <a:ea typeface="ＭＳ 明朝" charset="-128"/>
                <a:cs typeface="ＭＳ 明朝" charset="-128"/>
              </a:rPr>
              <a:t>年のバブル崩壊以降、年率１％程度の低成長が続いている</a:t>
            </a:r>
          </a:p>
          <a:p>
            <a:pPr marL="0" indent="0" eaLnBrk="1" hangingPunct="1">
              <a:lnSpc>
                <a:spcPct val="90000"/>
              </a:lnSpc>
              <a:buNone/>
            </a:pPr>
            <a:r>
              <a:rPr lang="ja-JP" altLang="en-US" sz="1600" b="1" dirty="0">
                <a:ea typeface="ＭＳ 明朝" charset="-128"/>
                <a:cs typeface="ＭＳ 明朝" charset="-128"/>
              </a:rPr>
              <a:t>□このまま低成長が続くとは思わない。</a:t>
            </a:r>
          </a:p>
          <a:p>
            <a:pPr marL="0" indent="0" eaLnBrk="1" hangingPunct="1">
              <a:lnSpc>
                <a:spcPct val="90000"/>
              </a:lnSpc>
              <a:buNone/>
            </a:pPr>
            <a:r>
              <a:rPr lang="ja-JP" altLang="en-US" sz="1600" b="1" dirty="0">
                <a:ea typeface="ＭＳ 明朝" charset="-128"/>
                <a:cs typeface="ＭＳ 明朝" charset="-128"/>
              </a:rPr>
              <a:t>□経済成長は必要ない。</a:t>
            </a:r>
          </a:p>
          <a:p>
            <a:pPr marL="0" indent="0" eaLnBrk="1" hangingPunct="1">
              <a:lnSpc>
                <a:spcPct val="90000"/>
              </a:lnSpc>
              <a:buNone/>
            </a:pPr>
            <a:r>
              <a:rPr lang="ja-JP" altLang="en-US" sz="1600" b="1" dirty="0">
                <a:ea typeface="ＭＳ 明朝" charset="-128"/>
                <a:cs typeface="ＭＳ 明朝" charset="-128"/>
              </a:rPr>
              <a:t>□ブータンの国民総幸福度量のような別の指標を設定し、経済成長ではなく、</a:t>
            </a:r>
          </a:p>
          <a:p>
            <a:pPr marL="0" indent="0" eaLnBrk="1" hangingPunct="1">
              <a:lnSpc>
                <a:spcPct val="90000"/>
              </a:lnSpc>
              <a:buNone/>
            </a:pPr>
            <a:r>
              <a:rPr lang="ja-JP" altLang="en-US" sz="1600" b="1" dirty="0">
                <a:ea typeface="ＭＳ 明朝" charset="-128"/>
                <a:cs typeface="ＭＳ 明朝" charset="-128"/>
              </a:rPr>
              <a:t>幸福度を追求すべきだ。</a:t>
            </a:r>
          </a:p>
          <a:p>
            <a:pPr marL="0" indent="0" eaLnBrk="1" hangingPunct="1">
              <a:lnSpc>
                <a:spcPct val="90000"/>
              </a:lnSpc>
              <a:buNone/>
            </a:pPr>
            <a:r>
              <a:rPr lang="ja-JP" altLang="en-US" sz="1600" b="1" dirty="0">
                <a:ea typeface="ＭＳ 明朝" charset="-128"/>
                <a:cs typeface="ＭＳ 明朝" charset="-128"/>
              </a:rPr>
              <a:t>□日本の</a:t>
            </a:r>
            <a:r>
              <a:rPr lang="en-US" altLang="ja-JP" sz="1600" b="1" dirty="0">
                <a:ea typeface="ＭＳ 明朝" charset="-128"/>
                <a:cs typeface="ＭＳ 明朝" charset="-128"/>
              </a:rPr>
              <a:t>GDP</a:t>
            </a:r>
            <a:r>
              <a:rPr lang="ja-JP" altLang="en-US" sz="1600" b="1" dirty="0">
                <a:ea typeface="ＭＳ 明朝" charset="-128"/>
                <a:cs typeface="ＭＳ 明朝" charset="-128"/>
              </a:rPr>
              <a:t>はアメリカについで世界第２位から中国についで世界第３位１人あたり</a:t>
            </a:r>
            <a:r>
              <a:rPr lang="en-US" altLang="ja-JP" sz="1600" b="1" dirty="0">
                <a:ea typeface="ＭＳ 明朝" charset="-128"/>
                <a:cs typeface="ＭＳ 明朝" charset="-128"/>
              </a:rPr>
              <a:t>GDP</a:t>
            </a:r>
            <a:r>
              <a:rPr lang="ja-JP" altLang="en-US" sz="1600" b="1" dirty="0">
                <a:ea typeface="ＭＳ 明朝" charset="-128"/>
                <a:cs typeface="ＭＳ 明朝" charset="-128"/>
              </a:rPr>
              <a:t>も世界第</a:t>
            </a:r>
            <a:r>
              <a:rPr lang="en-US" altLang="ja-JP" sz="1600" b="1" dirty="0">
                <a:ea typeface="ＭＳ 明朝" charset="-128"/>
                <a:cs typeface="ＭＳ 明朝" charset="-128"/>
              </a:rPr>
              <a:t>20</a:t>
            </a:r>
            <a:r>
              <a:rPr lang="ja-JP" altLang="en-US" sz="1600" b="1" dirty="0">
                <a:ea typeface="ＭＳ 明朝" charset="-128"/>
                <a:cs typeface="ＭＳ 明朝" charset="-128"/>
              </a:rPr>
              <a:t>位くらいに低下したことは知らなかった。</a:t>
            </a:r>
          </a:p>
          <a:p>
            <a:pPr marL="0" indent="0" eaLnBrk="1" hangingPunct="1">
              <a:lnSpc>
                <a:spcPct val="90000"/>
              </a:lnSpc>
              <a:buNone/>
            </a:pPr>
            <a:r>
              <a:rPr lang="ja-JP" altLang="en-US" sz="1600" b="1" dirty="0">
                <a:ea typeface="ＭＳ 明朝" charset="-128"/>
                <a:cs typeface="ＭＳ 明朝" charset="-128"/>
              </a:rPr>
              <a:t>□日本は貧乏な国になるのではと不安になる。</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r>
              <a:rPr lang="ja-JP" altLang="en-US" sz="1600" dirty="0">
                <a:ea typeface="ＭＳ 明朝" charset="-128"/>
                <a:cs typeface="ＭＳ 明朝" charset="-128"/>
              </a:rPr>
              <a:t>。</a:t>
            </a: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34</a:t>
            </a:fld>
            <a:endParaRPr lang="en-US" altLang="ja-JP"/>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リアクションペーパー＃３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84696" y="1700808"/>
            <a:ext cx="7807386" cy="4752529"/>
          </a:xfrm>
        </p:spPr>
        <p:txBody>
          <a:bodyPr/>
          <a:lstStyle/>
          <a:p>
            <a:pPr marL="0" indent="0" eaLnBrk="1" hangingPunct="1">
              <a:lnSpc>
                <a:spcPct val="90000"/>
              </a:lnSpc>
              <a:buNone/>
            </a:pPr>
            <a:r>
              <a:rPr lang="ja-JP" altLang="en-US" sz="1600" dirty="0">
                <a:ea typeface="ＭＳ 明朝" charset="-128"/>
                <a:cs typeface="ＭＳ 明朝" charset="-128"/>
              </a:rPr>
              <a:t>２</a:t>
            </a:r>
            <a:r>
              <a:rPr lang="ja-JP" altLang="en-US" sz="1600" b="1" dirty="0">
                <a:ea typeface="ＭＳ 明朝" charset="-128"/>
                <a:cs typeface="ＭＳ 明朝" charset="-128"/>
              </a:rPr>
              <a:t>．この回の講義でわかったことをチェックして下さい。（複数回答可能）。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●経済政策と社会保障の課題</a:t>
            </a:r>
          </a:p>
          <a:p>
            <a:pPr marL="0" indent="0" eaLnBrk="1" hangingPunct="1">
              <a:lnSpc>
                <a:spcPct val="90000"/>
              </a:lnSpc>
              <a:buNone/>
            </a:pPr>
            <a:r>
              <a:rPr lang="ja-JP" altLang="en-US" sz="1800" b="1" dirty="0">
                <a:ea typeface="ＭＳ 明朝" charset="-128"/>
                <a:cs typeface="ＭＳ 明朝" charset="-128"/>
              </a:rPr>
              <a:t>□</a:t>
            </a:r>
            <a:r>
              <a:rPr lang="en-US" altLang="ja-JP" sz="1800" b="1" dirty="0">
                <a:ea typeface="ＭＳ 明朝" charset="-128"/>
                <a:cs typeface="ＭＳ 明朝" charset="-128"/>
              </a:rPr>
              <a:t>2011</a:t>
            </a:r>
            <a:r>
              <a:rPr lang="ja-JP" altLang="en-US" sz="1800" b="1" dirty="0">
                <a:ea typeface="ＭＳ 明朝" charset="-128"/>
                <a:cs typeface="ＭＳ 明朝" charset="-128"/>
              </a:rPr>
              <a:t>（</a:t>
            </a:r>
            <a:r>
              <a:rPr lang="en-US" altLang="ja-JP" sz="1800" b="1" dirty="0">
                <a:ea typeface="ＭＳ 明朝" charset="-128"/>
                <a:cs typeface="ＭＳ 明朝" charset="-128"/>
              </a:rPr>
              <a:t>H23)</a:t>
            </a:r>
            <a:r>
              <a:rPr lang="ja-JP" altLang="en-US" sz="1800" b="1" dirty="0">
                <a:ea typeface="ＭＳ 明朝" charset="-128"/>
                <a:cs typeface="ＭＳ 明朝" charset="-128"/>
              </a:rPr>
              <a:t>年　社会保障・税の一体改革（</a:t>
            </a:r>
            <a:r>
              <a:rPr lang="en-US" altLang="ja-JP" sz="1800" b="1" dirty="0">
                <a:ea typeface="ＭＳ 明朝" charset="-128"/>
                <a:cs typeface="ＭＳ 明朝" charset="-128"/>
              </a:rPr>
              <a:t>2009</a:t>
            </a:r>
            <a:r>
              <a:rPr lang="ja-JP" altLang="en-US" sz="1800" b="1" dirty="0">
                <a:ea typeface="ＭＳ 明朝" charset="-128"/>
                <a:cs typeface="ＭＳ 明朝" charset="-128"/>
              </a:rPr>
              <a:t>年の民主党政権の成立と</a:t>
            </a:r>
            <a:r>
              <a:rPr lang="en-US" altLang="ja-JP" sz="1800" b="1" dirty="0">
                <a:ea typeface="ＭＳ 明朝" charset="-128"/>
                <a:cs typeface="ＭＳ 明朝" charset="-128"/>
              </a:rPr>
              <a:t>2012</a:t>
            </a:r>
            <a:r>
              <a:rPr lang="ja-JP" altLang="en-US" sz="1800" b="1" dirty="0">
                <a:ea typeface="ＭＳ 明朝" charset="-128"/>
                <a:cs typeface="ＭＳ 明朝" charset="-128"/>
              </a:rPr>
              <a:t>年の自民党政権への復帰の過渡期）「社会保障制度の維持存続のために消費税を増税してゆく」方向性が示された。</a:t>
            </a:r>
          </a:p>
          <a:p>
            <a:pPr marL="0" indent="0" eaLnBrk="1" hangingPunct="1">
              <a:lnSpc>
                <a:spcPct val="90000"/>
              </a:lnSpc>
              <a:buNone/>
            </a:pPr>
            <a:r>
              <a:rPr lang="ja-JP" altLang="en-US" sz="1800" b="1" dirty="0">
                <a:ea typeface="ＭＳ 明朝" charset="-128"/>
                <a:cs typeface="ＭＳ 明朝" charset="-128"/>
              </a:rPr>
              <a:t>□国債の債務（</a:t>
            </a:r>
            <a:r>
              <a:rPr lang="en-US" altLang="ja-JP" sz="1800" b="1" dirty="0">
                <a:ea typeface="ＭＳ 明朝" charset="-128"/>
                <a:cs typeface="ＭＳ 明朝" charset="-128"/>
              </a:rPr>
              <a:t>2022</a:t>
            </a:r>
            <a:r>
              <a:rPr lang="ja-JP" altLang="en-US" sz="1800" b="1" dirty="0">
                <a:ea typeface="ＭＳ 明朝" charset="-128"/>
                <a:cs typeface="ＭＳ 明朝" charset="-128"/>
              </a:rPr>
              <a:t>年度末には</a:t>
            </a:r>
            <a:r>
              <a:rPr lang="en-US" altLang="ja-JP" sz="1800" b="1" dirty="0">
                <a:ea typeface="ＭＳ 明朝" charset="-128"/>
                <a:cs typeface="ＭＳ 明朝" charset="-128"/>
              </a:rPr>
              <a:t>1,029</a:t>
            </a:r>
            <a:r>
              <a:rPr lang="ja-JP" altLang="en-US" sz="1800" b="1" dirty="0">
                <a:ea typeface="ＭＳ 明朝" charset="-128"/>
                <a:cs typeface="ＭＳ 明朝" charset="-128"/>
              </a:rPr>
              <a:t>兆円）日本の人口をざっと</a:t>
            </a:r>
            <a:r>
              <a:rPr lang="en-US" altLang="ja-JP" sz="1800" b="1" dirty="0">
                <a:ea typeface="ＭＳ 明朝" charset="-128"/>
                <a:cs typeface="ＭＳ 明朝" charset="-128"/>
              </a:rPr>
              <a:t>1</a:t>
            </a:r>
            <a:r>
              <a:rPr lang="ja-JP" altLang="en-US" sz="1800" b="1" dirty="0">
                <a:ea typeface="ＭＳ 明朝" charset="-128"/>
                <a:cs typeface="ＭＳ 明朝" charset="-128"/>
              </a:rPr>
              <a:t>億人とすれば、赤ちゃんから老人まで</a:t>
            </a:r>
            <a:r>
              <a:rPr lang="en-US" altLang="ja-JP" sz="1800" b="1" dirty="0">
                <a:ea typeface="ＭＳ 明朝" charset="-128"/>
                <a:cs typeface="ＭＳ 明朝" charset="-128"/>
              </a:rPr>
              <a:t>1</a:t>
            </a:r>
            <a:r>
              <a:rPr lang="ja-JP" altLang="en-US" sz="1800" b="1" dirty="0">
                <a:ea typeface="ＭＳ 明朝" charset="-128"/>
                <a:cs typeface="ＭＳ 明朝" charset="-128"/>
              </a:rPr>
              <a:t>人あたり</a:t>
            </a:r>
            <a:r>
              <a:rPr lang="en-US" altLang="ja-JP" sz="1800" b="1" dirty="0">
                <a:ea typeface="ＭＳ 明朝" charset="-128"/>
                <a:cs typeface="ＭＳ 明朝" charset="-128"/>
              </a:rPr>
              <a:t>1</a:t>
            </a:r>
            <a:r>
              <a:rPr lang="ja-JP" altLang="en-US" sz="1800" b="1" dirty="0">
                <a:ea typeface="ＭＳ 明朝" charset="-128"/>
                <a:cs typeface="ＭＳ 明朝" charset="-128"/>
              </a:rPr>
              <a:t>千万円超）。</a:t>
            </a:r>
          </a:p>
          <a:p>
            <a:pPr marL="0" indent="0" eaLnBrk="1" hangingPunct="1">
              <a:lnSpc>
                <a:spcPct val="90000"/>
              </a:lnSpc>
              <a:buNone/>
            </a:pPr>
            <a:r>
              <a:rPr lang="ja-JP" altLang="en-US" sz="1800" b="1" dirty="0">
                <a:ea typeface="ＭＳ 明朝" charset="-128"/>
                <a:cs typeface="ＭＳ 明朝" charset="-128"/>
              </a:rPr>
              <a:t>□財政再建⇒消費税</a:t>
            </a:r>
            <a:r>
              <a:rPr lang="en-US" altLang="ja-JP" sz="1800" b="1" dirty="0">
                <a:ea typeface="ＭＳ 明朝" charset="-128"/>
                <a:cs typeface="ＭＳ 明朝" charset="-128"/>
              </a:rPr>
              <a:t>1989</a:t>
            </a:r>
            <a:r>
              <a:rPr lang="ja-JP" altLang="en-US" sz="1800" b="1" dirty="0">
                <a:ea typeface="ＭＳ 明朝" charset="-128"/>
                <a:cs typeface="ＭＳ 明朝" charset="-128"/>
              </a:rPr>
              <a:t>（</a:t>
            </a:r>
            <a:r>
              <a:rPr lang="en-US" altLang="ja-JP" sz="1800" b="1" dirty="0">
                <a:ea typeface="ＭＳ 明朝" charset="-128"/>
                <a:cs typeface="ＭＳ 明朝" charset="-128"/>
              </a:rPr>
              <a:t>H1)3</a:t>
            </a:r>
            <a:r>
              <a:rPr lang="ja-JP" altLang="en-US" sz="1800" b="1" dirty="0">
                <a:ea typeface="ＭＳ 明朝" charset="-128"/>
                <a:cs typeface="ＭＳ 明朝" charset="-128"/>
              </a:rPr>
              <a:t>％、</a:t>
            </a:r>
            <a:r>
              <a:rPr lang="en-US" altLang="ja-JP" sz="1800" b="1" dirty="0">
                <a:ea typeface="ＭＳ 明朝" charset="-128"/>
                <a:cs typeface="ＭＳ 明朝" charset="-128"/>
              </a:rPr>
              <a:t>1997</a:t>
            </a:r>
            <a:r>
              <a:rPr lang="ja-JP" altLang="en-US" sz="1800" b="1" dirty="0">
                <a:ea typeface="ＭＳ 明朝" charset="-128"/>
                <a:cs typeface="ＭＳ 明朝" charset="-128"/>
              </a:rPr>
              <a:t>（</a:t>
            </a:r>
            <a:r>
              <a:rPr lang="en-US" altLang="ja-JP" sz="1800" b="1" dirty="0">
                <a:ea typeface="ＭＳ 明朝" charset="-128"/>
                <a:cs typeface="ＭＳ 明朝" charset="-128"/>
              </a:rPr>
              <a:t>H9) </a:t>
            </a:r>
            <a:r>
              <a:rPr lang="ja-JP" altLang="en-US" sz="1800" b="1" dirty="0">
                <a:ea typeface="ＭＳ 明朝" charset="-128"/>
                <a:cs typeface="ＭＳ 明朝" charset="-128"/>
              </a:rPr>
              <a:t>年</a:t>
            </a:r>
            <a:r>
              <a:rPr lang="en-US" altLang="ja-JP" sz="1800" b="1" dirty="0">
                <a:ea typeface="ＭＳ 明朝" charset="-128"/>
                <a:cs typeface="ＭＳ 明朝" charset="-128"/>
              </a:rPr>
              <a:t>5</a:t>
            </a:r>
            <a:r>
              <a:rPr lang="ja-JP" altLang="en-US" sz="1800" b="1" dirty="0">
                <a:ea typeface="ＭＳ 明朝" charset="-128"/>
                <a:cs typeface="ＭＳ 明朝" charset="-128"/>
              </a:rPr>
              <a:t>％、</a:t>
            </a:r>
            <a:r>
              <a:rPr lang="en-US" altLang="ja-JP" sz="1800" b="1" dirty="0">
                <a:ea typeface="ＭＳ 明朝" charset="-128"/>
                <a:cs typeface="ＭＳ 明朝" charset="-128"/>
              </a:rPr>
              <a:t>2014</a:t>
            </a:r>
            <a:r>
              <a:rPr lang="ja-JP" altLang="en-US" sz="1800" b="1" dirty="0">
                <a:ea typeface="ＭＳ 明朝" charset="-128"/>
                <a:cs typeface="ＭＳ 明朝" charset="-128"/>
              </a:rPr>
              <a:t>（</a:t>
            </a:r>
            <a:r>
              <a:rPr lang="en-US" altLang="ja-JP" sz="1800" b="1" dirty="0">
                <a:ea typeface="ＭＳ 明朝" charset="-128"/>
                <a:cs typeface="ＭＳ 明朝" charset="-128"/>
              </a:rPr>
              <a:t>H26)</a:t>
            </a:r>
            <a:r>
              <a:rPr lang="ja-JP" altLang="en-US" sz="1800" b="1" dirty="0">
                <a:ea typeface="ＭＳ 明朝" charset="-128"/>
                <a:cs typeface="ＭＳ 明朝" charset="-128"/>
              </a:rPr>
              <a:t>年</a:t>
            </a:r>
            <a:r>
              <a:rPr lang="en-US" altLang="ja-JP" sz="1800" b="1" dirty="0">
                <a:ea typeface="ＭＳ 明朝" charset="-128"/>
                <a:cs typeface="ＭＳ 明朝" charset="-128"/>
              </a:rPr>
              <a:t>8</a:t>
            </a:r>
            <a:r>
              <a:rPr lang="ja-JP" altLang="en-US" sz="1800" b="1" dirty="0">
                <a:ea typeface="ＭＳ 明朝" charset="-128"/>
                <a:cs typeface="ＭＳ 明朝" charset="-128"/>
              </a:rPr>
              <a:t>％</a:t>
            </a:r>
            <a:r>
              <a:rPr lang="en-US" altLang="ja-JP" sz="1800" b="1" dirty="0">
                <a:ea typeface="ＭＳ 明朝" charset="-128"/>
                <a:cs typeface="ＭＳ 明朝" charset="-128"/>
              </a:rPr>
              <a:t>,2019(R1)</a:t>
            </a:r>
            <a:r>
              <a:rPr lang="ja-JP" altLang="en-US" sz="1800" b="1" dirty="0">
                <a:ea typeface="ＭＳ 明朝" charset="-128"/>
                <a:cs typeface="ＭＳ 明朝" charset="-128"/>
              </a:rPr>
              <a:t>年</a:t>
            </a:r>
            <a:r>
              <a:rPr lang="en-US" altLang="ja-JP" sz="1800" b="1" dirty="0">
                <a:ea typeface="ＭＳ 明朝" charset="-128"/>
                <a:cs typeface="ＭＳ 明朝" charset="-128"/>
              </a:rPr>
              <a:t>10</a:t>
            </a:r>
            <a:r>
              <a:rPr lang="ja-JP" altLang="en-US" sz="1800" b="1" dirty="0">
                <a:ea typeface="ＭＳ 明朝" charset="-128"/>
                <a:cs typeface="ＭＳ 明朝" charset="-128"/>
              </a:rPr>
              <a:t>％。次は</a:t>
            </a:r>
            <a:r>
              <a:rPr lang="en-US" altLang="ja-JP" sz="1800" b="1" dirty="0">
                <a:ea typeface="ＭＳ 明朝" charset="-128"/>
                <a:cs typeface="ＭＳ 明朝" charset="-128"/>
              </a:rPr>
              <a:t>13</a:t>
            </a:r>
            <a:r>
              <a:rPr lang="ja-JP" altLang="en-US" sz="1800" b="1" dirty="0">
                <a:ea typeface="ＭＳ 明朝" charset="-128"/>
                <a:cs typeface="ＭＳ 明朝" charset="-128"/>
              </a:rPr>
              <a:t>％？</a:t>
            </a:r>
          </a:p>
          <a:p>
            <a:pPr marL="0" indent="0" eaLnBrk="1" hangingPunct="1">
              <a:lnSpc>
                <a:spcPct val="90000"/>
              </a:lnSpc>
              <a:buNone/>
            </a:pPr>
            <a:r>
              <a:rPr lang="ja-JP" altLang="en-US" sz="1800" b="1" dirty="0">
                <a:ea typeface="ＭＳ 明朝" charset="-128"/>
                <a:cs typeface="ＭＳ 明朝" charset="-128"/>
              </a:rPr>
              <a:t>□その他（　　　　　　　　　　　　　　　　　　　　　　　　）</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35</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en-US" altLang="ja-JP" sz="3200" dirty="0"/>
              <a:t>4</a:t>
            </a:r>
            <a:r>
              <a:rPr lang="ja-JP" altLang="en-US" sz="3200" dirty="0"/>
              <a:t>月</a:t>
            </a:r>
            <a:r>
              <a:rPr lang="en-US" altLang="ja-JP" sz="3200" dirty="0"/>
              <a:t>26 </a:t>
            </a:r>
            <a:r>
              <a:rPr lang="ja-JP" altLang="en-US" sz="3200" dirty="0"/>
              <a:t>日</a:t>
            </a:r>
            <a:r>
              <a:rPr lang="en-US" altLang="ja-JP" sz="3200" dirty="0"/>
              <a:t>【</a:t>
            </a:r>
            <a:r>
              <a:rPr lang="ja-JP" altLang="en-US" sz="3200" dirty="0"/>
              <a:t>社会保障の概念と範囲</a:t>
            </a:r>
            <a:r>
              <a:rPr lang="en-US" altLang="ja-JP" sz="3200" dirty="0"/>
              <a:t>】</a:t>
            </a:r>
            <a:r>
              <a:rPr lang="ja-JP" altLang="en-US" sz="3200" dirty="0"/>
              <a:t>ライフサイクルと社会保障制度</a:t>
            </a:r>
            <a:endParaRPr lang="en-US" altLang="ja-JP" sz="3200" dirty="0"/>
          </a:p>
          <a:p>
            <a:pPr marL="0" indent="0">
              <a:buNone/>
            </a:pPr>
            <a:r>
              <a:rPr lang="ja-JP" altLang="en-US" sz="3200" dirty="0">
                <a:solidFill>
                  <a:srgbClr val="FF0000"/>
                </a:solidFill>
              </a:rPr>
              <a:t>★</a:t>
            </a:r>
            <a:r>
              <a:rPr lang="en-US" altLang="ja-JP" sz="3200" dirty="0">
                <a:solidFill>
                  <a:srgbClr val="FF0000"/>
                </a:solidFill>
              </a:rPr>
              <a:t>5</a:t>
            </a:r>
            <a:r>
              <a:rPr lang="ja-JP" altLang="en-US" sz="3200" dirty="0">
                <a:solidFill>
                  <a:srgbClr val="FF0000"/>
                </a:solidFill>
              </a:rPr>
              <a:t>月３日憲法記念日でお休み</a:t>
            </a:r>
          </a:p>
          <a:p>
            <a:pPr marL="0" indent="0" eaLnBrk="1" hangingPunct="1">
              <a:lnSpc>
                <a:spcPct val="90000"/>
              </a:lnSpc>
              <a:buNone/>
            </a:pPr>
            <a:r>
              <a:rPr lang="ja-JP" altLang="en-US" sz="3200" dirty="0"/>
              <a:t>★教科書：第２章　社会保障の概念や対象およびその理念</a:t>
            </a:r>
            <a:endParaRPr lang="en-US" altLang="ja-JP" sz="3200" dirty="0"/>
          </a:p>
          <a:p>
            <a:pPr marL="0" indent="0" eaLnBrk="1" hangingPunct="1">
              <a:lnSpc>
                <a:spcPct val="90000"/>
              </a:lnSpc>
              <a:buNone/>
            </a:pPr>
            <a:r>
              <a:rPr lang="ja-JP" altLang="en-US" sz="3200" dirty="0"/>
              <a:t>第１節　ｐ</a:t>
            </a:r>
            <a:r>
              <a:rPr lang="en-US" altLang="ja-JP" sz="3200" dirty="0"/>
              <a:t>.24</a:t>
            </a:r>
            <a:r>
              <a:rPr lang="ja-JP" altLang="en-US" sz="3200" dirty="0"/>
              <a:t>～</a:t>
            </a:r>
            <a:r>
              <a:rPr lang="en-US" altLang="ja-JP" sz="3200" dirty="0"/>
              <a:t>p.20</a:t>
            </a:r>
            <a:r>
              <a:rPr lang="ja-JP" altLang="en-US" sz="3200" dirty="0"/>
              <a:t>です。</a:t>
            </a:r>
            <a:endParaRPr lang="en-US" altLang="ja-JP" sz="320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36</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3600" dirty="0"/>
              <a:t>第２節　経済環境の変化</a:t>
            </a:r>
            <a:br>
              <a:rPr lang="ja-JP" altLang="en-US" sz="4000" dirty="0"/>
            </a:br>
            <a:r>
              <a:rPr lang="ja-JP" altLang="en-US" sz="4000" dirty="0"/>
              <a:t>１</a:t>
            </a:r>
            <a:r>
              <a:rPr lang="en-US" altLang="ja-JP" sz="4000" dirty="0"/>
              <a:t>.</a:t>
            </a:r>
            <a:r>
              <a:rPr lang="ja-JP" altLang="en-US" sz="4000" dirty="0"/>
              <a:t>経済の動向 （１）経済成長②　</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611560" y="1696298"/>
            <a:ext cx="8146850" cy="3305360"/>
          </a:xfrm>
        </p:spPr>
        <p:txBody>
          <a:bodyPr/>
          <a:lstStyle/>
          <a:p>
            <a:pPr eaLnBrk="1" hangingPunct="1">
              <a:lnSpc>
                <a:spcPct val="90000"/>
              </a:lnSpc>
            </a:pPr>
            <a:r>
              <a:rPr lang="en-US" altLang="ja-JP" sz="2200" dirty="0">
                <a:ea typeface="ＭＳ 明朝" charset="-128"/>
                <a:cs typeface="ＭＳ 明朝" charset="-128"/>
              </a:rPr>
              <a:t>1956</a:t>
            </a:r>
            <a:r>
              <a:rPr lang="ja-JP" altLang="en-US" sz="2200" dirty="0">
                <a:ea typeface="ＭＳ 明朝" charset="-128"/>
                <a:cs typeface="ＭＳ 明朝" charset="-128"/>
              </a:rPr>
              <a:t>（</a:t>
            </a:r>
            <a:r>
              <a:rPr lang="en-US" altLang="ja-JP" sz="2200" dirty="0">
                <a:ea typeface="ＭＳ 明朝" charset="-128"/>
                <a:cs typeface="ＭＳ 明朝" charset="-128"/>
              </a:rPr>
              <a:t>S31)</a:t>
            </a:r>
            <a:r>
              <a:rPr lang="ja-JP" altLang="en-US" sz="2200" dirty="0">
                <a:ea typeface="ＭＳ 明朝" charset="-128"/>
                <a:cs typeface="ＭＳ 明朝" charset="-128"/>
              </a:rPr>
              <a:t>年～</a:t>
            </a:r>
            <a:r>
              <a:rPr lang="en-US" altLang="ja-JP" sz="2200" dirty="0">
                <a:ea typeface="ＭＳ 明朝" charset="-128"/>
                <a:cs typeface="ＭＳ 明朝" charset="-128"/>
              </a:rPr>
              <a:t>1973</a:t>
            </a:r>
            <a:r>
              <a:rPr lang="ja-JP" altLang="en-US" sz="2200" dirty="0">
                <a:ea typeface="ＭＳ 明朝" charset="-128"/>
                <a:cs typeface="ＭＳ 明朝" charset="-128"/>
              </a:rPr>
              <a:t>（</a:t>
            </a:r>
            <a:r>
              <a:rPr lang="en-US" altLang="ja-JP" sz="2200" dirty="0">
                <a:ea typeface="ＭＳ 明朝" charset="-128"/>
                <a:cs typeface="ＭＳ 明朝" charset="-128"/>
              </a:rPr>
              <a:t>S48)</a:t>
            </a:r>
            <a:r>
              <a:rPr lang="ja-JP" altLang="en-US" sz="2200" dirty="0">
                <a:ea typeface="ＭＳ 明朝" charset="-128"/>
                <a:cs typeface="ＭＳ 明朝" charset="-128"/>
              </a:rPr>
              <a:t>年＝平均</a:t>
            </a:r>
            <a:r>
              <a:rPr lang="en-US" altLang="ja-JP" sz="2200" dirty="0">
                <a:ea typeface="ＭＳ 明朝" charset="-128"/>
                <a:cs typeface="ＭＳ 明朝" charset="-128"/>
              </a:rPr>
              <a:t>9.1</a:t>
            </a:r>
            <a:r>
              <a:rPr lang="ja-JP" altLang="en-US" sz="2200" dirty="0">
                <a:ea typeface="ＭＳ 明朝" charset="-128"/>
                <a:cs typeface="ＭＳ 明朝" charset="-128"/>
              </a:rPr>
              <a:t>％</a:t>
            </a:r>
            <a:r>
              <a:rPr lang="en-US" altLang="ja-JP" sz="2200" dirty="0">
                <a:ea typeface="ＭＳ 明朝" charset="-128"/>
                <a:cs typeface="ＭＳ 明朝" charset="-128"/>
              </a:rPr>
              <a:t>(</a:t>
            </a:r>
            <a:r>
              <a:rPr lang="ja-JP" altLang="en-US" sz="2200" dirty="0">
                <a:ea typeface="ＭＳ 明朝" charset="-128"/>
                <a:cs typeface="ＭＳ 明朝" charset="-128"/>
              </a:rPr>
              <a:t>高度経済成長期</a:t>
            </a:r>
            <a:r>
              <a:rPr lang="en-US" altLang="ja-JP" sz="2200" dirty="0">
                <a:ea typeface="ＭＳ 明朝" charset="-128"/>
                <a:cs typeface="ＭＳ 明朝" charset="-128"/>
              </a:rPr>
              <a:t>)</a:t>
            </a:r>
          </a:p>
          <a:p>
            <a:pPr eaLnBrk="1" hangingPunct="1">
              <a:lnSpc>
                <a:spcPct val="90000"/>
              </a:lnSpc>
            </a:pPr>
            <a:r>
              <a:rPr lang="en-US" altLang="ja-JP" sz="2200" dirty="0">
                <a:ea typeface="ＭＳ 明朝" charset="-128"/>
                <a:cs typeface="ＭＳ 明朝" charset="-128"/>
              </a:rPr>
              <a:t>1974</a:t>
            </a:r>
            <a:r>
              <a:rPr lang="ja-JP" altLang="en-US" sz="2200" dirty="0">
                <a:ea typeface="ＭＳ 明朝" charset="-128"/>
                <a:cs typeface="ＭＳ 明朝" charset="-128"/>
              </a:rPr>
              <a:t>（</a:t>
            </a:r>
            <a:r>
              <a:rPr lang="en-US" altLang="ja-JP" sz="2200" dirty="0">
                <a:ea typeface="ＭＳ 明朝" charset="-128"/>
                <a:cs typeface="ＭＳ 明朝" charset="-128"/>
              </a:rPr>
              <a:t>S49)</a:t>
            </a:r>
            <a:r>
              <a:rPr lang="ja-JP" altLang="en-US" sz="2200" dirty="0">
                <a:ea typeface="ＭＳ 明朝" charset="-128"/>
                <a:cs typeface="ＭＳ 明朝" charset="-128"/>
              </a:rPr>
              <a:t>年～</a:t>
            </a:r>
            <a:r>
              <a:rPr lang="en-US" altLang="ja-JP" sz="2200" dirty="0">
                <a:ea typeface="ＭＳ 明朝" charset="-128"/>
                <a:cs typeface="ＭＳ 明朝" charset="-128"/>
              </a:rPr>
              <a:t>1990</a:t>
            </a:r>
            <a:r>
              <a:rPr lang="ja-JP" altLang="en-US" sz="2200" dirty="0">
                <a:ea typeface="ＭＳ 明朝" charset="-128"/>
                <a:cs typeface="ＭＳ 明朝" charset="-128"/>
              </a:rPr>
              <a:t>（</a:t>
            </a:r>
            <a:r>
              <a:rPr lang="en-US" altLang="ja-JP" sz="2200" dirty="0">
                <a:ea typeface="ＭＳ 明朝" charset="-128"/>
                <a:cs typeface="ＭＳ 明朝" charset="-128"/>
              </a:rPr>
              <a:t>H2)</a:t>
            </a:r>
            <a:r>
              <a:rPr lang="ja-JP" altLang="en-US" sz="2200" dirty="0">
                <a:ea typeface="ＭＳ 明朝" charset="-128"/>
                <a:cs typeface="ＭＳ 明朝" charset="-128"/>
              </a:rPr>
              <a:t>年＝平均</a:t>
            </a:r>
            <a:r>
              <a:rPr lang="en-US" altLang="ja-JP" sz="2200" dirty="0">
                <a:ea typeface="ＭＳ 明朝" charset="-128"/>
                <a:cs typeface="ＭＳ 明朝" charset="-128"/>
              </a:rPr>
              <a:t>4.2</a:t>
            </a:r>
            <a:r>
              <a:rPr lang="ja-JP" altLang="en-US" sz="2200" dirty="0">
                <a:ea typeface="ＭＳ 明朝" charset="-128"/>
                <a:cs typeface="ＭＳ 明朝" charset="-128"/>
              </a:rPr>
              <a:t>％</a:t>
            </a:r>
            <a:r>
              <a:rPr lang="en-US" altLang="ja-JP" sz="2200" dirty="0">
                <a:ea typeface="ＭＳ 明朝" charset="-128"/>
                <a:cs typeface="ＭＳ 明朝" charset="-128"/>
              </a:rPr>
              <a:t>(</a:t>
            </a:r>
            <a:r>
              <a:rPr lang="ja-JP" altLang="en-US" sz="2200" dirty="0">
                <a:ea typeface="ＭＳ 明朝" charset="-128"/>
                <a:cs typeface="ＭＳ 明朝" charset="-128"/>
              </a:rPr>
              <a:t>安定成長期</a:t>
            </a:r>
            <a:r>
              <a:rPr lang="en-US" altLang="ja-JP" sz="2200" dirty="0">
                <a:ea typeface="ＭＳ 明朝" charset="-128"/>
                <a:cs typeface="ＭＳ 明朝" charset="-128"/>
              </a:rPr>
              <a:t>)</a:t>
            </a:r>
          </a:p>
          <a:p>
            <a:pPr eaLnBrk="1" hangingPunct="1">
              <a:lnSpc>
                <a:spcPct val="90000"/>
              </a:lnSpc>
            </a:pPr>
            <a:r>
              <a:rPr lang="en-US" altLang="ja-JP" sz="2200" dirty="0">
                <a:ea typeface="ＭＳ 明朝" charset="-128"/>
                <a:cs typeface="ＭＳ 明朝" charset="-128"/>
              </a:rPr>
              <a:t>1990</a:t>
            </a:r>
            <a:r>
              <a:rPr lang="ja-JP" altLang="en-US" sz="2200" dirty="0">
                <a:ea typeface="ＭＳ 明朝" charset="-128"/>
                <a:cs typeface="ＭＳ 明朝" charset="-128"/>
              </a:rPr>
              <a:t>（</a:t>
            </a:r>
            <a:r>
              <a:rPr lang="en-US" altLang="ja-JP" sz="2200" dirty="0">
                <a:ea typeface="ＭＳ 明朝" charset="-128"/>
                <a:cs typeface="ＭＳ 明朝" charset="-128"/>
              </a:rPr>
              <a:t>S49)</a:t>
            </a:r>
            <a:r>
              <a:rPr lang="ja-JP" altLang="en-US" sz="2200" dirty="0">
                <a:ea typeface="ＭＳ 明朝" charset="-128"/>
                <a:cs typeface="ＭＳ 明朝" charset="-128"/>
              </a:rPr>
              <a:t>年～</a:t>
            </a:r>
            <a:r>
              <a:rPr lang="en-US" altLang="ja-JP" sz="2200" dirty="0">
                <a:ea typeface="ＭＳ 明朝" charset="-128"/>
                <a:cs typeface="ＭＳ 明朝" charset="-128"/>
              </a:rPr>
              <a:t>2018</a:t>
            </a:r>
            <a:r>
              <a:rPr lang="ja-JP" altLang="en-US" sz="2200" dirty="0">
                <a:ea typeface="ＭＳ 明朝" charset="-128"/>
                <a:cs typeface="ＭＳ 明朝" charset="-128"/>
              </a:rPr>
              <a:t>（</a:t>
            </a:r>
            <a:r>
              <a:rPr lang="en-US" altLang="ja-JP" sz="2200" dirty="0">
                <a:ea typeface="ＭＳ 明朝" charset="-128"/>
                <a:cs typeface="ＭＳ 明朝" charset="-128"/>
              </a:rPr>
              <a:t>H30)</a:t>
            </a:r>
            <a:r>
              <a:rPr lang="ja-JP" altLang="en-US" sz="2200" dirty="0">
                <a:ea typeface="ＭＳ 明朝" charset="-128"/>
                <a:cs typeface="ＭＳ 明朝" charset="-128"/>
              </a:rPr>
              <a:t>年＝約１％</a:t>
            </a:r>
            <a:r>
              <a:rPr lang="en-US" altLang="ja-JP" sz="2200" dirty="0">
                <a:ea typeface="ＭＳ 明朝" charset="-128"/>
                <a:cs typeface="ＭＳ 明朝" charset="-128"/>
              </a:rPr>
              <a:t>(</a:t>
            </a:r>
            <a:r>
              <a:rPr lang="ja-JP" altLang="en-US" sz="2200" dirty="0">
                <a:ea typeface="ＭＳ 明朝" charset="-128"/>
                <a:cs typeface="ＭＳ 明朝" charset="-128"/>
              </a:rPr>
              <a:t>失われた</a:t>
            </a:r>
            <a:r>
              <a:rPr lang="en-US" altLang="ja-JP" sz="2200" dirty="0">
                <a:ea typeface="ＭＳ 明朝" charset="-128"/>
                <a:cs typeface="ＭＳ 明朝" charset="-128"/>
              </a:rPr>
              <a:t>30</a:t>
            </a:r>
            <a:r>
              <a:rPr lang="ja-JP" altLang="en-US" sz="2200" dirty="0">
                <a:ea typeface="ＭＳ 明朝" charset="-128"/>
                <a:cs typeface="ＭＳ 明朝" charset="-128"/>
              </a:rPr>
              <a:t>年？</a:t>
            </a:r>
            <a:r>
              <a:rPr lang="en-US" altLang="ja-JP" sz="2200" dirty="0">
                <a:ea typeface="ＭＳ 明朝" charset="-128"/>
                <a:cs typeface="ＭＳ 明朝" charset="-128"/>
              </a:rPr>
              <a:t>)</a:t>
            </a:r>
          </a:p>
          <a:p>
            <a:pPr eaLnBrk="1" hangingPunct="1">
              <a:lnSpc>
                <a:spcPct val="90000"/>
              </a:lnSpc>
            </a:pPr>
            <a:r>
              <a:rPr lang="en-US" altLang="ja-JP" sz="2200" dirty="0">
                <a:ea typeface="ＭＳ 明朝" charset="-128"/>
                <a:cs typeface="ＭＳ 明朝" charset="-128"/>
              </a:rPr>
              <a:t>2019</a:t>
            </a:r>
            <a:r>
              <a:rPr lang="ja-JP" altLang="en-US" sz="2200" dirty="0">
                <a:ea typeface="ＭＳ 明朝" charset="-128"/>
                <a:cs typeface="ＭＳ 明朝" charset="-128"/>
              </a:rPr>
              <a:t>（</a:t>
            </a:r>
            <a:r>
              <a:rPr lang="en-US" altLang="ja-JP" sz="2200" dirty="0">
                <a:ea typeface="ＭＳ 明朝" charset="-128"/>
                <a:cs typeface="ＭＳ 明朝" charset="-128"/>
              </a:rPr>
              <a:t>R1) GDP</a:t>
            </a:r>
            <a:r>
              <a:rPr lang="ja-JP" altLang="en-US" sz="2200" dirty="0">
                <a:ea typeface="ＭＳ 明朝" charset="-128"/>
                <a:cs typeface="ＭＳ 明朝" charset="-128"/>
              </a:rPr>
              <a:t>（経済成長率）：名目</a:t>
            </a:r>
            <a:r>
              <a:rPr lang="en-US" altLang="ja-JP" sz="2200" dirty="0">
                <a:ea typeface="ＭＳ 明朝" charset="-128"/>
                <a:cs typeface="ＭＳ 明朝" charset="-128"/>
              </a:rPr>
              <a:t>554</a:t>
            </a:r>
            <a:r>
              <a:rPr lang="ja-JP" altLang="en-US" sz="2200" dirty="0">
                <a:ea typeface="ＭＳ 明朝" charset="-128"/>
                <a:cs typeface="ＭＳ 明朝" charset="-128"/>
              </a:rPr>
              <a:t>兆</a:t>
            </a:r>
            <a:r>
              <a:rPr lang="en-US" altLang="ja-JP" sz="2200" dirty="0">
                <a:ea typeface="ＭＳ 明朝" charset="-128"/>
                <a:cs typeface="ＭＳ 明朝" charset="-128"/>
              </a:rPr>
              <a:t>5</a:t>
            </a:r>
            <a:r>
              <a:rPr lang="ja-JP" altLang="en-US" sz="2200" dirty="0">
                <a:ea typeface="ＭＳ 明朝" charset="-128"/>
                <a:cs typeface="ＭＳ 明朝" charset="-128"/>
              </a:rPr>
              <a:t>千億円（</a:t>
            </a:r>
            <a:r>
              <a:rPr lang="en-US" altLang="ja-JP" sz="2200" dirty="0">
                <a:ea typeface="ＭＳ 明朝" charset="-128"/>
                <a:cs typeface="ＭＳ 明朝" charset="-128"/>
              </a:rPr>
              <a:t>1.3</a:t>
            </a:r>
            <a:r>
              <a:rPr lang="ja-JP" altLang="en-US" sz="2200" dirty="0">
                <a:ea typeface="ＭＳ 明朝" charset="-128"/>
                <a:cs typeface="ＭＳ 明朝" charset="-128"/>
              </a:rPr>
              <a:t>％）実質</a:t>
            </a:r>
            <a:r>
              <a:rPr lang="en-US" altLang="ja-JP" sz="2200" dirty="0">
                <a:ea typeface="ＭＳ 明朝" charset="-128"/>
                <a:cs typeface="ＭＳ 明朝" charset="-128"/>
              </a:rPr>
              <a:t>536</a:t>
            </a:r>
            <a:r>
              <a:rPr lang="ja-JP" altLang="en-US" sz="2200" dirty="0">
                <a:ea typeface="ＭＳ 明朝" charset="-128"/>
                <a:cs typeface="ＭＳ 明朝" charset="-128"/>
              </a:rPr>
              <a:t>兆</a:t>
            </a:r>
            <a:r>
              <a:rPr lang="en-US" altLang="ja-JP" sz="2200" dirty="0">
                <a:ea typeface="ＭＳ 明朝" charset="-128"/>
                <a:cs typeface="ＭＳ 明朝" charset="-128"/>
              </a:rPr>
              <a:t>5</a:t>
            </a:r>
            <a:r>
              <a:rPr lang="ja-JP" altLang="en-US" sz="2200" dirty="0">
                <a:ea typeface="ＭＳ 明朝" charset="-128"/>
                <a:cs typeface="ＭＳ 明朝" charset="-128"/>
              </a:rPr>
              <a:t>千億円（</a:t>
            </a:r>
            <a:r>
              <a:rPr lang="en-US" altLang="ja-JP" sz="2200" dirty="0">
                <a:ea typeface="ＭＳ 明朝" charset="-128"/>
                <a:cs typeface="ＭＳ 明朝" charset="-128"/>
              </a:rPr>
              <a:t>0.7</a:t>
            </a:r>
            <a:r>
              <a:rPr lang="ja-JP" altLang="en-US" sz="2200" dirty="0">
                <a:ea typeface="ＭＳ 明朝" charset="-128"/>
                <a:cs typeface="ＭＳ 明朝" charset="-128"/>
              </a:rPr>
              <a:t>％）</a:t>
            </a:r>
          </a:p>
          <a:p>
            <a:pPr eaLnBrk="1" hangingPunct="1">
              <a:lnSpc>
                <a:spcPct val="90000"/>
              </a:lnSpc>
            </a:pPr>
            <a:r>
              <a:rPr lang="ja-JP" altLang="en-US" sz="2200" dirty="0">
                <a:ea typeface="ＭＳ 明朝" charset="-128"/>
                <a:cs typeface="ＭＳ 明朝" charset="-128"/>
              </a:rPr>
              <a:t>日本の</a:t>
            </a:r>
            <a:r>
              <a:rPr lang="en-US" altLang="ja-JP" sz="2200" dirty="0">
                <a:ea typeface="ＭＳ 明朝" charset="-128"/>
                <a:cs typeface="ＭＳ 明朝" charset="-128"/>
              </a:rPr>
              <a:t>GDP</a:t>
            </a:r>
            <a:r>
              <a:rPr lang="ja-JP" altLang="en-US" sz="2200" dirty="0">
                <a:ea typeface="ＭＳ 明朝" charset="-128"/>
                <a:cs typeface="ＭＳ 明朝" charset="-128"/>
              </a:rPr>
              <a:t>はかってアメリカについで世界第２位⇒中国についで世界第３位</a:t>
            </a:r>
          </a:p>
          <a:p>
            <a:pPr eaLnBrk="1" hangingPunct="1">
              <a:lnSpc>
                <a:spcPct val="90000"/>
              </a:lnSpc>
            </a:pPr>
            <a:r>
              <a:rPr lang="ja-JP" altLang="en-US" sz="2200" dirty="0">
                <a:ea typeface="ＭＳ 明朝" charset="-128"/>
                <a:cs typeface="ＭＳ 明朝" charset="-128"/>
              </a:rPr>
              <a:t>１人あたり</a:t>
            </a:r>
            <a:r>
              <a:rPr lang="en-US" altLang="ja-JP" sz="2200" dirty="0">
                <a:ea typeface="ＭＳ 明朝" charset="-128"/>
                <a:cs typeface="ＭＳ 明朝" charset="-128"/>
              </a:rPr>
              <a:t>GDP(GDP÷</a:t>
            </a:r>
            <a:r>
              <a:rPr lang="ja-JP" altLang="en-US" sz="2200" dirty="0">
                <a:ea typeface="ＭＳ 明朝" charset="-128"/>
                <a:cs typeface="ＭＳ 明朝" charset="-128"/>
              </a:rPr>
              <a:t>人口）では</a:t>
            </a:r>
            <a:r>
              <a:rPr lang="en-US" altLang="ja-JP" sz="2200" dirty="0">
                <a:ea typeface="ＭＳ 明朝" charset="-128"/>
                <a:cs typeface="ＭＳ 明朝" charset="-128"/>
              </a:rPr>
              <a:t>433</a:t>
            </a:r>
            <a:r>
              <a:rPr lang="ja-JP" altLang="en-US" sz="2200" dirty="0">
                <a:ea typeface="ＭＳ 明朝" charset="-128"/>
                <a:cs typeface="ＭＳ 明朝" charset="-128"/>
              </a:rPr>
              <a:t>万７千円。世界第</a:t>
            </a:r>
            <a:r>
              <a:rPr lang="en-US" altLang="ja-JP" sz="2200" dirty="0">
                <a:ea typeface="ＭＳ 明朝" charset="-128"/>
                <a:cs typeface="ＭＳ 明朝" charset="-128"/>
              </a:rPr>
              <a:t>20</a:t>
            </a:r>
            <a:r>
              <a:rPr lang="ja-JP" altLang="en-US" sz="2200" dirty="0">
                <a:ea typeface="ＭＳ 明朝" charset="-128"/>
                <a:cs typeface="ＭＳ 明朝" charset="-128"/>
              </a:rPr>
              <a:t>位（</a:t>
            </a:r>
            <a:r>
              <a:rPr lang="en-US" altLang="ja-JP" sz="2200" dirty="0">
                <a:ea typeface="ＭＳ 明朝" charset="-128"/>
                <a:cs typeface="ＭＳ 明朝" charset="-128"/>
              </a:rPr>
              <a:t>2018</a:t>
            </a:r>
            <a:r>
              <a:rPr lang="ja-JP" altLang="en-US" sz="2200" dirty="0">
                <a:ea typeface="ＭＳ 明朝" charset="-128"/>
                <a:cs typeface="ＭＳ 明朝" charset="-128"/>
              </a:rPr>
              <a:t>（</a:t>
            </a:r>
            <a:r>
              <a:rPr lang="en-US" altLang="ja-JP" sz="2200" dirty="0">
                <a:ea typeface="ＭＳ 明朝" charset="-128"/>
                <a:cs typeface="ＭＳ 明朝" charset="-128"/>
              </a:rPr>
              <a:t>H30)</a:t>
            </a:r>
            <a:r>
              <a:rPr lang="ja-JP" altLang="en-US" sz="2200" dirty="0">
                <a:ea typeface="ＭＳ 明朝" charset="-128"/>
                <a:cs typeface="ＭＳ 明朝" charset="-128"/>
              </a:rPr>
              <a:t>年）。</a:t>
            </a:r>
            <a:endParaRPr lang="en-US" altLang="ja-JP" sz="2200" dirty="0">
              <a:ea typeface="ＭＳ 明朝" charset="-128"/>
              <a:cs typeface="ＭＳ 明朝" charset="-128"/>
            </a:endParaRPr>
          </a:p>
          <a:p>
            <a:pPr eaLnBrk="1" hangingPunct="1">
              <a:lnSpc>
                <a:spcPct val="90000"/>
              </a:lnSpc>
            </a:pPr>
            <a:endParaRPr lang="ja-JP" altLang="en-US" sz="22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
        <p:nvSpPr>
          <p:cNvPr id="3" name="テキスト ボックス 2">
            <a:extLst>
              <a:ext uri="{FF2B5EF4-FFF2-40B4-BE49-F238E27FC236}">
                <a16:creationId xmlns:a16="http://schemas.microsoft.com/office/drawing/2014/main" id="{0C462F42-E0C3-6567-31AA-635172621457}"/>
              </a:ext>
            </a:extLst>
          </p:cNvPr>
          <p:cNvSpPr txBox="1"/>
          <p:nvPr/>
        </p:nvSpPr>
        <p:spPr>
          <a:xfrm>
            <a:off x="611560" y="5034413"/>
            <a:ext cx="8284162" cy="1015663"/>
          </a:xfrm>
          <a:prstGeom prst="rect">
            <a:avLst/>
          </a:prstGeom>
          <a:noFill/>
        </p:spPr>
        <p:txBody>
          <a:bodyPr wrap="square" rtlCol="0">
            <a:spAutoFit/>
          </a:bodyPr>
          <a:lstStyle/>
          <a:p>
            <a:r>
              <a:rPr lang="ja-JP" altLang="en-US" sz="2000" dirty="0">
                <a:solidFill>
                  <a:srgbClr val="FF0000"/>
                </a:solidFill>
              </a:rPr>
              <a:t>＊</a:t>
            </a:r>
            <a:r>
              <a:rPr lang="en-US" altLang="ja-JP" sz="2000" dirty="0">
                <a:solidFill>
                  <a:srgbClr val="FF0000"/>
                </a:solidFill>
              </a:rPr>
              <a:t>2021</a:t>
            </a:r>
            <a:r>
              <a:rPr lang="ja-JP" altLang="en-US" sz="2000" dirty="0">
                <a:solidFill>
                  <a:srgbClr val="FF0000"/>
                </a:solidFill>
              </a:rPr>
              <a:t>年の日本の </a:t>
            </a:r>
            <a:r>
              <a:rPr lang="en-US" altLang="ja-JP" sz="2000" dirty="0">
                <a:solidFill>
                  <a:srgbClr val="FF0000"/>
                </a:solidFill>
              </a:rPr>
              <a:t>GDP </a:t>
            </a:r>
            <a:r>
              <a:rPr lang="ja-JP" altLang="en-US" sz="2000" dirty="0">
                <a:solidFill>
                  <a:srgbClr val="FF0000"/>
                </a:solidFill>
              </a:rPr>
              <a:t>はおよそ</a:t>
            </a:r>
            <a:r>
              <a:rPr lang="en-US" altLang="ja-JP" sz="2000" dirty="0">
                <a:solidFill>
                  <a:srgbClr val="FF0000"/>
                </a:solidFill>
              </a:rPr>
              <a:t>545</a:t>
            </a:r>
            <a:r>
              <a:rPr lang="ja-JP" altLang="en-US" sz="2000" dirty="0">
                <a:solidFill>
                  <a:srgbClr val="FF0000"/>
                </a:solidFill>
              </a:rPr>
              <a:t>兆円（約</a:t>
            </a:r>
            <a:r>
              <a:rPr lang="en-US" altLang="ja-JP" sz="2000" dirty="0">
                <a:solidFill>
                  <a:srgbClr val="FF0000"/>
                </a:solidFill>
              </a:rPr>
              <a:t>5</a:t>
            </a:r>
            <a:r>
              <a:rPr lang="ja-JP" altLang="en-US" sz="2000" dirty="0">
                <a:solidFill>
                  <a:srgbClr val="FF0000"/>
                </a:solidFill>
              </a:rPr>
              <a:t>兆ドル）</a:t>
            </a:r>
          </a:p>
          <a:p>
            <a:r>
              <a:rPr lang="ja-JP" altLang="en-US" sz="2000" dirty="0">
                <a:solidFill>
                  <a:srgbClr val="FF0000"/>
                </a:solidFill>
              </a:rPr>
              <a:t>経済成長</a:t>
            </a:r>
            <a:r>
              <a:rPr lang="en-US" altLang="ja-JP" sz="2000" dirty="0">
                <a:solidFill>
                  <a:srgbClr val="FF0000"/>
                </a:solidFill>
              </a:rPr>
              <a:t>1.7% (</a:t>
            </a:r>
            <a:r>
              <a:rPr lang="ja-JP" altLang="en-US" sz="2000" dirty="0">
                <a:solidFill>
                  <a:srgbClr val="FF0000"/>
                </a:solidFill>
              </a:rPr>
              <a:t>前年比</a:t>
            </a:r>
            <a:r>
              <a:rPr lang="en-US" altLang="ja-JP" sz="2000" dirty="0">
                <a:solidFill>
                  <a:srgbClr val="FF0000"/>
                </a:solidFill>
              </a:rPr>
              <a:t>) </a:t>
            </a:r>
            <a:r>
              <a:rPr lang="ja-JP" altLang="en-US" sz="2000" dirty="0">
                <a:solidFill>
                  <a:srgbClr val="FF0000"/>
                </a:solidFill>
              </a:rPr>
              <a:t>、</a:t>
            </a:r>
            <a:r>
              <a:rPr lang="en-US" altLang="ja-JP" sz="2000" dirty="0">
                <a:solidFill>
                  <a:srgbClr val="FF0000"/>
                </a:solidFill>
              </a:rPr>
              <a:t>1</a:t>
            </a:r>
            <a:r>
              <a:rPr lang="ja-JP" altLang="en-US" sz="2000" dirty="0">
                <a:solidFill>
                  <a:srgbClr val="FF0000"/>
                </a:solidFill>
              </a:rPr>
              <a:t>人当たり名目</a:t>
            </a:r>
            <a:r>
              <a:rPr lang="en-US" altLang="ja-JP" sz="2000" dirty="0">
                <a:solidFill>
                  <a:srgbClr val="FF0000"/>
                </a:solidFill>
              </a:rPr>
              <a:t>GDP</a:t>
            </a:r>
            <a:r>
              <a:rPr lang="ja-JP" altLang="en-US" sz="2000" dirty="0">
                <a:solidFill>
                  <a:srgbClr val="FF0000"/>
                </a:solidFill>
              </a:rPr>
              <a:t>は</a:t>
            </a:r>
            <a:r>
              <a:rPr lang="en-US" altLang="ja-JP" sz="2000" dirty="0">
                <a:solidFill>
                  <a:srgbClr val="FF0000"/>
                </a:solidFill>
              </a:rPr>
              <a:t>20</a:t>
            </a:r>
            <a:r>
              <a:rPr lang="ja-JP" altLang="en-US" sz="2000" dirty="0">
                <a:solidFill>
                  <a:srgbClr val="FF0000"/>
                </a:solidFill>
              </a:rPr>
              <a:t>年（暦年）で</a:t>
            </a:r>
            <a:r>
              <a:rPr lang="en-US" altLang="ja-JP" sz="2000" dirty="0">
                <a:solidFill>
                  <a:srgbClr val="FF0000"/>
                </a:solidFill>
              </a:rPr>
              <a:t>4</a:t>
            </a:r>
            <a:r>
              <a:rPr lang="ja-JP" altLang="en-US" sz="2000" dirty="0">
                <a:solidFill>
                  <a:srgbClr val="FF0000"/>
                </a:solidFill>
              </a:rPr>
              <a:t>万</a:t>
            </a:r>
            <a:r>
              <a:rPr lang="en-US" altLang="ja-JP" sz="2000" dirty="0">
                <a:solidFill>
                  <a:srgbClr val="FF0000"/>
                </a:solidFill>
              </a:rPr>
              <a:t>48</a:t>
            </a:r>
            <a:r>
              <a:rPr lang="ja-JP" altLang="en-US" sz="2000" dirty="0">
                <a:solidFill>
                  <a:srgbClr val="FF0000"/>
                </a:solidFill>
              </a:rPr>
              <a:t>ドル（約</a:t>
            </a:r>
            <a:r>
              <a:rPr lang="en-US" altLang="ja-JP" sz="2000" dirty="0">
                <a:solidFill>
                  <a:srgbClr val="FF0000"/>
                </a:solidFill>
              </a:rPr>
              <a:t>428</a:t>
            </a:r>
            <a:r>
              <a:rPr lang="ja-JP" altLang="en-US" sz="2000" dirty="0">
                <a:solidFill>
                  <a:srgbClr val="FF0000"/>
                </a:solidFill>
              </a:rPr>
              <a:t>万円）　コロナの影響もあるが、引く続き不調！</a:t>
            </a:r>
          </a:p>
        </p:txBody>
      </p:sp>
    </p:spTree>
    <p:extLst>
      <p:ext uri="{BB962C8B-B14F-4D97-AF65-F5344CB8AC3E}">
        <p14:creationId xmlns:p14="http://schemas.microsoft.com/office/powerpoint/2010/main" val="28912733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r>
              <a:rPr lang="ja-JP" altLang="en-US" dirty="0"/>
              <a:t>日本の経済成長率の推移</a:t>
            </a:r>
            <a:br>
              <a:rPr lang="ja-JP" altLang="en-US" dirty="0"/>
            </a:br>
            <a:endParaRPr lang="ja-JP" altLang="en-US" dirty="0"/>
          </a:p>
        </p:txBody>
      </p:sp>
      <p:pic>
        <p:nvPicPr>
          <p:cNvPr id="1026" name="Picture 2">
            <a:extLst>
              <a:ext uri="{FF2B5EF4-FFF2-40B4-BE49-F238E27FC236}">
                <a16:creationId xmlns:a16="http://schemas.microsoft.com/office/drawing/2014/main" id="{42828E15-6D73-7F54-B797-FEA5B8BEA5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325" y="1052736"/>
            <a:ext cx="5988586" cy="4968552"/>
          </a:xfrm>
          <a:prstGeom prst="rect">
            <a:avLst/>
          </a:prstGeom>
          <a:noFill/>
          <a:extLst>
            <a:ext uri="{909E8E84-426E-40DD-AFC4-6F175D3DCCD1}">
              <a14:hiddenFill xmlns:a14="http://schemas.microsoft.com/office/drawing/2010/main">
                <a:solidFill>
                  <a:srgbClr val="FFFFFF"/>
                </a:solidFill>
              </a14:hiddenFill>
            </a:ext>
          </a:extLst>
        </p:spPr>
      </p:pic>
      <p:sp>
        <p:nvSpPr>
          <p:cNvPr id="15" name="線吹き出し 1 (枠付き) 7">
            <a:extLst>
              <a:ext uri="{FF2B5EF4-FFF2-40B4-BE49-F238E27FC236}">
                <a16:creationId xmlns:a16="http://schemas.microsoft.com/office/drawing/2014/main" id="{51B5AAFF-599A-E2F5-A136-BBB754F73296}"/>
              </a:ext>
            </a:extLst>
          </p:cNvPr>
          <p:cNvSpPr>
            <a:spLocks/>
          </p:cNvSpPr>
          <p:nvPr/>
        </p:nvSpPr>
        <p:spPr bwMode="auto">
          <a:xfrm>
            <a:off x="3347864" y="1583903"/>
            <a:ext cx="1411288" cy="447675"/>
          </a:xfrm>
          <a:prstGeom prst="borderCallout1">
            <a:avLst>
              <a:gd name="adj1" fmla="val 102011"/>
              <a:gd name="adj2" fmla="val 46531"/>
              <a:gd name="adj3" fmla="val 416367"/>
              <a:gd name="adj4" fmla="val 35148"/>
            </a:avLst>
          </a:prstGeom>
          <a:gradFill rotWithShape="1">
            <a:gsLst>
              <a:gs pos="0">
                <a:srgbClr val="3F78FF"/>
              </a:gs>
              <a:gs pos="20000">
                <a:srgbClr val="4279FF"/>
              </a:gs>
              <a:gs pos="100000">
                <a:srgbClr val="305BC4"/>
              </a:gs>
            </a:gsLst>
            <a:lin ang="5400000"/>
          </a:gradFill>
          <a:ln w="12700">
            <a:solidFill>
              <a:srgbClr val="5582F0"/>
            </a:solidFill>
            <a:miter lim="800000"/>
            <a:headEnd/>
            <a:tailEnd type="arrow" w="med" len="med"/>
          </a:ln>
          <a:effectLst>
            <a:outerShdw blurRad="40000" dist="23000" dir="5400000" rotWithShape="0">
              <a:srgbClr val="808080">
                <a:alpha val="34999"/>
              </a:srgbClr>
            </a:outerShdw>
          </a:effectLst>
        </p:spPr>
        <p:txBody>
          <a:bodyPr anchor="ctr"/>
          <a:lstStyle>
            <a:lvl1pPr>
              <a:defRPr kumimoji="1" sz="4000">
                <a:solidFill>
                  <a:schemeClr val="tx1"/>
                </a:solidFill>
                <a:latin typeface="ＭＳ 明朝" panose="02020609040205080304" pitchFamily="17" charset="-128"/>
                <a:ea typeface="ＭＳ 明朝" panose="02020609040205080304" pitchFamily="17" charset="-128"/>
              </a:defRPr>
            </a:lvl1pPr>
            <a:lvl2pPr marL="37931725" indent="-37474525">
              <a:defRPr kumimoji="1" sz="4000">
                <a:solidFill>
                  <a:schemeClr val="tx1"/>
                </a:solidFill>
                <a:latin typeface="ＭＳ 明朝" panose="02020609040205080304" pitchFamily="17" charset="-128"/>
                <a:ea typeface="ＭＳ 明朝" panose="02020609040205080304" pitchFamily="17" charset="-128"/>
              </a:defRPr>
            </a:lvl2pPr>
            <a:lvl3pPr>
              <a:defRPr kumimoji="1" sz="4000">
                <a:solidFill>
                  <a:schemeClr val="tx1"/>
                </a:solidFill>
                <a:latin typeface="ＭＳ 明朝" panose="02020609040205080304" pitchFamily="17" charset="-128"/>
                <a:ea typeface="ＭＳ 明朝" panose="02020609040205080304" pitchFamily="17" charset="-128"/>
              </a:defRPr>
            </a:lvl3pPr>
            <a:lvl4pPr>
              <a:defRPr kumimoji="1" sz="4000">
                <a:solidFill>
                  <a:schemeClr val="tx1"/>
                </a:solidFill>
                <a:latin typeface="ＭＳ 明朝" panose="02020609040205080304" pitchFamily="17" charset="-128"/>
                <a:ea typeface="ＭＳ 明朝" panose="02020609040205080304" pitchFamily="17" charset="-128"/>
              </a:defRPr>
            </a:lvl4pPr>
            <a:lvl5pPr>
              <a:defRPr kumimoji="1" sz="4000">
                <a:solidFill>
                  <a:schemeClr val="tx1"/>
                </a:solidFill>
                <a:latin typeface="ＭＳ 明朝" panose="02020609040205080304" pitchFamily="17" charset="-128"/>
                <a:ea typeface="ＭＳ 明朝" panose="02020609040205080304" pitchFamily="17" charset="-128"/>
              </a:defRPr>
            </a:lvl5pPr>
            <a:lvl6pPr marL="4572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6pPr>
            <a:lvl7pPr marL="9144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7pPr>
            <a:lvl8pPr marL="13716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8pPr>
            <a:lvl9pPr marL="18288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9pPr>
          </a:lstStyle>
          <a:p>
            <a:pPr algn="ctr" eaLnBrk="1" hangingPunct="1">
              <a:defRPr/>
            </a:pPr>
            <a:r>
              <a:rPr lang="ja-JP" altLang="en-US" sz="1200" dirty="0">
                <a:solidFill>
                  <a:srgbClr val="FFFFFF"/>
                </a:solidFill>
                <a:latin typeface="Arial" panose="020B0604020202020204" pitchFamily="34" charset="0"/>
              </a:rPr>
              <a:t>バブル経済崩壊</a:t>
            </a:r>
          </a:p>
        </p:txBody>
      </p:sp>
      <p:sp>
        <p:nvSpPr>
          <p:cNvPr id="16" name="線吹き出し 1 (枠付き) 8">
            <a:extLst>
              <a:ext uri="{FF2B5EF4-FFF2-40B4-BE49-F238E27FC236}">
                <a16:creationId xmlns:a16="http://schemas.microsoft.com/office/drawing/2014/main" id="{C211D143-95B6-E8ED-4037-32CF4C727429}"/>
              </a:ext>
            </a:extLst>
          </p:cNvPr>
          <p:cNvSpPr>
            <a:spLocks/>
          </p:cNvSpPr>
          <p:nvPr/>
        </p:nvSpPr>
        <p:spPr bwMode="auto">
          <a:xfrm>
            <a:off x="4427984" y="2270782"/>
            <a:ext cx="1608137" cy="350837"/>
          </a:xfrm>
          <a:prstGeom prst="borderCallout1">
            <a:avLst>
              <a:gd name="adj1" fmla="val 100311"/>
              <a:gd name="adj2" fmla="val 51815"/>
              <a:gd name="adj3" fmla="val 628171"/>
              <a:gd name="adj4" fmla="val 53635"/>
            </a:avLst>
          </a:prstGeom>
          <a:gradFill rotWithShape="1">
            <a:gsLst>
              <a:gs pos="0">
                <a:srgbClr val="3F78FF"/>
              </a:gs>
              <a:gs pos="20000">
                <a:srgbClr val="4279FF"/>
              </a:gs>
              <a:gs pos="100000">
                <a:srgbClr val="305BC4"/>
              </a:gs>
            </a:gsLst>
            <a:lin ang="5400000"/>
          </a:gradFill>
          <a:ln w="12700">
            <a:solidFill>
              <a:srgbClr val="5582F0"/>
            </a:solidFill>
            <a:miter lim="800000"/>
            <a:headEnd/>
            <a:tailEnd type="arrow" w="med" len="med"/>
          </a:ln>
          <a:effectLst>
            <a:outerShdw blurRad="40000" dist="23000" dir="5400000" rotWithShape="0">
              <a:srgbClr val="808080">
                <a:alpha val="34999"/>
              </a:srgbClr>
            </a:outerShdw>
          </a:effectLst>
        </p:spPr>
        <p:txBody>
          <a:bodyPr anchor="ctr"/>
          <a:lstStyle>
            <a:lvl1pPr>
              <a:defRPr kumimoji="1" sz="4000">
                <a:solidFill>
                  <a:schemeClr val="tx1"/>
                </a:solidFill>
                <a:latin typeface="ＭＳ 明朝" panose="02020609040205080304" pitchFamily="17" charset="-128"/>
                <a:ea typeface="ＭＳ 明朝" panose="02020609040205080304" pitchFamily="17" charset="-128"/>
              </a:defRPr>
            </a:lvl1pPr>
            <a:lvl2pPr marL="37931725" indent="-37474525">
              <a:defRPr kumimoji="1" sz="4000">
                <a:solidFill>
                  <a:schemeClr val="tx1"/>
                </a:solidFill>
                <a:latin typeface="ＭＳ 明朝" panose="02020609040205080304" pitchFamily="17" charset="-128"/>
                <a:ea typeface="ＭＳ 明朝" panose="02020609040205080304" pitchFamily="17" charset="-128"/>
              </a:defRPr>
            </a:lvl2pPr>
            <a:lvl3pPr>
              <a:defRPr kumimoji="1" sz="4000">
                <a:solidFill>
                  <a:schemeClr val="tx1"/>
                </a:solidFill>
                <a:latin typeface="ＭＳ 明朝" panose="02020609040205080304" pitchFamily="17" charset="-128"/>
                <a:ea typeface="ＭＳ 明朝" panose="02020609040205080304" pitchFamily="17" charset="-128"/>
              </a:defRPr>
            </a:lvl3pPr>
            <a:lvl4pPr>
              <a:defRPr kumimoji="1" sz="4000">
                <a:solidFill>
                  <a:schemeClr val="tx1"/>
                </a:solidFill>
                <a:latin typeface="ＭＳ 明朝" panose="02020609040205080304" pitchFamily="17" charset="-128"/>
                <a:ea typeface="ＭＳ 明朝" panose="02020609040205080304" pitchFamily="17" charset="-128"/>
              </a:defRPr>
            </a:lvl4pPr>
            <a:lvl5pPr>
              <a:defRPr kumimoji="1" sz="4000">
                <a:solidFill>
                  <a:schemeClr val="tx1"/>
                </a:solidFill>
                <a:latin typeface="ＭＳ 明朝" panose="02020609040205080304" pitchFamily="17" charset="-128"/>
                <a:ea typeface="ＭＳ 明朝" panose="02020609040205080304" pitchFamily="17" charset="-128"/>
              </a:defRPr>
            </a:lvl5pPr>
            <a:lvl6pPr marL="4572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6pPr>
            <a:lvl7pPr marL="9144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7pPr>
            <a:lvl8pPr marL="13716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8pPr>
            <a:lvl9pPr marL="18288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9pPr>
          </a:lstStyle>
          <a:p>
            <a:pPr algn="ctr" eaLnBrk="1" hangingPunct="1">
              <a:defRPr/>
            </a:pPr>
            <a:r>
              <a:rPr kumimoji="0" lang="ja-JP" altLang="en-US" sz="1200" dirty="0">
                <a:solidFill>
                  <a:srgbClr val="FFFFFF"/>
                </a:solidFill>
              </a:rPr>
              <a:t>リーマンショック</a:t>
            </a:r>
            <a:endParaRPr lang="ja-JP" altLang="en-US" sz="1200" dirty="0">
              <a:solidFill>
                <a:srgbClr val="FFFFFF"/>
              </a:solidFill>
              <a:latin typeface="Arial" panose="020B0604020202020204" pitchFamily="34" charset="0"/>
            </a:endParaRPr>
          </a:p>
        </p:txBody>
      </p:sp>
      <p:sp>
        <p:nvSpPr>
          <p:cNvPr id="17" name="線吹き出し 1 (枠付き) 9">
            <a:extLst>
              <a:ext uri="{FF2B5EF4-FFF2-40B4-BE49-F238E27FC236}">
                <a16:creationId xmlns:a16="http://schemas.microsoft.com/office/drawing/2014/main" id="{41646B69-9CB4-80ED-667C-85528190C32F}"/>
              </a:ext>
            </a:extLst>
          </p:cNvPr>
          <p:cNvSpPr>
            <a:spLocks/>
          </p:cNvSpPr>
          <p:nvPr/>
        </p:nvSpPr>
        <p:spPr bwMode="auto">
          <a:xfrm>
            <a:off x="1259632" y="4509120"/>
            <a:ext cx="1656184" cy="216024"/>
          </a:xfrm>
          <a:prstGeom prst="borderCallout1">
            <a:avLst>
              <a:gd name="adj1" fmla="val -19172"/>
              <a:gd name="adj2" fmla="val 36054"/>
              <a:gd name="adj3" fmla="val -245555"/>
              <a:gd name="adj4" fmla="val 67178"/>
            </a:avLst>
          </a:prstGeom>
          <a:gradFill rotWithShape="1">
            <a:gsLst>
              <a:gs pos="0">
                <a:srgbClr val="3F78FF"/>
              </a:gs>
              <a:gs pos="20000">
                <a:srgbClr val="4279FF"/>
              </a:gs>
              <a:gs pos="100000">
                <a:srgbClr val="305BC4"/>
              </a:gs>
            </a:gsLst>
            <a:lin ang="5400000"/>
          </a:gradFill>
          <a:ln w="12700">
            <a:solidFill>
              <a:srgbClr val="5582F0"/>
            </a:solidFill>
            <a:miter lim="800000"/>
            <a:headEnd/>
            <a:tailEnd type="arrow" w="med" len="med"/>
          </a:ln>
          <a:effectLst>
            <a:outerShdw blurRad="40000" dist="23000" dir="5400000" rotWithShape="0">
              <a:srgbClr val="808080">
                <a:alpha val="34999"/>
              </a:srgbClr>
            </a:outerShdw>
          </a:effectLst>
        </p:spPr>
        <p:txBody>
          <a:bodyPr anchor="ctr"/>
          <a:lstStyle>
            <a:lvl1pPr>
              <a:defRPr kumimoji="1" sz="4000">
                <a:solidFill>
                  <a:schemeClr val="tx1"/>
                </a:solidFill>
                <a:latin typeface="ＭＳ 明朝" panose="02020609040205080304" pitchFamily="17" charset="-128"/>
                <a:ea typeface="ＭＳ 明朝" panose="02020609040205080304" pitchFamily="17" charset="-128"/>
              </a:defRPr>
            </a:lvl1pPr>
            <a:lvl2pPr marL="37931725" indent="-37474525">
              <a:defRPr kumimoji="1" sz="4000">
                <a:solidFill>
                  <a:schemeClr val="tx1"/>
                </a:solidFill>
                <a:latin typeface="ＭＳ 明朝" panose="02020609040205080304" pitchFamily="17" charset="-128"/>
                <a:ea typeface="ＭＳ 明朝" panose="02020609040205080304" pitchFamily="17" charset="-128"/>
              </a:defRPr>
            </a:lvl2pPr>
            <a:lvl3pPr>
              <a:defRPr kumimoji="1" sz="4000">
                <a:solidFill>
                  <a:schemeClr val="tx1"/>
                </a:solidFill>
                <a:latin typeface="ＭＳ 明朝" panose="02020609040205080304" pitchFamily="17" charset="-128"/>
                <a:ea typeface="ＭＳ 明朝" panose="02020609040205080304" pitchFamily="17" charset="-128"/>
              </a:defRPr>
            </a:lvl3pPr>
            <a:lvl4pPr>
              <a:defRPr kumimoji="1" sz="4000">
                <a:solidFill>
                  <a:schemeClr val="tx1"/>
                </a:solidFill>
                <a:latin typeface="ＭＳ 明朝" panose="02020609040205080304" pitchFamily="17" charset="-128"/>
                <a:ea typeface="ＭＳ 明朝" panose="02020609040205080304" pitchFamily="17" charset="-128"/>
              </a:defRPr>
            </a:lvl4pPr>
            <a:lvl5pPr>
              <a:defRPr kumimoji="1" sz="4000">
                <a:solidFill>
                  <a:schemeClr val="tx1"/>
                </a:solidFill>
                <a:latin typeface="ＭＳ 明朝" panose="02020609040205080304" pitchFamily="17" charset="-128"/>
                <a:ea typeface="ＭＳ 明朝" panose="02020609040205080304" pitchFamily="17" charset="-128"/>
              </a:defRPr>
            </a:lvl5pPr>
            <a:lvl6pPr marL="4572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6pPr>
            <a:lvl7pPr marL="9144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7pPr>
            <a:lvl8pPr marL="13716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8pPr>
            <a:lvl9pPr marL="18288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9pPr>
          </a:lstStyle>
          <a:p>
            <a:pPr algn="ctr" eaLnBrk="1" hangingPunct="1">
              <a:defRPr/>
            </a:pPr>
            <a:r>
              <a:rPr lang="ja-JP" altLang="en-US" sz="1200" dirty="0">
                <a:solidFill>
                  <a:srgbClr val="FFFFFF"/>
                </a:solidFill>
                <a:latin typeface="Arial" panose="020B0604020202020204" pitchFamily="34" charset="0"/>
              </a:rPr>
              <a:t>石油ショック</a:t>
            </a:r>
          </a:p>
        </p:txBody>
      </p:sp>
      <p:sp>
        <p:nvSpPr>
          <p:cNvPr id="19" name="線吹き出し 1 (枠付き) 8">
            <a:extLst>
              <a:ext uri="{FF2B5EF4-FFF2-40B4-BE49-F238E27FC236}">
                <a16:creationId xmlns:a16="http://schemas.microsoft.com/office/drawing/2014/main" id="{107125D7-EA93-E610-4DCB-4FCF367BDE4B}"/>
              </a:ext>
            </a:extLst>
          </p:cNvPr>
          <p:cNvSpPr>
            <a:spLocks/>
          </p:cNvSpPr>
          <p:nvPr/>
        </p:nvSpPr>
        <p:spPr bwMode="auto">
          <a:xfrm>
            <a:off x="5364088" y="1520825"/>
            <a:ext cx="1608137" cy="350837"/>
          </a:xfrm>
          <a:prstGeom prst="borderCallout1">
            <a:avLst>
              <a:gd name="adj1" fmla="val 100311"/>
              <a:gd name="adj2" fmla="val 51815"/>
              <a:gd name="adj3" fmla="val 846814"/>
              <a:gd name="adj4" fmla="val 55214"/>
            </a:avLst>
          </a:prstGeom>
          <a:gradFill rotWithShape="1">
            <a:gsLst>
              <a:gs pos="0">
                <a:srgbClr val="3F78FF"/>
              </a:gs>
              <a:gs pos="20000">
                <a:srgbClr val="4279FF"/>
              </a:gs>
              <a:gs pos="100000">
                <a:srgbClr val="305BC4"/>
              </a:gs>
            </a:gsLst>
            <a:lin ang="5400000"/>
          </a:gradFill>
          <a:ln w="12700">
            <a:solidFill>
              <a:srgbClr val="5582F0"/>
            </a:solidFill>
            <a:miter lim="800000"/>
            <a:headEnd/>
            <a:tailEnd type="arrow" w="med" len="med"/>
          </a:ln>
          <a:effectLst>
            <a:outerShdw blurRad="40000" dist="23000" dir="5400000" rotWithShape="0">
              <a:srgbClr val="808080">
                <a:alpha val="34999"/>
              </a:srgbClr>
            </a:outerShdw>
          </a:effectLst>
        </p:spPr>
        <p:txBody>
          <a:bodyPr anchor="ctr"/>
          <a:lstStyle>
            <a:lvl1pPr>
              <a:defRPr kumimoji="1" sz="4000">
                <a:solidFill>
                  <a:schemeClr val="tx1"/>
                </a:solidFill>
                <a:latin typeface="ＭＳ 明朝" panose="02020609040205080304" pitchFamily="17" charset="-128"/>
                <a:ea typeface="ＭＳ 明朝" panose="02020609040205080304" pitchFamily="17" charset="-128"/>
              </a:defRPr>
            </a:lvl1pPr>
            <a:lvl2pPr marL="37931725" indent="-37474525">
              <a:defRPr kumimoji="1" sz="4000">
                <a:solidFill>
                  <a:schemeClr val="tx1"/>
                </a:solidFill>
                <a:latin typeface="ＭＳ 明朝" panose="02020609040205080304" pitchFamily="17" charset="-128"/>
                <a:ea typeface="ＭＳ 明朝" panose="02020609040205080304" pitchFamily="17" charset="-128"/>
              </a:defRPr>
            </a:lvl2pPr>
            <a:lvl3pPr>
              <a:defRPr kumimoji="1" sz="4000">
                <a:solidFill>
                  <a:schemeClr val="tx1"/>
                </a:solidFill>
                <a:latin typeface="ＭＳ 明朝" panose="02020609040205080304" pitchFamily="17" charset="-128"/>
                <a:ea typeface="ＭＳ 明朝" panose="02020609040205080304" pitchFamily="17" charset="-128"/>
              </a:defRPr>
            </a:lvl3pPr>
            <a:lvl4pPr>
              <a:defRPr kumimoji="1" sz="4000">
                <a:solidFill>
                  <a:schemeClr val="tx1"/>
                </a:solidFill>
                <a:latin typeface="ＭＳ 明朝" panose="02020609040205080304" pitchFamily="17" charset="-128"/>
                <a:ea typeface="ＭＳ 明朝" panose="02020609040205080304" pitchFamily="17" charset="-128"/>
              </a:defRPr>
            </a:lvl4pPr>
            <a:lvl5pPr>
              <a:defRPr kumimoji="1" sz="4000">
                <a:solidFill>
                  <a:schemeClr val="tx1"/>
                </a:solidFill>
                <a:latin typeface="ＭＳ 明朝" panose="02020609040205080304" pitchFamily="17" charset="-128"/>
                <a:ea typeface="ＭＳ 明朝" panose="02020609040205080304" pitchFamily="17" charset="-128"/>
              </a:defRPr>
            </a:lvl5pPr>
            <a:lvl6pPr marL="4572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6pPr>
            <a:lvl7pPr marL="9144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7pPr>
            <a:lvl8pPr marL="13716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8pPr>
            <a:lvl9pPr marL="1828800" fontAlgn="base">
              <a:spcBef>
                <a:spcPct val="0"/>
              </a:spcBef>
              <a:spcAft>
                <a:spcPct val="0"/>
              </a:spcAft>
              <a:defRPr kumimoji="1" sz="4000">
                <a:solidFill>
                  <a:schemeClr val="tx1"/>
                </a:solidFill>
                <a:latin typeface="ＭＳ 明朝" panose="02020609040205080304" pitchFamily="17" charset="-128"/>
                <a:ea typeface="ＭＳ 明朝" panose="02020609040205080304" pitchFamily="17" charset="-128"/>
              </a:defRPr>
            </a:lvl9pPr>
          </a:lstStyle>
          <a:p>
            <a:pPr algn="ctr" eaLnBrk="1" hangingPunct="1">
              <a:defRPr/>
            </a:pPr>
            <a:r>
              <a:rPr kumimoji="0" lang="ja-JP" altLang="en-US" sz="1200" dirty="0">
                <a:solidFill>
                  <a:srgbClr val="FFFFFF"/>
                </a:solidFill>
              </a:rPr>
              <a:t>コロナショック</a:t>
            </a:r>
            <a:endParaRPr lang="ja-JP" altLang="en-US" sz="1200" dirty="0">
              <a:solidFill>
                <a:srgbClr val="FFFFFF"/>
              </a:solidFill>
              <a:latin typeface="Arial" panose="020B0604020202020204" pitchFamily="34" charset="0"/>
            </a:endParaRPr>
          </a:p>
        </p:txBody>
      </p:sp>
      <p:sp>
        <p:nvSpPr>
          <p:cNvPr id="20" name="テキスト ボックス 19">
            <a:extLst>
              <a:ext uri="{FF2B5EF4-FFF2-40B4-BE49-F238E27FC236}">
                <a16:creationId xmlns:a16="http://schemas.microsoft.com/office/drawing/2014/main" id="{FF8F4240-B4CE-A265-F463-7A6A30FFD51D}"/>
              </a:ext>
            </a:extLst>
          </p:cNvPr>
          <p:cNvSpPr txBox="1"/>
          <p:nvPr/>
        </p:nvSpPr>
        <p:spPr>
          <a:xfrm>
            <a:off x="6876256" y="2276873"/>
            <a:ext cx="1800200" cy="2585323"/>
          </a:xfrm>
          <a:prstGeom prst="rect">
            <a:avLst/>
          </a:prstGeom>
          <a:noFill/>
        </p:spPr>
        <p:txBody>
          <a:bodyPr wrap="square" rtlCol="0">
            <a:spAutoFit/>
          </a:bodyPr>
          <a:lstStyle/>
          <a:p>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経済実情データ図録　</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hlinkClick r:id="rId3"/>
              </a:rPr>
              <a:t>http://honkawa2.sakura.ne.jp/4400.html</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経済ショックは追記（原）</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dirty="0"/>
          </a:p>
        </p:txBody>
      </p:sp>
      <p:sp>
        <p:nvSpPr>
          <p:cNvPr id="3" name="矢印: 五方向 2">
            <a:extLst>
              <a:ext uri="{FF2B5EF4-FFF2-40B4-BE49-F238E27FC236}">
                <a16:creationId xmlns:a16="http://schemas.microsoft.com/office/drawing/2014/main" id="{63319902-868B-3F7D-586D-E9813CBDEB3E}"/>
              </a:ext>
            </a:extLst>
          </p:cNvPr>
          <p:cNvSpPr/>
          <p:nvPr/>
        </p:nvSpPr>
        <p:spPr>
          <a:xfrm>
            <a:off x="6738201" y="306035"/>
            <a:ext cx="1656184" cy="864096"/>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solidFill>
                  <a:srgbClr val="FF0000"/>
                </a:solidFill>
              </a:rPr>
              <a:t>続きはここから</a:t>
            </a:r>
            <a:endParaRPr lang="en-US" dirty="0">
              <a:solidFill>
                <a:srgbClr val="FF0000"/>
              </a:solidFill>
            </a:endParaRP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r>
              <a:rPr lang="ja-JP" altLang="en-US" dirty="0"/>
              <a:t>日本の</a:t>
            </a:r>
            <a:r>
              <a:rPr lang="en-US" altLang="ja-JP" dirty="0"/>
              <a:t>GDP</a:t>
            </a:r>
            <a:r>
              <a:rPr lang="ja-JP" altLang="en-US" dirty="0"/>
              <a:t>国際比較</a:t>
            </a:r>
          </a:p>
        </p:txBody>
      </p:sp>
      <p:pic>
        <p:nvPicPr>
          <p:cNvPr id="1028" name="Picture 4">
            <a:extLst>
              <a:ext uri="{FF2B5EF4-FFF2-40B4-BE49-F238E27FC236}">
                <a16:creationId xmlns:a16="http://schemas.microsoft.com/office/drawing/2014/main" id="{A5DD0A6F-27C5-B864-9300-D09ACDAA5B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4675" y="1772816"/>
            <a:ext cx="3709293" cy="3740464"/>
          </a:xfrm>
          <a:prstGeom prst="rect">
            <a:avLst/>
          </a:prstGeom>
          <a:solidFill>
            <a:schemeClr val="bg1"/>
          </a:solidFill>
        </p:spPr>
      </p:pic>
      <p:pic>
        <p:nvPicPr>
          <p:cNvPr id="1030" name="Picture 6" descr="1人当たりGDP、日本は19位 20年度推計 - 日本経済新聞">
            <a:extLst>
              <a:ext uri="{FF2B5EF4-FFF2-40B4-BE49-F238E27FC236}">
                <a16:creationId xmlns:a16="http://schemas.microsoft.com/office/drawing/2014/main" id="{E5F13BE0-3AD8-FB27-ABEC-E24737103A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871655"/>
            <a:ext cx="4432556" cy="3775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1067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3600" dirty="0"/>
              <a:t>第２節　経済環境の変化</a:t>
            </a:r>
            <a:br>
              <a:rPr lang="ja-JP" altLang="en-US" sz="4000" dirty="0"/>
            </a:br>
            <a:r>
              <a:rPr lang="ja-JP" altLang="en-US" sz="4000" dirty="0"/>
              <a:t>１</a:t>
            </a:r>
            <a:r>
              <a:rPr lang="en-US" altLang="ja-JP" sz="4000" dirty="0"/>
              <a:t>.</a:t>
            </a:r>
            <a:r>
              <a:rPr lang="ja-JP" altLang="en-US" sz="4000" dirty="0"/>
              <a:t>経済の動向 </a:t>
            </a:r>
            <a:r>
              <a:rPr lang="zh-CN" altLang="en-US" sz="4000" dirty="0"/>
              <a:t>（２）国民所得</a:t>
            </a:r>
            <a:r>
              <a:rPr lang="ja-JP" altLang="en-US" sz="4000" dirty="0"/>
              <a:t>①　</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07604" y="1766114"/>
            <a:ext cx="8283856" cy="4216045"/>
          </a:xfrm>
        </p:spPr>
        <p:txBody>
          <a:bodyPr/>
          <a:lstStyle/>
          <a:p>
            <a:pPr eaLnBrk="1" hangingPunct="1">
              <a:lnSpc>
                <a:spcPct val="90000"/>
              </a:lnSpc>
            </a:pPr>
            <a:r>
              <a:rPr lang="ja-JP" altLang="en-US" sz="2000" dirty="0">
                <a:ea typeface="ＭＳ 明朝" charset="-128"/>
                <a:cs typeface="ＭＳ 明朝" charset="-128"/>
              </a:rPr>
              <a:t>国民所得（</a:t>
            </a:r>
            <a:r>
              <a:rPr lang="en-US" altLang="ja-JP" sz="2000" dirty="0">
                <a:ea typeface="ＭＳ 明朝" charset="-128"/>
                <a:cs typeface="ＭＳ 明朝" charset="-128"/>
              </a:rPr>
              <a:t>National Income</a:t>
            </a:r>
            <a:r>
              <a:rPr lang="ja-JP" altLang="en-US" sz="2000" dirty="0">
                <a:ea typeface="ＭＳ 明朝" charset="-128"/>
                <a:cs typeface="ＭＳ 明朝" charset="-128"/>
              </a:rPr>
              <a:t>：</a:t>
            </a:r>
            <a:r>
              <a:rPr lang="en-US" altLang="ja-JP" sz="2000" dirty="0">
                <a:ea typeface="ＭＳ 明朝" charset="-128"/>
                <a:cs typeface="ＭＳ 明朝" charset="-128"/>
              </a:rPr>
              <a:t>NI) </a:t>
            </a:r>
            <a:r>
              <a:rPr lang="ja-JP" altLang="en-US" sz="2000" dirty="0">
                <a:ea typeface="ＭＳ 明朝" charset="-128"/>
                <a:cs typeface="ＭＳ 明朝" charset="-128"/>
              </a:rPr>
              <a:t>（分配面）⇔</a:t>
            </a:r>
            <a:r>
              <a:rPr lang="en-US" altLang="ja-JP" sz="2000" dirty="0">
                <a:ea typeface="ＭＳ 明朝" charset="-128"/>
                <a:cs typeface="ＭＳ 明朝" charset="-128"/>
              </a:rPr>
              <a:t>GDP</a:t>
            </a:r>
            <a:r>
              <a:rPr lang="ja-JP" altLang="en-US" sz="2000" dirty="0">
                <a:ea typeface="ＭＳ 明朝" charset="-128"/>
                <a:cs typeface="ＭＳ 明朝" charset="-128"/>
              </a:rPr>
              <a:t>（生産面）＞国民に対して分配された所得（雇用者の賃金・財産収入）の合計</a:t>
            </a:r>
          </a:p>
          <a:p>
            <a:pPr eaLnBrk="1" hangingPunct="1">
              <a:lnSpc>
                <a:spcPct val="90000"/>
              </a:lnSpc>
            </a:pPr>
            <a:r>
              <a:rPr lang="en-US" altLang="ja-JP" sz="2000" dirty="0">
                <a:ea typeface="ＭＳ 明朝" charset="-128"/>
                <a:cs typeface="ＭＳ 明朝" charset="-128"/>
                <a:hlinkClick r:id="rId3"/>
              </a:rPr>
              <a:t>2018</a:t>
            </a:r>
            <a:r>
              <a:rPr lang="ja-JP" altLang="en-US" sz="2000" dirty="0">
                <a:ea typeface="ＭＳ 明朝" charset="-128"/>
                <a:cs typeface="ＭＳ 明朝" charset="-128"/>
                <a:hlinkClick r:id="rId3"/>
              </a:rPr>
              <a:t>（</a:t>
            </a:r>
            <a:r>
              <a:rPr lang="en-US" altLang="ja-JP" sz="2000" dirty="0">
                <a:ea typeface="ＭＳ 明朝" charset="-128"/>
                <a:cs typeface="ＭＳ 明朝" charset="-128"/>
                <a:hlinkClick r:id="rId3"/>
              </a:rPr>
              <a:t>H30</a:t>
            </a:r>
            <a:r>
              <a:rPr lang="ja-JP" altLang="en-US" sz="2000" dirty="0">
                <a:ea typeface="ＭＳ 明朝" charset="-128"/>
                <a:cs typeface="ＭＳ 明朝" charset="-128"/>
                <a:hlinkClick r:id="rId3"/>
              </a:rPr>
              <a:t>）年度の国民所得</a:t>
            </a:r>
            <a:r>
              <a:rPr lang="ja-JP" altLang="en-US" sz="2000" dirty="0">
                <a:ea typeface="ＭＳ 明朝" charset="-128"/>
                <a:cs typeface="ＭＳ 明朝" charset="-128"/>
              </a:rPr>
              <a:t>：</a:t>
            </a:r>
            <a:r>
              <a:rPr lang="en-US" altLang="ja-JP" sz="2000" dirty="0">
                <a:ea typeface="ＭＳ 明朝" charset="-128"/>
                <a:cs typeface="ＭＳ 明朝" charset="-128"/>
              </a:rPr>
              <a:t>404</a:t>
            </a:r>
            <a:r>
              <a:rPr lang="ja-JP" altLang="en-US" sz="2000" dirty="0">
                <a:ea typeface="ＭＳ 明朝" charset="-128"/>
                <a:cs typeface="ＭＳ 明朝" charset="-128"/>
              </a:rPr>
              <a:t>兆</a:t>
            </a:r>
            <a:r>
              <a:rPr lang="en-US" altLang="ja-JP" sz="2000" dirty="0">
                <a:ea typeface="ＭＳ 明朝" charset="-128"/>
                <a:cs typeface="ＭＳ 明朝" charset="-128"/>
              </a:rPr>
              <a:t>3</a:t>
            </a:r>
            <a:r>
              <a:rPr lang="ja-JP" altLang="en-US" sz="2000" dirty="0">
                <a:ea typeface="ＭＳ 明朝" charset="-128"/>
                <a:cs typeface="ＭＳ 明朝" charset="-128"/>
              </a:rPr>
              <a:t>千億円。前年比</a:t>
            </a:r>
            <a:r>
              <a:rPr lang="en-US" altLang="ja-JP" sz="2000" dirty="0">
                <a:ea typeface="ＭＳ 明朝" charset="-128"/>
                <a:cs typeface="ＭＳ 明朝" charset="-128"/>
              </a:rPr>
              <a:t>0.8</a:t>
            </a:r>
            <a:r>
              <a:rPr lang="ja-JP" altLang="en-US" sz="2000" dirty="0">
                <a:ea typeface="ＭＳ 明朝" charset="-128"/>
                <a:cs typeface="ＭＳ 明朝" charset="-128"/>
              </a:rPr>
              <a:t>％増</a:t>
            </a:r>
          </a:p>
          <a:p>
            <a:pPr eaLnBrk="1" hangingPunct="1">
              <a:lnSpc>
                <a:spcPct val="90000"/>
              </a:lnSpc>
            </a:pPr>
            <a:r>
              <a:rPr lang="en-US" altLang="ja-JP" sz="2000" dirty="0">
                <a:ea typeface="ＭＳ 明朝" charset="-128"/>
                <a:cs typeface="ＭＳ 明朝" charset="-128"/>
              </a:rPr>
              <a:t>GDP</a:t>
            </a:r>
            <a:r>
              <a:rPr lang="ja-JP" altLang="en-US" sz="2000" dirty="0">
                <a:ea typeface="ＭＳ 明朝" charset="-128"/>
                <a:cs typeface="ＭＳ 明朝" charset="-128"/>
              </a:rPr>
              <a:t>・国民所得の問題点：市場取引のみ＝家事育児などの無償労働は含まない</a:t>
            </a:r>
          </a:p>
          <a:p>
            <a:pPr eaLnBrk="1" hangingPunct="1">
              <a:lnSpc>
                <a:spcPct val="90000"/>
              </a:lnSpc>
            </a:pPr>
            <a:r>
              <a:rPr lang="ja-JP" altLang="en-US" sz="2000" dirty="0">
                <a:ea typeface="ＭＳ 明朝" charset="-128"/>
                <a:cs typeface="ＭＳ 明朝" charset="-128"/>
              </a:rPr>
              <a:t>儲けの総額のみ＝環境破壊・長時間労働などによる福祉の減退や市民による非営利活動・</a:t>
            </a:r>
            <a:r>
              <a:rPr lang="ja-JP" altLang="en-US" sz="2000" dirty="0">
                <a:solidFill>
                  <a:srgbClr val="FF0000"/>
                </a:solidFill>
                <a:highlight>
                  <a:srgbClr val="FFFF00"/>
                </a:highlight>
                <a:ea typeface="ＭＳ 明朝" charset="-128"/>
                <a:cs typeface="ＭＳ 明朝" charset="-128"/>
              </a:rPr>
              <a:t>シェアエコノミー</a:t>
            </a:r>
            <a:r>
              <a:rPr lang="ja-JP" altLang="en-US" sz="2000" dirty="0">
                <a:ea typeface="ＭＳ 明朝" charset="-128"/>
                <a:cs typeface="ＭＳ 明朝" charset="-128"/>
              </a:rPr>
              <a:t>などによる福祉の増進などは測れない。</a:t>
            </a:r>
            <a:endParaRPr lang="en-US" altLang="ja-JP" sz="2000" dirty="0">
              <a:ea typeface="ＭＳ 明朝" charset="-128"/>
              <a:cs typeface="ＭＳ 明朝" charset="-128"/>
            </a:endParaRPr>
          </a:p>
          <a:p>
            <a:pPr eaLnBrk="1" hangingPunct="1">
              <a:lnSpc>
                <a:spcPct val="90000"/>
              </a:lnSpc>
            </a:pPr>
            <a:r>
              <a:rPr lang="ja-JP" altLang="en-US" sz="2000" dirty="0">
                <a:ea typeface="ＭＳ 明朝" charset="-128"/>
                <a:cs typeface="ＭＳ 明朝" charset="-128"/>
              </a:rPr>
              <a:t>幸福度：</a:t>
            </a:r>
            <a:r>
              <a:rPr lang="ja-JP" altLang="en-US" sz="2000" dirty="0">
                <a:ea typeface="ＭＳ 明朝" charset="-128"/>
                <a:cs typeface="ＭＳ 明朝" charset="-128"/>
                <a:hlinkClick r:id="rId4"/>
              </a:rPr>
              <a:t>ブータンの国民総幸福度量</a:t>
            </a:r>
            <a:r>
              <a:rPr lang="ja-JP" altLang="en-US" sz="2000" dirty="0">
                <a:ea typeface="ＭＳ 明朝" charset="-128"/>
                <a:cs typeface="ＭＳ 明朝" charset="-128"/>
              </a:rPr>
              <a:t>（</a:t>
            </a:r>
            <a:r>
              <a:rPr lang="en-US" altLang="ja-JP" sz="2000" dirty="0">
                <a:ea typeface="ＭＳ 明朝" charset="-128"/>
                <a:cs typeface="ＭＳ 明朝" charset="-128"/>
              </a:rPr>
              <a:t>GNH</a:t>
            </a:r>
            <a:r>
              <a:rPr lang="ja-JP" altLang="en-US" sz="2000" dirty="0">
                <a:ea typeface="ＭＳ 明朝" charset="-128"/>
                <a:cs typeface="ＭＳ 明朝" charset="-128"/>
              </a:rPr>
              <a:t>：</a:t>
            </a:r>
            <a:r>
              <a:rPr lang="en-US" altLang="ja-JP" sz="2000" dirty="0">
                <a:ea typeface="ＭＳ 明朝" charset="-128"/>
                <a:cs typeface="ＭＳ 明朝" charset="-128"/>
              </a:rPr>
              <a:t>Gross National </a:t>
            </a:r>
            <a:r>
              <a:rPr lang="en-US" altLang="ja-JP" sz="2000" dirty="0" err="1">
                <a:ea typeface="ＭＳ 明朝" charset="-128"/>
                <a:cs typeface="ＭＳ 明朝" charset="-128"/>
              </a:rPr>
              <a:t>Hapiness</a:t>
            </a:r>
            <a:r>
              <a:rPr lang="en-US" altLang="ja-JP" sz="2000" dirty="0">
                <a:ea typeface="ＭＳ 明朝" charset="-128"/>
                <a:cs typeface="ＭＳ 明朝" charset="-128"/>
              </a:rPr>
              <a:t>:)</a:t>
            </a:r>
            <a:r>
              <a:rPr lang="ja-JP" altLang="en-US" sz="2000" dirty="0">
                <a:ea typeface="ＭＳ 明朝" charset="-128"/>
                <a:cs typeface="ＭＳ 明朝" charset="-128"/>
              </a:rPr>
              <a:t>、</a:t>
            </a:r>
            <a:r>
              <a:rPr lang="ja-JP" altLang="en-US" sz="2000" dirty="0">
                <a:ea typeface="ＭＳ 明朝" charset="-128"/>
                <a:cs typeface="ＭＳ 明朝" charset="-128"/>
                <a:hlinkClick r:id="rId5"/>
              </a:rPr>
              <a:t>イギリスのシンクタンク地球幸福度指数（</a:t>
            </a:r>
            <a:r>
              <a:rPr lang="en-US" altLang="ja-JP" sz="2000" dirty="0">
                <a:ea typeface="ＭＳ 明朝" charset="-128"/>
                <a:cs typeface="ＭＳ 明朝" charset="-128"/>
                <a:hlinkClick r:id="rId5"/>
              </a:rPr>
              <a:t>HPI: Happy Planet Index</a:t>
            </a:r>
            <a:r>
              <a:rPr lang="ja-JP" altLang="en-US" sz="2000" dirty="0">
                <a:ea typeface="ＭＳ 明朝" charset="-128"/>
                <a:cs typeface="ＭＳ 明朝" charset="-128"/>
                <a:hlinkClick r:id="rId5"/>
              </a:rPr>
              <a:t>）</a:t>
            </a:r>
            <a:r>
              <a:rPr lang="ja-JP" altLang="en-US" sz="2000" dirty="0">
                <a:ea typeface="ＭＳ 明朝" charset="-128"/>
                <a:cs typeface="ＭＳ 明朝" charset="-128"/>
              </a:rPr>
              <a:t>⇒持続可能性、環境保護、文化の多様性、</a:t>
            </a:r>
            <a:r>
              <a:rPr lang="ja-JP" altLang="en-US" sz="2000" dirty="0">
                <a:highlight>
                  <a:srgbClr val="FFFF00"/>
                </a:highlight>
                <a:ea typeface="ＭＳ 明朝" charset="-128"/>
                <a:cs typeface="ＭＳ 明朝" charset="-128"/>
              </a:rPr>
              <a:t>社会関係資本</a:t>
            </a:r>
            <a:r>
              <a:rPr lang="ja-JP" altLang="en-US" sz="2000" dirty="0">
                <a:ea typeface="ＭＳ 明朝" charset="-128"/>
                <a:cs typeface="ＭＳ 明朝" charset="-128"/>
              </a:rPr>
              <a:t>など、経済的豊かさ以外の「福祉」をいかに評価するか？</a:t>
            </a:r>
          </a:p>
          <a:p>
            <a:pPr eaLnBrk="1" hangingPunct="1">
              <a:lnSpc>
                <a:spcPct val="90000"/>
              </a:lnSpc>
            </a:pPr>
            <a:endParaRPr lang="ja-JP" altLang="en-US" sz="2000" dirty="0">
              <a:solidFill>
                <a:srgbClr val="FF0000"/>
              </a:solidFill>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7</a:t>
            </a:fld>
            <a:endParaRPr lang="en-US" altLang="ja-JP" dirty="0"/>
          </a:p>
        </p:txBody>
      </p:sp>
      <p:sp>
        <p:nvSpPr>
          <p:cNvPr id="3" name="テキスト ボックス 2">
            <a:extLst>
              <a:ext uri="{FF2B5EF4-FFF2-40B4-BE49-F238E27FC236}">
                <a16:creationId xmlns:a16="http://schemas.microsoft.com/office/drawing/2014/main" id="{5CF7EE9F-3B7D-6D00-5916-DE548E3D3283}"/>
              </a:ext>
            </a:extLst>
          </p:cNvPr>
          <p:cNvSpPr txBox="1"/>
          <p:nvPr/>
        </p:nvSpPr>
        <p:spPr>
          <a:xfrm>
            <a:off x="790460" y="5414229"/>
            <a:ext cx="8102020" cy="830997"/>
          </a:xfrm>
          <a:prstGeom prst="rect">
            <a:avLst/>
          </a:prstGeom>
          <a:noFill/>
        </p:spPr>
        <p:txBody>
          <a:bodyPr wrap="square" rtlCol="0">
            <a:spAutoFit/>
          </a:bodyPr>
          <a:lstStyle/>
          <a:p>
            <a:r>
              <a:rPr lang="ja-JP" altLang="en-US" dirty="0">
                <a:solidFill>
                  <a:srgbClr val="FF0000"/>
                </a:solidFill>
              </a:rPr>
              <a:t>日本の国民所得の最新の数値は調べてもよくわからないが、</a:t>
            </a:r>
            <a:r>
              <a:rPr lang="en-US" altLang="ja-JP" dirty="0">
                <a:solidFill>
                  <a:srgbClr val="FF0000"/>
                </a:solidFill>
              </a:rPr>
              <a:t>GNI</a:t>
            </a:r>
            <a:r>
              <a:rPr lang="ja-JP" altLang="en-US" dirty="0">
                <a:solidFill>
                  <a:srgbClr val="FF0000"/>
                </a:solidFill>
              </a:rPr>
              <a:t>は</a:t>
            </a:r>
            <a:r>
              <a:rPr lang="en-US" altLang="ja-JP" dirty="0">
                <a:solidFill>
                  <a:srgbClr val="FF0000"/>
                </a:solidFill>
              </a:rPr>
              <a:t>GDP</a:t>
            </a:r>
            <a:r>
              <a:rPr lang="ja-JP" altLang="en-US" dirty="0">
                <a:solidFill>
                  <a:srgbClr val="FF0000"/>
                </a:solidFill>
              </a:rPr>
              <a:t>に比例すると考えて良い。</a:t>
            </a:r>
            <a:endParaRPr lang="en-US" altLang="ja-JP" dirty="0">
              <a:solidFill>
                <a:srgbClr val="FF0000"/>
              </a:solidFill>
            </a:endParaRPr>
          </a:p>
        </p:txBody>
      </p:sp>
    </p:spTree>
    <p:extLst>
      <p:ext uri="{BB962C8B-B14F-4D97-AF65-F5344CB8AC3E}">
        <p14:creationId xmlns:p14="http://schemas.microsoft.com/office/powerpoint/2010/main" val="20102764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4000" dirty="0"/>
              <a:t>国民所得（補足）</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844824"/>
            <a:ext cx="8568952" cy="3744416"/>
          </a:xfrm>
          <a:noFill/>
        </p:spPr>
        <p:txBody>
          <a:bodyPr/>
          <a:lstStyle/>
          <a:p>
            <a:pPr marL="0" indent="0" eaLnBrk="1" hangingPunct="1">
              <a:lnSpc>
                <a:spcPct val="90000"/>
              </a:lnSpc>
              <a:buNone/>
            </a:pPr>
            <a:r>
              <a:rPr lang="ja-JP" altLang="en-US" sz="2200" dirty="0">
                <a:ea typeface="ＭＳ 明朝" charset="-128"/>
                <a:cs typeface="ＭＳ 明朝" charset="-128"/>
              </a:rPr>
              <a:t>①国民所得</a:t>
            </a:r>
            <a:r>
              <a:rPr lang="en-US" altLang="ja-JP" sz="2200" dirty="0">
                <a:ea typeface="ＭＳ 明朝" charset="-128"/>
                <a:cs typeface="ＭＳ 明朝" charset="-128"/>
              </a:rPr>
              <a:t>NI (</a:t>
            </a:r>
            <a:r>
              <a:rPr lang="ja-JP" altLang="en-US" sz="2200" dirty="0">
                <a:ea typeface="ＭＳ 明朝" charset="-128"/>
                <a:cs typeface="ＭＳ 明朝" charset="-128"/>
              </a:rPr>
              <a:t>要素費用表示</a:t>
            </a:r>
            <a:r>
              <a:rPr lang="en-US" altLang="ja-JP" sz="2200" dirty="0">
                <a:ea typeface="ＭＳ 明朝" charset="-128"/>
                <a:cs typeface="ＭＳ 明朝" charset="-128"/>
              </a:rPr>
              <a:t>)=</a:t>
            </a:r>
            <a:r>
              <a:rPr lang="ja-JP" altLang="en-US" sz="2200" dirty="0">
                <a:ea typeface="ＭＳ 明朝" charset="-128"/>
                <a:cs typeface="ＭＳ 明朝" charset="-128"/>
              </a:rPr>
              <a:t>雇用者所得</a:t>
            </a:r>
            <a:r>
              <a:rPr lang="en-US" altLang="ja-JP" sz="2200" dirty="0">
                <a:ea typeface="ＭＳ 明朝" charset="-128"/>
                <a:cs typeface="ＭＳ 明朝" charset="-128"/>
              </a:rPr>
              <a:t>+</a:t>
            </a:r>
            <a:r>
              <a:rPr lang="ja-JP" altLang="en-US" sz="2200" dirty="0">
                <a:ea typeface="ＭＳ 明朝" charset="-128"/>
                <a:cs typeface="ＭＳ 明朝" charset="-128"/>
              </a:rPr>
              <a:t>企業所得</a:t>
            </a:r>
            <a:r>
              <a:rPr lang="en-US" altLang="ja-JP" sz="2200" dirty="0">
                <a:ea typeface="ＭＳ 明朝" charset="-128"/>
                <a:cs typeface="ＭＳ 明朝" charset="-128"/>
              </a:rPr>
              <a:t>+</a:t>
            </a:r>
            <a:r>
              <a:rPr lang="ja-JP" altLang="en-US" sz="2200" dirty="0">
                <a:ea typeface="ＭＳ 明朝" charset="-128"/>
                <a:cs typeface="ＭＳ 明朝" charset="-128"/>
              </a:rPr>
              <a:t>財産所得</a:t>
            </a:r>
            <a:endParaRPr lang="en-US" altLang="ja-JP" sz="2200" dirty="0">
              <a:ea typeface="ＭＳ 明朝" charset="-128"/>
              <a:cs typeface="ＭＳ 明朝" charset="-128"/>
            </a:endParaRPr>
          </a:p>
          <a:p>
            <a:pPr marL="0" indent="0" eaLnBrk="1" hangingPunct="1">
              <a:lnSpc>
                <a:spcPct val="90000"/>
              </a:lnSpc>
              <a:buNone/>
            </a:pPr>
            <a:r>
              <a:rPr lang="ja-JP" altLang="en-US" sz="2200" dirty="0">
                <a:ea typeface="ＭＳ 明朝" charset="-128"/>
                <a:cs typeface="ＭＳ 明朝" charset="-128"/>
              </a:rPr>
              <a:t>②国民所得</a:t>
            </a:r>
            <a:r>
              <a:rPr lang="en-US" altLang="ja-JP" sz="2200" dirty="0">
                <a:ea typeface="ＭＳ 明朝" charset="-128"/>
                <a:cs typeface="ＭＳ 明朝" charset="-128"/>
              </a:rPr>
              <a:t>(</a:t>
            </a:r>
            <a:r>
              <a:rPr lang="ja-JP" altLang="en-US" sz="2200" dirty="0">
                <a:ea typeface="ＭＳ 明朝" charset="-128"/>
                <a:cs typeface="ＭＳ 明朝" charset="-128"/>
              </a:rPr>
              <a:t>市場価格表示</a:t>
            </a:r>
            <a:r>
              <a:rPr lang="en-US" altLang="ja-JP" sz="2200" dirty="0">
                <a:ea typeface="ＭＳ 明朝" charset="-128"/>
                <a:cs typeface="ＭＳ 明朝" charset="-128"/>
              </a:rPr>
              <a:t>)= </a:t>
            </a:r>
            <a:r>
              <a:rPr lang="ja-JP" altLang="en-US" sz="2200" dirty="0">
                <a:ea typeface="ＭＳ 明朝" charset="-128"/>
                <a:cs typeface="ＭＳ 明朝" charset="-128"/>
              </a:rPr>
              <a:t>①</a:t>
            </a:r>
            <a:r>
              <a:rPr lang="en-US" altLang="ja-JP" sz="2200" dirty="0">
                <a:ea typeface="ＭＳ 明朝" charset="-128"/>
                <a:cs typeface="ＭＳ 明朝" charset="-128"/>
              </a:rPr>
              <a:t>+ </a:t>
            </a:r>
            <a:r>
              <a:rPr lang="ja-JP" altLang="en-US" sz="2200" dirty="0">
                <a:ea typeface="ＭＳ 明朝" charset="-128"/>
                <a:cs typeface="ＭＳ 明朝" charset="-128"/>
              </a:rPr>
              <a:t>純間接税</a:t>
            </a:r>
            <a:r>
              <a:rPr lang="en-US" altLang="ja-JP" sz="2200" dirty="0">
                <a:ea typeface="ＭＳ 明朝" charset="-128"/>
                <a:cs typeface="ＭＳ 明朝" charset="-128"/>
              </a:rPr>
              <a:t>(</a:t>
            </a:r>
            <a:r>
              <a:rPr lang="ja-JP" altLang="en-US" sz="2200" dirty="0">
                <a:ea typeface="ＭＳ 明朝" charset="-128"/>
                <a:cs typeface="ＭＳ 明朝" charset="-128"/>
              </a:rPr>
              <a:t>消費税など）</a:t>
            </a:r>
          </a:p>
          <a:p>
            <a:pPr marL="0" indent="0" eaLnBrk="1" hangingPunct="1">
              <a:lnSpc>
                <a:spcPct val="90000"/>
              </a:lnSpc>
              <a:buNone/>
            </a:pPr>
            <a:r>
              <a:rPr lang="ja-JP" altLang="en-US" sz="2200" dirty="0">
                <a:ea typeface="ＭＳ 明朝" charset="-128"/>
                <a:cs typeface="ＭＳ 明朝" charset="-128"/>
              </a:rPr>
              <a:t>③国民総所得</a:t>
            </a:r>
            <a:r>
              <a:rPr lang="en-US" altLang="ja-JP" sz="2200" dirty="0">
                <a:ea typeface="ＭＳ 明朝" charset="-128"/>
                <a:cs typeface="ＭＳ 明朝" charset="-128"/>
              </a:rPr>
              <a:t>GNI</a:t>
            </a:r>
            <a:r>
              <a:rPr lang="ja-JP" altLang="en-US" sz="2200" dirty="0">
                <a:ea typeface="ＭＳ 明朝" charset="-128"/>
                <a:cs typeface="ＭＳ 明朝" charset="-128"/>
              </a:rPr>
              <a:t>（</a:t>
            </a:r>
            <a:r>
              <a:rPr lang="en-US" altLang="ja-JP" sz="2200" dirty="0">
                <a:ea typeface="ＭＳ 明朝" charset="-128"/>
                <a:cs typeface="ＭＳ 明朝" charset="-128"/>
              </a:rPr>
              <a:t>Gross National Income</a:t>
            </a:r>
            <a:r>
              <a:rPr lang="ja-JP" altLang="en-US" sz="2200" dirty="0">
                <a:ea typeface="ＭＳ 明朝" charset="-128"/>
                <a:cs typeface="ＭＳ 明朝" charset="-128"/>
              </a:rPr>
              <a:t>）＝②＋固定資本減耗</a:t>
            </a:r>
            <a:endParaRPr lang="en-US" altLang="ja-JP" sz="2200" dirty="0">
              <a:ea typeface="ＭＳ 明朝" charset="-128"/>
              <a:cs typeface="ＭＳ 明朝" charset="-128"/>
            </a:endParaRPr>
          </a:p>
          <a:p>
            <a:pPr marL="0" indent="0" eaLnBrk="1" hangingPunct="1">
              <a:lnSpc>
                <a:spcPct val="90000"/>
              </a:lnSpc>
              <a:buNone/>
            </a:pPr>
            <a:r>
              <a:rPr lang="ja-JP" altLang="en-US" sz="2200" dirty="0">
                <a:ea typeface="ＭＳ 明朝" charset="-128"/>
                <a:cs typeface="ＭＳ 明朝" charset="-128"/>
              </a:rPr>
              <a:t>★</a:t>
            </a:r>
            <a:r>
              <a:rPr lang="en-US" altLang="ja-JP" sz="2200" dirty="0">
                <a:ea typeface="ＭＳ 明朝" charset="-128"/>
                <a:cs typeface="ＭＳ 明朝" charset="-128"/>
              </a:rPr>
              <a:t>GDP</a:t>
            </a:r>
            <a:r>
              <a:rPr lang="ja-JP" altLang="en-US" sz="2200" dirty="0">
                <a:solidFill>
                  <a:srgbClr val="FF0000"/>
                </a:solidFill>
                <a:ea typeface="ＭＳ 明朝" charset="-128"/>
                <a:cs typeface="ＭＳ 明朝" charset="-128"/>
              </a:rPr>
              <a:t>国内</a:t>
            </a:r>
            <a:r>
              <a:rPr lang="ja-JP" altLang="en-US" sz="2200" dirty="0">
                <a:ea typeface="ＭＳ 明朝" charset="-128"/>
                <a:cs typeface="ＭＳ 明朝" charset="-128"/>
              </a:rPr>
              <a:t>総生産＝日本企業が海外支店等で生産したモノやサービスは含まない。</a:t>
            </a:r>
            <a:r>
              <a:rPr lang="en-US" altLang="ja-JP" sz="2200" dirty="0">
                <a:ea typeface="ＭＳ 明朝" charset="-128"/>
                <a:cs typeface="ＭＳ 明朝" charset="-128"/>
              </a:rPr>
              <a:t>GNI</a:t>
            </a:r>
            <a:r>
              <a:rPr lang="ja-JP" altLang="en-US" sz="2200" dirty="0">
                <a:solidFill>
                  <a:srgbClr val="FF0000"/>
                </a:solidFill>
                <a:ea typeface="ＭＳ 明朝" charset="-128"/>
                <a:cs typeface="ＭＳ 明朝" charset="-128"/>
              </a:rPr>
              <a:t>国民</a:t>
            </a:r>
            <a:r>
              <a:rPr lang="ja-JP" altLang="en-US" sz="2200" dirty="0">
                <a:ea typeface="ＭＳ 明朝" charset="-128"/>
                <a:cs typeface="ＭＳ 明朝" charset="-128"/>
              </a:rPr>
              <a:t>総所得＝海外支店等の所得も含む。</a:t>
            </a:r>
          </a:p>
          <a:p>
            <a:pPr marL="0" indent="0" eaLnBrk="1" hangingPunct="1">
              <a:lnSpc>
                <a:spcPct val="90000"/>
              </a:lnSpc>
              <a:buNone/>
            </a:pPr>
            <a:r>
              <a:rPr lang="ja-JP" altLang="en-US" sz="2200" dirty="0">
                <a:ea typeface="ＭＳ 明朝" charset="-128"/>
                <a:cs typeface="ＭＳ 明朝" charset="-128"/>
              </a:rPr>
              <a:t>★シェアリング・エコノミー（共有経済）；モノやサービスを個人として所有・消費するのではなく、シェア（共有）するという考え方に立ち展開する経済。カーシェアリング、シェアハウス、リサイクル、リユースなど。</a:t>
            </a:r>
            <a:endParaRPr lang="en-US" altLang="ja-JP" sz="2200" dirty="0">
              <a:ea typeface="ＭＳ 明朝" charset="-128"/>
              <a:cs typeface="ＭＳ 明朝" charset="-128"/>
            </a:endParaRPr>
          </a:p>
          <a:p>
            <a:pPr marL="0" indent="0" eaLnBrk="1" hangingPunct="1">
              <a:lnSpc>
                <a:spcPct val="90000"/>
              </a:lnSpc>
              <a:buNone/>
            </a:pPr>
            <a:r>
              <a:rPr lang="ja-JP" altLang="en-US" sz="2200" dirty="0">
                <a:ea typeface="ＭＳ 明朝" charset="-128"/>
                <a:cs typeface="ＭＳ 明朝" charset="-128"/>
              </a:rPr>
              <a:t>★社会関係資本（</a:t>
            </a:r>
            <a:r>
              <a:rPr lang="en-US" altLang="ja-JP" sz="2200" dirty="0">
                <a:ea typeface="ＭＳ 明朝" charset="-128"/>
                <a:cs typeface="ＭＳ 明朝" charset="-128"/>
              </a:rPr>
              <a:t>Social Capital) </a:t>
            </a:r>
            <a:r>
              <a:rPr lang="ja-JP" altLang="en-US" sz="2200" dirty="0">
                <a:ea typeface="ＭＳ 明朝" charset="-128"/>
                <a:cs typeface="ＭＳ 明朝" charset="-128"/>
              </a:rPr>
              <a:t>「個人間のつながり</a:t>
            </a:r>
            <a:r>
              <a:rPr lang="en-US" altLang="ja-JP" sz="2200" dirty="0">
                <a:ea typeface="ＭＳ 明朝" charset="-128"/>
                <a:cs typeface="ＭＳ 明朝" charset="-128"/>
              </a:rPr>
              <a:t>, </a:t>
            </a:r>
            <a:r>
              <a:rPr lang="ja-JP" altLang="en-US" sz="2200" dirty="0">
                <a:ea typeface="ＭＳ 明朝" charset="-128"/>
                <a:cs typeface="ＭＳ 明朝" charset="-128"/>
              </a:rPr>
              <a:t>社会的ネットワークとそこから生じる互酬性と信頼性の規範」（パットナム）</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Tree>
    <p:extLst>
      <p:ext uri="{BB962C8B-B14F-4D97-AF65-F5344CB8AC3E}">
        <p14:creationId xmlns:p14="http://schemas.microsoft.com/office/powerpoint/2010/main" val="2681501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3200" dirty="0"/>
              <a:t>第２節　経済環境の変化</a:t>
            </a:r>
            <a:br>
              <a:rPr lang="ja-JP" altLang="en-US" sz="4000" dirty="0"/>
            </a:br>
            <a:r>
              <a:rPr lang="en-US" altLang="ja-JP" sz="3600" dirty="0"/>
              <a:t>2.</a:t>
            </a:r>
            <a:r>
              <a:rPr lang="ja-JP" altLang="en-US" sz="3600" dirty="0"/>
              <a:t>低成長経済の影響</a:t>
            </a:r>
            <a:r>
              <a:rPr lang="zh-CN" altLang="en-US" sz="3200" dirty="0"/>
              <a:t>（</a:t>
            </a:r>
            <a:r>
              <a:rPr lang="ja-JP" altLang="en-US" sz="3200" dirty="0"/>
              <a:t>１</a:t>
            </a:r>
            <a:r>
              <a:rPr lang="zh-CN" altLang="en-US" sz="3200" dirty="0"/>
              <a:t>）</a:t>
            </a:r>
            <a:r>
              <a:rPr lang="ja-JP" altLang="en-US" sz="3200" dirty="0"/>
              <a:t>所得の状況</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07604" y="1763796"/>
            <a:ext cx="8636396" cy="4481429"/>
          </a:xfrm>
        </p:spPr>
        <p:txBody>
          <a:bodyPr/>
          <a:lstStyle/>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厚労省「国民生活</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基礎</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調査」（</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2018 (H30)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１世帯あたりの平均所得金額：全世帯</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552.3</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万円（高齢者世帯</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312.6</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 </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1994(H6)</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年の全世帯</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664.2</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万円から</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万円以上の減少。★低成長経済（失われた</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年、先進国の中でも特異）</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平均より低い世帯は全体の</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61.1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万円未満</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12.6</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万円未満</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13.6</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万円未満</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12.8</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-400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未満</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39</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世帯人員</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人あたり平均所得金額：世帯主が</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59</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276.1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万円（最高：年功序列・退職前）、</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70</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歳以上</a:t>
            </a: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190.1</a:t>
            </a: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万円（最低：年金収入・現在の高齢世代）</a:t>
            </a:r>
            <a:endParaRPr lang="en-US"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eaLnBrk="1" hangingPunct="1">
              <a:lnSpc>
                <a:spcPct val="90000"/>
              </a:lnSpc>
              <a:buNone/>
            </a:pPr>
            <a:r>
              <a:rPr lang="ja-JP" altLang="en-US" sz="1800" dirty="0">
                <a:solidFill>
                  <a:srgbClr val="FF0000"/>
                </a:solidFill>
                <a:ea typeface="ＭＳ 明朝" charset="-128"/>
                <a:cs typeface="ＭＳ 明朝" charset="-128"/>
              </a:rPr>
              <a:t>追加：</a:t>
            </a:r>
            <a:r>
              <a:rPr lang="en-US" altLang="ja-JP" sz="1800" dirty="0">
                <a:solidFill>
                  <a:srgbClr val="FF0000"/>
                </a:solidFill>
                <a:ea typeface="ＭＳ 明朝" charset="-128"/>
                <a:cs typeface="ＭＳ 明朝" charset="-128"/>
              </a:rPr>
              <a:t>2021</a:t>
            </a:r>
            <a:r>
              <a:rPr lang="ja-JP" altLang="en-US" sz="1800" dirty="0">
                <a:solidFill>
                  <a:srgbClr val="FF0000"/>
                </a:solidFill>
                <a:ea typeface="ＭＳ 明朝" charset="-128"/>
                <a:cs typeface="ＭＳ 明朝" charset="-128"/>
              </a:rPr>
              <a:t>年国民生活基礎調査の概況（</a:t>
            </a:r>
            <a:r>
              <a:rPr lang="en-US" altLang="ja-JP" sz="1800" dirty="0">
                <a:solidFill>
                  <a:srgbClr val="FF0000"/>
                </a:solidFill>
                <a:ea typeface="ＭＳ 明朝" charset="-128"/>
                <a:cs typeface="ＭＳ 明朝" charset="-128"/>
              </a:rPr>
              <a:t>2022</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R4)</a:t>
            </a:r>
            <a:r>
              <a:rPr lang="ja-JP" altLang="en-US" sz="1800" dirty="0">
                <a:solidFill>
                  <a:srgbClr val="FF0000"/>
                </a:solidFill>
                <a:ea typeface="ＭＳ 明朝" charset="-128"/>
                <a:cs typeface="ＭＳ 明朝" charset="-128"/>
              </a:rPr>
              <a:t>年</a:t>
            </a:r>
            <a:r>
              <a:rPr lang="en-US" altLang="ja-JP" sz="1800" dirty="0">
                <a:solidFill>
                  <a:srgbClr val="FF0000"/>
                </a:solidFill>
                <a:ea typeface="ＭＳ 明朝" charset="-128"/>
                <a:cs typeface="ＭＳ 明朝" charset="-128"/>
              </a:rPr>
              <a:t>9</a:t>
            </a:r>
            <a:r>
              <a:rPr lang="ja-JP" altLang="en-US" sz="1800" dirty="0">
                <a:solidFill>
                  <a:srgbClr val="FF0000"/>
                </a:solidFill>
                <a:ea typeface="ＭＳ 明朝" charset="-128"/>
                <a:cs typeface="ＭＳ 明朝" charset="-128"/>
              </a:rPr>
              <a:t>月</a:t>
            </a:r>
            <a:r>
              <a:rPr lang="en-US" altLang="ja-JP" sz="1800" dirty="0">
                <a:solidFill>
                  <a:srgbClr val="FF0000"/>
                </a:solidFill>
                <a:ea typeface="ＭＳ 明朝" charset="-128"/>
                <a:cs typeface="ＭＳ 明朝" charset="-128"/>
              </a:rPr>
              <a:t>9</a:t>
            </a:r>
            <a:r>
              <a:rPr lang="ja-JP" altLang="en-US" sz="1800" dirty="0">
                <a:solidFill>
                  <a:srgbClr val="FF0000"/>
                </a:solidFill>
                <a:ea typeface="ＭＳ 明朝" charset="-128"/>
                <a:cs typeface="ＭＳ 明朝" charset="-128"/>
              </a:rPr>
              <a:t>日発表）</a:t>
            </a:r>
          </a:p>
          <a:p>
            <a:pPr marL="0" indent="0" eaLnBrk="1" hangingPunct="1">
              <a:lnSpc>
                <a:spcPct val="90000"/>
              </a:lnSpc>
              <a:buNone/>
            </a:pPr>
            <a:r>
              <a:rPr lang="en-US" altLang="ja-JP" sz="1800" dirty="0">
                <a:solidFill>
                  <a:srgbClr val="FF0000"/>
                </a:solidFill>
                <a:ea typeface="ＭＳ 明朝" charset="-128"/>
                <a:cs typeface="ＭＳ 明朝" charset="-128"/>
              </a:rPr>
              <a:t>2020</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R2</a:t>
            </a:r>
            <a:r>
              <a:rPr lang="ja-JP" altLang="en-US" sz="1800" dirty="0">
                <a:solidFill>
                  <a:srgbClr val="FF0000"/>
                </a:solidFill>
                <a:ea typeface="ＭＳ 明朝" charset="-128"/>
                <a:cs typeface="ＭＳ 明朝" charset="-128"/>
              </a:rPr>
              <a:t>）年の平均所得金額（</a:t>
            </a:r>
            <a:r>
              <a:rPr lang="en-US" altLang="ja-JP" sz="1800" dirty="0">
                <a:solidFill>
                  <a:srgbClr val="FF0000"/>
                </a:solidFill>
                <a:ea typeface="ＭＳ 明朝" charset="-128"/>
                <a:cs typeface="ＭＳ 明朝" charset="-128"/>
              </a:rPr>
              <a:t>564.3</a:t>
            </a:r>
            <a:r>
              <a:rPr lang="ja-JP" altLang="en-US" sz="1800" dirty="0">
                <a:solidFill>
                  <a:srgbClr val="FF0000"/>
                </a:solidFill>
                <a:ea typeface="ＭＳ 明朝" charset="-128"/>
                <a:cs typeface="ＭＳ 明朝" charset="-128"/>
              </a:rPr>
              <a:t>万円、対</a:t>
            </a:r>
            <a:r>
              <a:rPr lang="en-US" altLang="ja-JP" sz="1800" dirty="0">
                <a:solidFill>
                  <a:srgbClr val="FF0000"/>
                </a:solidFill>
                <a:ea typeface="ＭＳ 明朝" charset="-128"/>
                <a:cs typeface="ＭＳ 明朝" charset="-128"/>
              </a:rPr>
              <a:t>2018</a:t>
            </a:r>
            <a:r>
              <a:rPr lang="ja-JP" altLang="en-US" sz="1800" dirty="0">
                <a:solidFill>
                  <a:srgbClr val="FF0000"/>
                </a:solidFill>
                <a:ea typeface="ＭＳ 明朝" charset="-128"/>
                <a:cs typeface="ＭＳ 明朝" charset="-128"/>
              </a:rPr>
              <a:t>年＋</a:t>
            </a:r>
            <a:r>
              <a:rPr lang="en-US" altLang="ja-JP" sz="1800" dirty="0">
                <a:solidFill>
                  <a:srgbClr val="FF0000"/>
                </a:solidFill>
                <a:ea typeface="ＭＳ 明朝" charset="-128"/>
                <a:cs typeface="ＭＳ 明朝" charset="-128"/>
              </a:rPr>
              <a:t>12</a:t>
            </a:r>
            <a:r>
              <a:rPr lang="ja-JP" altLang="en-US" sz="1800" dirty="0">
                <a:solidFill>
                  <a:srgbClr val="FF0000"/>
                </a:solidFill>
                <a:ea typeface="ＭＳ 明朝" charset="-128"/>
                <a:cs typeface="ＭＳ 明朝" charset="-128"/>
              </a:rPr>
              <a:t>万円）以下の割合は</a:t>
            </a:r>
            <a:r>
              <a:rPr lang="en-US" altLang="ja-JP" sz="1800" dirty="0">
                <a:solidFill>
                  <a:srgbClr val="FF0000"/>
                </a:solidFill>
                <a:ea typeface="ＭＳ 明朝" charset="-128"/>
                <a:cs typeface="ＭＳ 明朝" charset="-128"/>
              </a:rPr>
              <a:t>61.5</a:t>
            </a:r>
            <a:r>
              <a:rPr lang="ja-JP" altLang="en-US" sz="1800" dirty="0">
                <a:solidFill>
                  <a:srgbClr val="FF0000"/>
                </a:solidFill>
                <a:ea typeface="ＭＳ 明朝" charset="-128"/>
                <a:cs typeface="ＭＳ 明朝" charset="-128"/>
              </a:rPr>
              <a:t>％（同</a:t>
            </a:r>
            <a:r>
              <a:rPr lang="en-US" altLang="ja-JP" sz="1800" dirty="0">
                <a:solidFill>
                  <a:srgbClr val="FF0000"/>
                </a:solidFill>
                <a:ea typeface="ＭＳ 明朝" charset="-128"/>
                <a:cs typeface="ＭＳ 明朝" charset="-128"/>
              </a:rPr>
              <a:t>18</a:t>
            </a:r>
            <a:r>
              <a:rPr lang="ja-JP" altLang="en-US" sz="1800" dirty="0">
                <a:solidFill>
                  <a:srgbClr val="FF0000"/>
                </a:solidFill>
                <a:ea typeface="ＭＳ 明朝" charset="-128"/>
                <a:cs typeface="ＭＳ 明朝" charset="-128"/>
              </a:rPr>
              <a:t>年</a:t>
            </a:r>
            <a:r>
              <a:rPr lang="en-US" altLang="ja-JP" sz="1800" dirty="0">
                <a:solidFill>
                  <a:srgbClr val="FF0000"/>
                </a:solidFill>
                <a:ea typeface="ＭＳ 明朝" charset="-128"/>
                <a:cs typeface="ＭＳ 明朝" charset="-128"/>
              </a:rPr>
              <a:t>+0.4</a:t>
            </a:r>
            <a:r>
              <a:rPr lang="ja-JP" altLang="en-US" sz="1800" dirty="0">
                <a:solidFill>
                  <a:srgbClr val="FF0000"/>
                </a:solidFill>
                <a:ea typeface="ＭＳ 明朝" charset="-128"/>
                <a:cs typeface="ＭＳ 明朝" charset="-128"/>
              </a:rPr>
              <a:t>％）。中央値</a:t>
            </a:r>
            <a:r>
              <a:rPr lang="en-US" altLang="ja-JP" sz="1800" dirty="0">
                <a:solidFill>
                  <a:srgbClr val="FF0000"/>
                </a:solidFill>
                <a:ea typeface="ＭＳ 明朝" charset="-128"/>
                <a:cs typeface="ＭＳ 明朝" charset="-128"/>
              </a:rPr>
              <a:t>440</a:t>
            </a:r>
            <a:r>
              <a:rPr lang="ja-JP" altLang="en-US" sz="1800" dirty="0">
                <a:solidFill>
                  <a:srgbClr val="FF0000"/>
                </a:solidFill>
                <a:ea typeface="ＭＳ 明朝" charset="-128"/>
                <a:cs typeface="ＭＳ 明朝" charset="-128"/>
              </a:rPr>
              <a:t>万円（同</a:t>
            </a:r>
            <a:r>
              <a:rPr lang="en-US" altLang="ja-JP" sz="1800" dirty="0">
                <a:solidFill>
                  <a:srgbClr val="FF0000"/>
                </a:solidFill>
                <a:ea typeface="ＭＳ 明朝" charset="-128"/>
                <a:cs typeface="ＭＳ 明朝" charset="-128"/>
              </a:rPr>
              <a:t>473</a:t>
            </a:r>
            <a:r>
              <a:rPr lang="ja-JP" altLang="en-US" sz="1800" dirty="0">
                <a:solidFill>
                  <a:srgbClr val="FF0000"/>
                </a:solidFill>
                <a:ea typeface="ＭＳ 明朝" charset="-128"/>
                <a:cs typeface="ＭＳ 明朝" charset="-128"/>
              </a:rPr>
              <a:t>万円）</a:t>
            </a:r>
            <a:r>
              <a:rPr lang="en-US" altLang="ja-JP" sz="1800" dirty="0">
                <a:solidFill>
                  <a:srgbClr val="FF0000"/>
                </a:solidFill>
                <a:ea typeface="ＭＳ 明朝" charset="-128"/>
                <a:cs typeface="ＭＳ 明朝" charset="-128"/>
              </a:rPr>
              <a:t>100</a:t>
            </a:r>
            <a:r>
              <a:rPr lang="ja-JP" altLang="en-US" sz="1800" dirty="0">
                <a:solidFill>
                  <a:srgbClr val="FF0000"/>
                </a:solidFill>
                <a:ea typeface="ＭＳ 明朝" charset="-128"/>
                <a:cs typeface="ＭＳ 明朝" charset="-128"/>
              </a:rPr>
              <a:t>万円未満</a:t>
            </a:r>
            <a:r>
              <a:rPr lang="en-US" altLang="ja-JP" sz="1800" dirty="0">
                <a:solidFill>
                  <a:srgbClr val="FF0000"/>
                </a:solidFill>
                <a:ea typeface="ＭＳ 明朝" charset="-128"/>
                <a:cs typeface="ＭＳ 明朝" charset="-128"/>
              </a:rPr>
              <a:t>5.4</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a:t>
            </a:r>
            <a:r>
              <a:rPr lang="ja-JP" altLang="en-US" sz="1800" dirty="0">
                <a:solidFill>
                  <a:srgbClr val="FF0000"/>
                </a:solidFill>
                <a:ea typeface="ＭＳ 明朝" charset="-128"/>
                <a:cs typeface="ＭＳ 明朝" charset="-128"/>
              </a:rPr>
              <a:t>同</a:t>
            </a:r>
            <a:r>
              <a:rPr lang="en-US" altLang="ja-JP" sz="1800" dirty="0">
                <a:solidFill>
                  <a:srgbClr val="FF0000"/>
                </a:solidFill>
                <a:ea typeface="ＭＳ 明朝" charset="-128"/>
                <a:cs typeface="ＭＳ 明朝" charset="-128"/>
              </a:rPr>
              <a:t>6.4%)</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100</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200 </a:t>
            </a:r>
            <a:r>
              <a:rPr lang="ja-JP" altLang="en-US" sz="1800" dirty="0">
                <a:solidFill>
                  <a:srgbClr val="FF0000"/>
                </a:solidFill>
                <a:ea typeface="ＭＳ 明朝" charset="-128"/>
                <a:cs typeface="ＭＳ 明朝" charset="-128"/>
              </a:rPr>
              <a:t>万円未満</a:t>
            </a:r>
            <a:r>
              <a:rPr lang="en-US" altLang="ja-JP" sz="1800" dirty="0">
                <a:solidFill>
                  <a:srgbClr val="FF0000"/>
                </a:solidFill>
                <a:ea typeface="ＭＳ 明朝" charset="-128"/>
                <a:cs typeface="ＭＳ 明朝" charset="-128"/>
              </a:rPr>
              <a:t>13.1%</a:t>
            </a:r>
            <a:r>
              <a:rPr lang="ja-JP" altLang="en-US" sz="1800" dirty="0">
                <a:solidFill>
                  <a:srgbClr val="FF0000"/>
                </a:solidFill>
                <a:ea typeface="ＭＳ 明朝" charset="-128"/>
                <a:cs typeface="ＭＳ 明朝" charset="-128"/>
              </a:rPr>
              <a:t>（同</a:t>
            </a:r>
            <a:r>
              <a:rPr lang="en-US" altLang="ja-JP" sz="1800" dirty="0">
                <a:solidFill>
                  <a:srgbClr val="FF0000"/>
                </a:solidFill>
                <a:ea typeface="ＭＳ 明朝" charset="-128"/>
                <a:cs typeface="ＭＳ 明朝" charset="-128"/>
              </a:rPr>
              <a:t>12.6</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200</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300 </a:t>
            </a:r>
            <a:r>
              <a:rPr lang="ja-JP" altLang="en-US" sz="1800" dirty="0">
                <a:solidFill>
                  <a:srgbClr val="FF0000"/>
                </a:solidFill>
                <a:ea typeface="ＭＳ 明朝" charset="-128"/>
                <a:cs typeface="ＭＳ 明朝" charset="-128"/>
              </a:rPr>
              <a:t>万円未満</a:t>
            </a:r>
            <a:r>
              <a:rPr lang="en-US" altLang="ja-JP" sz="1800" dirty="0">
                <a:solidFill>
                  <a:srgbClr val="FF0000"/>
                </a:solidFill>
                <a:ea typeface="ＭＳ 明朝" charset="-128"/>
                <a:cs typeface="ＭＳ 明朝" charset="-128"/>
              </a:rPr>
              <a:t>13.3</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a:t>
            </a:r>
            <a:r>
              <a:rPr lang="ja-JP" altLang="en-US" sz="1800" dirty="0">
                <a:solidFill>
                  <a:srgbClr val="FF0000"/>
                </a:solidFill>
                <a:ea typeface="ＭＳ 明朝" charset="-128"/>
                <a:cs typeface="ＭＳ 明朝" charset="-128"/>
              </a:rPr>
              <a:t>同</a:t>
            </a:r>
            <a:r>
              <a:rPr lang="en-US" altLang="ja-JP" sz="1800" dirty="0">
                <a:solidFill>
                  <a:srgbClr val="FF0000"/>
                </a:solidFill>
                <a:ea typeface="ＭＳ 明朝" charset="-128"/>
                <a:cs typeface="ＭＳ 明朝" charset="-128"/>
              </a:rPr>
              <a:t>13.6</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300</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400 </a:t>
            </a:r>
            <a:r>
              <a:rPr lang="ja-JP" altLang="en-US" sz="1800" dirty="0">
                <a:solidFill>
                  <a:srgbClr val="FF0000"/>
                </a:solidFill>
                <a:ea typeface="ＭＳ 明朝" charset="-128"/>
                <a:cs typeface="ＭＳ 明朝" charset="-128"/>
              </a:rPr>
              <a:t>万円未満</a:t>
            </a:r>
            <a:r>
              <a:rPr lang="en-US" altLang="ja-JP" sz="1800" dirty="0">
                <a:solidFill>
                  <a:srgbClr val="FF0000"/>
                </a:solidFill>
                <a:ea typeface="ＭＳ 明朝" charset="-128"/>
                <a:cs typeface="ＭＳ 明朝" charset="-128"/>
              </a:rPr>
              <a:t>13.4</a:t>
            </a:r>
            <a:r>
              <a:rPr lang="ja-JP" altLang="en-US" sz="1800" dirty="0">
                <a:solidFill>
                  <a:srgbClr val="FF0000"/>
                </a:solidFill>
                <a:ea typeface="ＭＳ 明朝" charset="-128"/>
                <a:cs typeface="ＭＳ 明朝" charset="-128"/>
              </a:rPr>
              <a:t>％（同</a:t>
            </a:r>
            <a:r>
              <a:rPr lang="en-US" altLang="ja-JP" sz="1800" dirty="0">
                <a:solidFill>
                  <a:srgbClr val="FF0000"/>
                </a:solidFill>
                <a:ea typeface="ＭＳ 明朝" charset="-128"/>
                <a:cs typeface="ＭＳ 明朝" charset="-128"/>
              </a:rPr>
              <a:t>12.8%</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100</a:t>
            </a:r>
            <a:r>
              <a:rPr lang="ja-JP" altLang="en-US" sz="1800" dirty="0">
                <a:solidFill>
                  <a:srgbClr val="FF0000"/>
                </a:solidFill>
                <a:ea typeface="ＭＳ 明朝" charset="-128"/>
                <a:cs typeface="ＭＳ 明朝" charset="-128"/>
              </a:rPr>
              <a:t>万</a:t>
            </a:r>
            <a:r>
              <a:rPr lang="en-US" altLang="ja-JP" sz="1800" dirty="0">
                <a:solidFill>
                  <a:srgbClr val="FF0000"/>
                </a:solidFill>
                <a:ea typeface="ＭＳ 明朝" charset="-128"/>
                <a:cs typeface="ＭＳ 明朝" charset="-128"/>
              </a:rPr>
              <a:t>-400</a:t>
            </a:r>
            <a:r>
              <a:rPr lang="ja-JP" altLang="en-US" sz="1800" dirty="0">
                <a:solidFill>
                  <a:srgbClr val="FF0000"/>
                </a:solidFill>
                <a:ea typeface="ＭＳ 明朝" charset="-128"/>
                <a:cs typeface="ＭＳ 明朝" charset="-128"/>
              </a:rPr>
              <a:t>未満</a:t>
            </a:r>
            <a:r>
              <a:rPr lang="en-US" altLang="ja-JP" sz="1800" dirty="0">
                <a:solidFill>
                  <a:srgbClr val="FF0000"/>
                </a:solidFill>
                <a:ea typeface="ＭＳ 明朝" charset="-128"/>
                <a:cs typeface="ＭＳ 明朝" charset="-128"/>
              </a:rPr>
              <a:t>39.8</a:t>
            </a:r>
            <a:r>
              <a:rPr lang="ja-JP" altLang="en-US" sz="1800" dirty="0">
                <a:solidFill>
                  <a:srgbClr val="FF0000"/>
                </a:solidFill>
                <a:ea typeface="ＭＳ 明朝" charset="-128"/>
                <a:cs typeface="ＭＳ 明朝" charset="-128"/>
              </a:rPr>
              <a:t>％（同</a:t>
            </a:r>
            <a:r>
              <a:rPr lang="en-US" altLang="ja-JP" sz="1800" dirty="0">
                <a:solidFill>
                  <a:srgbClr val="FF0000"/>
                </a:solidFill>
                <a:ea typeface="ＭＳ 明朝" charset="-128"/>
                <a:cs typeface="ＭＳ 明朝" charset="-128"/>
              </a:rPr>
              <a:t>39</a:t>
            </a:r>
            <a:r>
              <a:rPr lang="ja-JP" altLang="en-US" sz="1800" dirty="0">
                <a:solidFill>
                  <a:srgbClr val="FF0000"/>
                </a:solidFill>
                <a:ea typeface="ＭＳ 明朝" charset="-128"/>
                <a:cs typeface="ＭＳ 明朝" charset="-128"/>
              </a:rPr>
              <a:t>％）。僅かだが好転。</a:t>
            </a:r>
            <a:r>
              <a:rPr lang="zh-TW" altLang="en-US" sz="1800" dirty="0">
                <a:solidFill>
                  <a:srgbClr val="FF0000"/>
                </a:solidFill>
                <a:ea typeface="ＭＳ 明朝" charset="-128"/>
                <a:cs typeface="ＭＳ 明朝" charset="-128"/>
              </a:rPr>
              <a:t>特 別 定 額 給 付 金 </a:t>
            </a:r>
            <a:r>
              <a:rPr lang="ja-JP" altLang="en-US" sz="1800" dirty="0">
                <a:solidFill>
                  <a:srgbClr val="FF0000"/>
                </a:solidFill>
                <a:ea typeface="ＭＳ 明朝" charset="-128"/>
                <a:cs typeface="ＭＳ 明朝" charset="-128"/>
              </a:rPr>
              <a:t>？。</a:t>
            </a:r>
            <a:r>
              <a:rPr lang="en-US" altLang="ja-JP" sz="1800" dirty="0">
                <a:solidFill>
                  <a:srgbClr val="FF0000"/>
                </a:solidFill>
                <a:ea typeface="ＭＳ 明朝" charset="-128"/>
                <a:cs typeface="ＭＳ 明朝" charset="-128"/>
              </a:rPr>
              <a:t>1</a:t>
            </a:r>
            <a:r>
              <a:rPr lang="ja-JP" altLang="en-US" sz="1800" dirty="0">
                <a:solidFill>
                  <a:srgbClr val="FF0000"/>
                </a:solidFill>
                <a:ea typeface="ＭＳ 明朝" charset="-128"/>
                <a:cs typeface="ＭＳ 明朝" charset="-128"/>
              </a:rPr>
              <a:t>人</a:t>
            </a:r>
            <a:r>
              <a:rPr lang="en-US" altLang="ja-JP" sz="1800" dirty="0">
                <a:solidFill>
                  <a:srgbClr val="FF0000"/>
                </a:solidFill>
                <a:ea typeface="ＭＳ 明朝" charset="-128"/>
                <a:cs typeface="ＭＳ 明朝" charset="-128"/>
              </a:rPr>
              <a:t>10</a:t>
            </a:r>
            <a:r>
              <a:rPr lang="ja-JP" altLang="en-US" sz="1800" dirty="0">
                <a:solidFill>
                  <a:srgbClr val="FF0000"/>
                </a:solidFill>
                <a:ea typeface="ＭＳ 明朝" charset="-128"/>
                <a:cs typeface="ＭＳ 明朝" charset="-128"/>
              </a:rPr>
              <a:t>万円☓平均世帯人員</a:t>
            </a:r>
            <a:r>
              <a:rPr lang="en-US" altLang="ja-JP" sz="1800" dirty="0">
                <a:solidFill>
                  <a:srgbClr val="FF0000"/>
                </a:solidFill>
                <a:ea typeface="ＭＳ 明朝" charset="-128"/>
                <a:cs typeface="ＭＳ 明朝" charset="-128"/>
              </a:rPr>
              <a:t>2.14</a:t>
            </a:r>
            <a:r>
              <a:rPr lang="ja-JP" altLang="en-US" sz="1800" dirty="0">
                <a:solidFill>
                  <a:srgbClr val="FF0000"/>
                </a:solidFill>
                <a:ea typeface="ＭＳ 明朝" charset="-128"/>
                <a:cs typeface="ＭＳ 明朝" charset="-128"/>
              </a:rPr>
              <a:t>人≒＋</a:t>
            </a:r>
            <a:r>
              <a:rPr lang="en-US" altLang="ja-JP" sz="1800" dirty="0">
                <a:solidFill>
                  <a:srgbClr val="FF0000"/>
                </a:solidFill>
                <a:ea typeface="ＭＳ 明朝" charset="-128"/>
                <a:cs typeface="ＭＳ 明朝" charset="-128"/>
              </a:rPr>
              <a:t>20</a:t>
            </a:r>
            <a:r>
              <a:rPr lang="ja-JP" altLang="en-US" sz="1800" dirty="0">
                <a:solidFill>
                  <a:srgbClr val="FF0000"/>
                </a:solidFill>
                <a:ea typeface="ＭＳ 明朝" charset="-128"/>
                <a:cs typeface="ＭＳ 明朝" charset="-128"/>
              </a:rPr>
              <a:t>万円なので、この分がなければ状況は悪化している。</a:t>
            </a:r>
          </a:p>
          <a:p>
            <a:pPr eaLnBrk="1" hangingPunct="1">
              <a:lnSpc>
                <a:spcPct val="90000"/>
              </a:lnSpc>
            </a:pPr>
            <a:endParaRPr lang="ja-JP" altLang="en-US" sz="2000" dirty="0">
              <a:solidFill>
                <a:srgbClr val="FF0000"/>
              </a:solidFill>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33495559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23079</TotalTime>
  <Words>5426</Words>
  <Application>Microsoft Office PowerPoint</Application>
  <PresentationFormat>画面に合わせる (4:3)</PresentationFormat>
  <Paragraphs>317</Paragraphs>
  <Slides>36</Slides>
  <Notes>33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36</vt:i4>
      </vt:variant>
    </vt:vector>
  </HeadingPairs>
  <TitlesOfParts>
    <vt:vector size="42" baseType="lpstr">
      <vt:lpstr>ＭＳ ゴシック</vt:lpstr>
      <vt:lpstr>ＭＳ 明朝</vt:lpstr>
      <vt:lpstr>Arial</vt:lpstr>
      <vt:lpstr>Century</vt:lpstr>
      <vt:lpstr>Wingdings</vt:lpstr>
      <vt:lpstr>Profile</vt:lpstr>
      <vt:lpstr>第3回【雇用・労働と社会保障】労働市場の変化、男女共同参画、ワークライフバランス</vt:lpstr>
      <vt:lpstr>今日のお話</vt:lpstr>
      <vt:lpstr>第２節　経済環境の変化 １.経済の動向 （１）経済成長①　</vt:lpstr>
      <vt:lpstr>第２節　経済環境の変化 １.経済の動向 （１）経済成長②　</vt:lpstr>
      <vt:lpstr>日本の経済成長率の推移 </vt:lpstr>
      <vt:lpstr>日本のGDP国際比較</vt:lpstr>
      <vt:lpstr>第２節　経済環境の変化 １.経済の動向 （２）国民所得①　</vt:lpstr>
      <vt:lpstr>国民所得（補足）</vt:lpstr>
      <vt:lpstr>第２節　経済環境の変化 2.低成長経済の影響（１）所得の状況</vt:lpstr>
      <vt:lpstr>１世帯あたりの平均所得金額　1985/2021年 </vt:lpstr>
      <vt:lpstr>１世帯あたりの平均所得金額の分布</vt:lpstr>
      <vt:lpstr>第２節　経済環境の変化 2.低成長経済の影響（２）貯蓄と負債の状況①</vt:lpstr>
      <vt:lpstr>第２節　経済環境の変化 （２）貯蓄と負債の状況②</vt:lpstr>
      <vt:lpstr>2人以上世帯の貯蓄現在高　2021（R3)年 　 </vt:lpstr>
      <vt:lpstr>第２節　経済環境の変化 ３.経済政策と社会保障の課題 （１）グローバル経済と「持続可能性」</vt:lpstr>
      <vt:lpstr>第２節　経済環境の変化 ３.経済政策と社会保障の課題 （２）経済・財政政策と「社会保障・税の一体改革」①</vt:lpstr>
      <vt:lpstr>第２節　経済環境の変化 ３.経済政策と社会保障の課題 （２）経済・財政政策と「社会保障・税の一体改革」②</vt:lpstr>
      <vt:lpstr>第２節　経済環境の変化 ３.経済政策と社会保障の課題 （２）経済・財政政策と「社会保障・税の一体改革」③</vt:lpstr>
      <vt:lpstr>第３節　労働環境の変化 １.雇用・労働の動向 (1)労働力の状況①</vt:lpstr>
      <vt:lpstr>第３節　労働環境の変化 １.雇用・労働の動向 (1)労働力の状況②</vt:lpstr>
      <vt:lpstr>女性の年齢別労働力率（M字カーブの変化）</vt:lpstr>
      <vt:lpstr>第３節　労働環境の変化 １.雇用・労働の動向 (２)失業の状況</vt:lpstr>
      <vt:lpstr>完全失業率の推移（若年層などの動向）</vt:lpstr>
      <vt:lpstr>第３節　労働環境の変化 １.雇用・労働の動向 （３）正規雇用と非正規雇用</vt:lpstr>
      <vt:lpstr>年齢別非正規雇用の職員の割合の推移</vt:lpstr>
      <vt:lpstr> 第３節　労働環境の変化 ２．雇用・労働変化がもたらす影響 （１）サービス業の拡大と雇用の流動化 </vt:lpstr>
      <vt:lpstr> 第３節　労働環境の変化 ２．雇用・労働変化がもたらす影響 （２）ワーキングプアの諸問題 </vt:lpstr>
      <vt:lpstr>  第３節　労働環境の変化 ３．雇用・労働政策と社会保障の課題 （１）ワークフェア政策の展開　①  </vt:lpstr>
      <vt:lpstr>  第３節　労働環境の変化 ３．雇用・労働政策と社会保障の課題 （１）ワークフェア政策の展開②  </vt:lpstr>
      <vt:lpstr> 第３節　労働環境の変化 ３．雇用・労働政策と社会保障の課題 （２）障がい者と女性に対する雇用政策① </vt:lpstr>
      <vt:lpstr> 第３節　労働環境の変化 ３．雇用・労働政策と社会保障の課題 （３）ワークライフバランスと働き方改革</vt:lpstr>
      <vt:lpstr>第３節　労働環境の変化 ３．雇用・労働政策と社会保障の課題 （３）ワークライフバランスと働き方改革①</vt:lpstr>
      <vt:lpstr>第３節　労働環境の変化 ３．雇用・労働政策と社会保障の課題 （３）ワークライフバランスと働き方改革②</vt:lpstr>
      <vt:lpstr>４.リアクションペーパー＃３①</vt:lpstr>
      <vt:lpstr>４.リアクションペーパー＃３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630</cp:revision>
  <cp:lastPrinted>2023-04-04T01:41:32Z</cp:lastPrinted>
  <dcterms:created xsi:type="dcterms:W3CDTF">2016-04-06T06:30:45Z</dcterms:created>
  <dcterms:modified xsi:type="dcterms:W3CDTF">2023-05-24T11:47:02Z</dcterms:modified>
  <cp:category/>
</cp:coreProperties>
</file>