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8"/>
  </p:notesMasterIdLst>
  <p:handoutMasterIdLst>
    <p:handoutMasterId r:id="rId29"/>
  </p:handoutMasterIdLst>
  <p:sldIdLst>
    <p:sldId id="256" r:id="rId2"/>
    <p:sldId id="386" r:id="rId3"/>
    <p:sldId id="388" r:id="rId4"/>
    <p:sldId id="520" r:id="rId5"/>
    <p:sldId id="426" r:id="rId6"/>
    <p:sldId id="521" r:id="rId7"/>
    <p:sldId id="525" r:id="rId8"/>
    <p:sldId id="524" r:id="rId9"/>
    <p:sldId id="427" r:id="rId10"/>
    <p:sldId id="522" r:id="rId11"/>
    <p:sldId id="428" r:id="rId12"/>
    <p:sldId id="429" r:id="rId13"/>
    <p:sldId id="514" r:id="rId14"/>
    <p:sldId id="515" r:id="rId15"/>
    <p:sldId id="443" r:id="rId16"/>
    <p:sldId id="445" r:id="rId17"/>
    <p:sldId id="446" r:id="rId18"/>
    <p:sldId id="444" r:id="rId19"/>
    <p:sldId id="447" r:id="rId20"/>
    <p:sldId id="516" r:id="rId21"/>
    <p:sldId id="517" r:id="rId22"/>
    <p:sldId id="519" r:id="rId23"/>
    <p:sldId id="518" r:id="rId24"/>
    <p:sldId id="401" r:id="rId25"/>
    <p:sldId id="523" r:id="rId26"/>
    <p:sldId id="425" r:id="rId27"/>
  </p:sldIdLst>
  <p:sldSz cx="9144000" cy="6858000" type="screen4x3"/>
  <p:notesSz cx="6735763" cy="98694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03" autoAdjust="0"/>
    <p:restoredTop sz="90929"/>
  </p:normalViewPr>
  <p:slideViewPr>
    <p:cSldViewPr>
      <p:cViewPr varScale="1">
        <p:scale>
          <a:sx n="58" d="100"/>
          <a:sy n="58" d="100"/>
        </p:scale>
        <p:origin x="1600" y="3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3" y="0"/>
            <a:ext cx="2918831" cy="49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6014"/>
            <a:ext cx="2918831" cy="49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3" y="9376014"/>
            <a:ext cx="2918831" cy="49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59C66D-0D13-D449-9E2F-B02EFB58329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3945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3" y="0"/>
            <a:ext cx="2918831" cy="49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3" y="4688007"/>
            <a:ext cx="4939560" cy="444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6014"/>
            <a:ext cx="2918831" cy="49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3" y="9376014"/>
            <a:ext cx="2918831" cy="49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010F23-AE4D-1A43-A1A9-F76D9885358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32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3EBEF6-26C4-E945-B3B7-92E4823FDBB5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8770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0237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157328-6E31-479A-A305-78C5D1F535DA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55081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157328-6E31-479A-A305-78C5D1F535DA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20611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157328-6E31-479A-A305-78C5D1F535DA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45463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0692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2056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9282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7488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3961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09AAF5-8F3F-044E-8761-E1012297FBFD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09AAF5-8F3F-044E-8761-E1012297FBFD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0523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4012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09AAF5-8F3F-044E-8761-E1012297FBFD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6175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3984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786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4383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2256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573 h 1000"/>
              <a:gd name="T6" fmla="*/ 0 w 1000"/>
              <a:gd name="T7" fmla="*/ 11998573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ja-JP" altLang="en-US" noProof="0"/>
              <a:t>マスタ タイトルの書式設定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84" charset="2"/>
              <a:buNone/>
              <a:defRPr sz="2800"/>
            </a:lvl1pPr>
          </a:lstStyle>
          <a:p>
            <a:pPr lvl="0"/>
            <a:r>
              <a:rPr lang="ja-JP" altLang="en-US" noProof="0"/>
              <a:t>マスタ サブタイトルの書式設定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C4FEFA32-1C60-7D4F-B2A8-76BF2137AE3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FA08D-09B4-244B-A7F6-F2D88DD541C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D2E314-A1CC-D140-ACBB-9C3E1395875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FD91F-0676-4D47-82C1-C8A098CDDAC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5E11DC-31E9-B44B-97ED-81AFB996DBA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1C8CF-9BDB-D641-8F98-783B12B6BD9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0FFD4-FD94-B445-9908-6620B392E07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11984D-C1F7-A648-B964-6AF24D2197C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42F0F9-08F8-F145-8F85-912607AC9DC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4ED82-3780-574E-B1FF-698C98AEAB5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3A49F-274F-E74B-A114-22076913B8E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E315783F-0FAE-5049-B55E-52C077A1A85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n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o"/>
        <a:defRPr sz="2300">
          <a:solidFill>
            <a:schemeClr val="tx1"/>
          </a:solidFill>
          <a:latin typeface="+mn-lt"/>
          <a:ea typeface="ＭＳ Ｐゴシック" charset="-128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84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84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84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84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d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nn.jp/articles/-/51104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vjTngDMLQc&amp;list=PLVPeI3OiuYxj5OUOD04xOQXD_Wr9CiTNB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vjTngDMLQc&amp;list=PLVPeI3OiuYxj5OUOD04xOQXD_Wr9CiTNB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kumen-project.mhlw.go.jp/project/about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.go.jp/data/jinsui/new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hlw.go.jp/toukei/saikin/hw/jinkou/kakutei21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flix.com/jp/title/8151922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4" Type="http://schemas.openxmlformats.org/officeDocument/2006/relationships/hyperlink" Target="https://www.fujitv.co.jp/oyome_kun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ja-JP" altLang="en-US" dirty="0"/>
              <a:t>第</a:t>
            </a:r>
            <a:r>
              <a:rPr lang="en-US" altLang="ja-JP" dirty="0"/>
              <a:t>2</a:t>
            </a:r>
            <a:r>
              <a:rPr lang="ja-JP" altLang="en-US" dirty="0"/>
              <a:t>回</a:t>
            </a:r>
            <a:r>
              <a:rPr lang="en-US" altLang="ja-JP" dirty="0"/>
              <a:t>【</a:t>
            </a:r>
            <a:r>
              <a:rPr lang="ja-JP" altLang="en-US" dirty="0"/>
              <a:t>少子高齢化・人口減少と社会保障</a:t>
            </a:r>
            <a:r>
              <a:rPr lang="en-US" altLang="ja-JP" dirty="0"/>
              <a:t>】</a:t>
            </a:r>
            <a:r>
              <a:rPr lang="ja-JP" altLang="en-US" dirty="0"/>
              <a:t>少子高齢化の動向</a:t>
            </a:r>
            <a:endParaRPr lang="en-US" altLang="ja-JP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3417220"/>
            <a:ext cx="6910536" cy="3440779"/>
          </a:xfrm>
        </p:spPr>
        <p:txBody>
          <a:bodyPr/>
          <a:lstStyle/>
          <a:p>
            <a:pPr algn="ctr"/>
            <a:r>
              <a:rPr lang="ja-JP" altLang="en-US" dirty="0"/>
              <a:t>社会保障</a:t>
            </a:r>
            <a:r>
              <a:rPr lang="en-US" altLang="ja-JP" dirty="0"/>
              <a:t>Ⅰ</a:t>
            </a:r>
            <a:r>
              <a:rPr lang="ja-JP" altLang="en-US" dirty="0"/>
              <a:t>　</a:t>
            </a:r>
            <a:endParaRPr lang="en-US" altLang="ja-JP" dirty="0"/>
          </a:p>
          <a:p>
            <a:pPr algn="ctr"/>
            <a:r>
              <a:rPr lang="ja-JP" altLang="en-US" sz="2000" dirty="0"/>
              <a:t>教科書：第</a:t>
            </a:r>
            <a:r>
              <a:rPr lang="en-US" altLang="ja-JP" sz="2000" dirty="0"/>
              <a:t>1</a:t>
            </a:r>
            <a:r>
              <a:rPr lang="ja-JP" altLang="en-US" sz="2000" dirty="0"/>
              <a:t>章　現代社会と社会保障</a:t>
            </a:r>
            <a:endParaRPr lang="en-US" altLang="ja-JP" sz="2000" dirty="0"/>
          </a:p>
          <a:p>
            <a:pPr algn="ctr"/>
            <a:r>
              <a:rPr lang="ja-JP" altLang="en-US" sz="2000" dirty="0"/>
              <a:t>第１節人口動態の変化 </a:t>
            </a:r>
            <a:r>
              <a:rPr lang="en-US" altLang="ja-JP" sz="2000" dirty="0"/>
              <a:t>p.2</a:t>
            </a:r>
            <a:r>
              <a:rPr lang="ja-JP" altLang="en-US" sz="2000" dirty="0"/>
              <a:t>～</a:t>
            </a:r>
            <a:r>
              <a:rPr lang="en-US" altLang="ja-JP" sz="2000" dirty="0"/>
              <a:t>p.7</a:t>
            </a:r>
          </a:p>
          <a:p>
            <a:pPr algn="ctr"/>
            <a:endParaRPr lang="en-US" altLang="ja-JP" sz="2000" dirty="0"/>
          </a:p>
          <a:p>
            <a:pPr algn="ctr"/>
            <a:r>
              <a:rPr lang="en-US" altLang="ja-JP" sz="2000" dirty="0"/>
              <a:t>2</a:t>
            </a:r>
            <a:r>
              <a:rPr lang="en-US" altLang="zh-TW" sz="2000" dirty="0"/>
              <a:t>023</a:t>
            </a:r>
            <a:r>
              <a:rPr lang="zh-TW" altLang="en-US" sz="2000" dirty="0"/>
              <a:t>年</a:t>
            </a:r>
            <a:r>
              <a:rPr lang="en-US" altLang="ja-JP" sz="2000" dirty="0"/>
              <a:t>4</a:t>
            </a:r>
            <a:r>
              <a:rPr lang="ja-JP" altLang="en-US" sz="2000" dirty="0"/>
              <a:t>月</a:t>
            </a:r>
            <a:r>
              <a:rPr lang="en-US" altLang="ja-JP" sz="2000" dirty="0"/>
              <a:t>12</a:t>
            </a:r>
            <a:r>
              <a:rPr lang="ja-JP" altLang="en-US" sz="2000" dirty="0"/>
              <a:t>日</a:t>
            </a:r>
            <a:r>
              <a:rPr lang="zh-TW" altLang="en-US" sz="2000" dirty="0"/>
              <a:t>（水）</a:t>
            </a:r>
            <a:endParaRPr lang="en-US" altLang="zh-TW" sz="2000" dirty="0"/>
          </a:p>
          <a:p>
            <a:pPr algn="ctr"/>
            <a:r>
              <a:rPr lang="en-US" altLang="zh-TW" sz="2000" dirty="0"/>
              <a:t>5</a:t>
            </a:r>
            <a:r>
              <a:rPr lang="zh-TW" altLang="en-US" sz="2000" dirty="0"/>
              <a:t>限目</a:t>
            </a:r>
            <a:r>
              <a:rPr lang="en-US" altLang="zh-TW" sz="2000" dirty="0"/>
              <a:t>16</a:t>
            </a:r>
            <a:r>
              <a:rPr lang="zh-TW" altLang="en-US" sz="2000" dirty="0"/>
              <a:t>：</a:t>
            </a:r>
            <a:r>
              <a:rPr lang="en-US" altLang="zh-TW" sz="2000" dirty="0"/>
              <a:t>20</a:t>
            </a:r>
            <a:r>
              <a:rPr lang="zh-TW" altLang="en-US" sz="2000" dirty="0"/>
              <a:t>～</a:t>
            </a:r>
            <a:r>
              <a:rPr lang="en-US" altLang="zh-TW" sz="2000" dirty="0"/>
              <a:t>17</a:t>
            </a:r>
            <a:r>
              <a:rPr lang="zh-TW" altLang="en-US" sz="2000" dirty="0"/>
              <a:t>：</a:t>
            </a:r>
            <a:r>
              <a:rPr lang="en-US" altLang="zh-TW" sz="2000" dirty="0"/>
              <a:t>50 </a:t>
            </a:r>
            <a:r>
              <a:rPr lang="zh-TW" altLang="en-US" sz="2000" dirty="0"/>
              <a:t>　</a:t>
            </a:r>
            <a:endParaRPr lang="en-US" altLang="zh-TW" sz="2000" dirty="0"/>
          </a:p>
          <a:p>
            <a:pPr algn="ctr"/>
            <a:r>
              <a:rPr lang="zh-TW" altLang="en-US" sz="2000" dirty="0"/>
              <a:t>講義室 </a:t>
            </a:r>
            <a:r>
              <a:rPr lang="en-US" altLang="zh-TW" sz="2000" dirty="0"/>
              <a:t>303</a:t>
            </a:r>
          </a:p>
          <a:p>
            <a:pPr algn="ctr"/>
            <a:r>
              <a:rPr lang="ja-JP" altLang="en-US" sz="1800" dirty="0"/>
              <a:t>担当：原　俊彦</a:t>
            </a:r>
            <a:endParaRPr lang="en-US" altLang="ja-JP" sz="1800" dirty="0"/>
          </a:p>
          <a:p>
            <a:endParaRPr lang="en-US" altLang="ja-JP" dirty="0"/>
          </a:p>
          <a:p>
            <a:br>
              <a:rPr lang="ja-JP" altLang="en-US" dirty="0"/>
            </a:br>
            <a:r>
              <a:rPr lang="ja-JP" altLang="en-US" dirty="0"/>
              <a:t>　　　　　　　　　　　　</a:t>
            </a:r>
          </a:p>
          <a:p>
            <a:r>
              <a:rPr lang="ja-JP" altLang="en-US" dirty="0"/>
              <a:t>　　　       担当　原　俊彦（札幌市立大学）</a:t>
            </a:r>
            <a:r>
              <a:rPr lang="en-US" altLang="ja-JP" dirty="0" err="1"/>
              <a:t>t.hara@scu.ac.jp</a:t>
            </a:r>
            <a:endParaRPr lang="ja-JP" altLang="en-US" dirty="0"/>
          </a:p>
          <a:p>
            <a:r>
              <a:rPr lang="ja-JP" altLang="en-US" dirty="0"/>
              <a:t>　　　　　　　　　　　　　                   　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CEE67F-DA0A-A97A-4149-9FDB225E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FA32-1C60-7D4F-B2A8-76BF2137AE32}" type="slidenum">
              <a:rPr lang="en-US" altLang="ja-JP" smtClean="0"/>
              <a:pPr/>
              <a:t>1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ja-JP" altLang="en-US" dirty="0"/>
              <a:t>日本の平均寿命は世界最先端</a:t>
            </a:r>
            <a:br>
              <a:rPr lang="ja-JP" altLang="en-US" dirty="0"/>
            </a:br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D5D86CD-8AC9-F2AB-1D25-607475C8BB63}"/>
              </a:ext>
            </a:extLst>
          </p:cNvPr>
          <p:cNvSpPr txBox="1"/>
          <p:nvPr/>
        </p:nvSpPr>
        <p:spPr>
          <a:xfrm>
            <a:off x="651484" y="5625030"/>
            <a:ext cx="777686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</a:rPr>
              <a:t>国連の将来人口推計２０２２（</a:t>
            </a:r>
            <a:r>
              <a:rPr lang="en-US" altLang="ja-JP" sz="1600" dirty="0">
                <a:solidFill>
                  <a:srgbClr val="FF0000"/>
                </a:solidFill>
              </a:rPr>
              <a:t>UNWPP22)</a:t>
            </a:r>
          </a:p>
          <a:p>
            <a:r>
              <a:rPr lang="ja-JP" altLang="en-US" sz="1600" dirty="0">
                <a:solidFill>
                  <a:srgbClr val="FF0000"/>
                </a:solidFill>
              </a:rPr>
              <a:t>世界全体：</a:t>
            </a:r>
            <a:r>
              <a:rPr lang="en-US" altLang="ja-JP" sz="1600" dirty="0">
                <a:solidFill>
                  <a:srgbClr val="FF0000"/>
                </a:solidFill>
              </a:rPr>
              <a:t>1950</a:t>
            </a:r>
            <a:r>
              <a:rPr lang="ja-JP" altLang="en-US" sz="1600" dirty="0">
                <a:solidFill>
                  <a:srgbClr val="FF0000"/>
                </a:solidFill>
              </a:rPr>
              <a:t>年</a:t>
            </a:r>
            <a:r>
              <a:rPr lang="en-US" altLang="ja-JP" sz="1600" dirty="0">
                <a:solidFill>
                  <a:srgbClr val="FF0000"/>
                </a:solidFill>
              </a:rPr>
              <a:t>46.5</a:t>
            </a:r>
            <a:r>
              <a:rPr lang="ja-JP" altLang="en-US" sz="1600" dirty="0">
                <a:solidFill>
                  <a:srgbClr val="FF0000"/>
                </a:solidFill>
              </a:rPr>
              <a:t>歳⇒</a:t>
            </a:r>
            <a:r>
              <a:rPr lang="en-US" altLang="ja-JP" sz="1600" dirty="0">
                <a:solidFill>
                  <a:srgbClr val="FF0000"/>
                </a:solidFill>
              </a:rPr>
              <a:t>2022</a:t>
            </a:r>
            <a:r>
              <a:rPr lang="ja-JP" altLang="en-US" sz="1600" dirty="0">
                <a:solidFill>
                  <a:srgbClr val="FF0000"/>
                </a:solidFill>
              </a:rPr>
              <a:t>年現在</a:t>
            </a:r>
            <a:r>
              <a:rPr lang="en-US" altLang="ja-JP" sz="1600" dirty="0">
                <a:solidFill>
                  <a:srgbClr val="FF0000"/>
                </a:solidFill>
              </a:rPr>
              <a:t>71.7</a:t>
            </a:r>
            <a:r>
              <a:rPr lang="ja-JP" altLang="en-US" sz="1600" dirty="0">
                <a:solidFill>
                  <a:srgbClr val="FF0000"/>
                </a:solidFill>
              </a:rPr>
              <a:t>歳⇒</a:t>
            </a:r>
            <a:r>
              <a:rPr lang="en-US" altLang="ja-JP" sz="1600" dirty="0">
                <a:solidFill>
                  <a:srgbClr val="FF0000"/>
                </a:solidFill>
              </a:rPr>
              <a:t>2100</a:t>
            </a:r>
            <a:r>
              <a:rPr lang="ja-JP" altLang="en-US" sz="1600" dirty="0">
                <a:solidFill>
                  <a:srgbClr val="FF0000"/>
                </a:solidFill>
              </a:rPr>
              <a:t>年</a:t>
            </a:r>
            <a:r>
              <a:rPr lang="en-US" altLang="ja-JP" sz="1600" dirty="0">
                <a:solidFill>
                  <a:srgbClr val="FF0000"/>
                </a:solidFill>
              </a:rPr>
              <a:t>82.1</a:t>
            </a:r>
            <a:r>
              <a:rPr lang="ja-JP" altLang="en-US" sz="1600" dirty="0">
                <a:solidFill>
                  <a:srgbClr val="FF0000"/>
                </a:solidFill>
              </a:rPr>
              <a:t>歳</a:t>
            </a:r>
          </a:p>
          <a:p>
            <a:r>
              <a:rPr lang="ja-JP" altLang="en-US" sz="1600" dirty="0">
                <a:solidFill>
                  <a:srgbClr val="FF0000"/>
                </a:solidFill>
              </a:rPr>
              <a:t>日本：</a:t>
            </a:r>
            <a:r>
              <a:rPr lang="en-US" altLang="ja-JP" sz="1600" dirty="0">
                <a:solidFill>
                  <a:srgbClr val="FF0000"/>
                </a:solidFill>
              </a:rPr>
              <a:t>1950</a:t>
            </a:r>
            <a:r>
              <a:rPr lang="ja-JP" altLang="en-US" sz="1600" dirty="0">
                <a:solidFill>
                  <a:srgbClr val="FF0000"/>
                </a:solidFill>
              </a:rPr>
              <a:t>年</a:t>
            </a:r>
            <a:r>
              <a:rPr lang="en-US" altLang="ja-JP" sz="1600" dirty="0">
                <a:solidFill>
                  <a:srgbClr val="FF0000"/>
                </a:solidFill>
              </a:rPr>
              <a:t>59.2</a:t>
            </a:r>
            <a:r>
              <a:rPr lang="ja-JP" altLang="en-US" sz="1600" dirty="0">
                <a:solidFill>
                  <a:srgbClr val="FF0000"/>
                </a:solidFill>
              </a:rPr>
              <a:t>歳⇒</a:t>
            </a:r>
            <a:r>
              <a:rPr lang="en-US" altLang="ja-JP" sz="1600" dirty="0">
                <a:solidFill>
                  <a:srgbClr val="FF0000"/>
                </a:solidFill>
              </a:rPr>
              <a:t>2022</a:t>
            </a:r>
            <a:r>
              <a:rPr lang="ja-JP" altLang="en-US" sz="1600" dirty="0">
                <a:solidFill>
                  <a:srgbClr val="FF0000"/>
                </a:solidFill>
              </a:rPr>
              <a:t>年</a:t>
            </a:r>
            <a:r>
              <a:rPr lang="en-US" altLang="ja-JP" sz="1600" dirty="0">
                <a:solidFill>
                  <a:srgbClr val="FF0000"/>
                </a:solidFill>
              </a:rPr>
              <a:t>84.8</a:t>
            </a:r>
            <a:r>
              <a:rPr lang="ja-JP" altLang="en-US" sz="1600" dirty="0">
                <a:solidFill>
                  <a:srgbClr val="FF0000"/>
                </a:solidFill>
              </a:rPr>
              <a:t>歳⇒</a:t>
            </a:r>
            <a:r>
              <a:rPr lang="en-US" altLang="ja-JP" sz="1600" dirty="0">
                <a:solidFill>
                  <a:srgbClr val="FF0000"/>
                </a:solidFill>
              </a:rPr>
              <a:t>2100</a:t>
            </a:r>
            <a:r>
              <a:rPr lang="ja-JP" altLang="en-US" sz="1600" dirty="0">
                <a:solidFill>
                  <a:srgbClr val="FF0000"/>
                </a:solidFill>
              </a:rPr>
              <a:t>年</a:t>
            </a:r>
            <a:r>
              <a:rPr lang="en-US" altLang="ja-JP" sz="1600" dirty="0">
                <a:solidFill>
                  <a:srgbClr val="FF0000"/>
                </a:solidFill>
              </a:rPr>
              <a:t>94.2</a:t>
            </a:r>
            <a:r>
              <a:rPr lang="ja-JP" altLang="en-US" sz="1600" dirty="0">
                <a:solidFill>
                  <a:srgbClr val="FF0000"/>
                </a:solidFill>
              </a:rPr>
              <a:t>歳</a:t>
            </a:r>
          </a:p>
          <a:p>
            <a:r>
              <a:rPr lang="ja-JP" altLang="en-US" sz="1600" dirty="0">
                <a:solidFill>
                  <a:srgbClr val="FF0000"/>
                </a:solidFill>
              </a:rPr>
              <a:t>サブサハラ・アフリカ：</a:t>
            </a:r>
            <a:r>
              <a:rPr lang="en-US" altLang="ja-JP" sz="1600" dirty="0">
                <a:solidFill>
                  <a:srgbClr val="FF0000"/>
                </a:solidFill>
              </a:rPr>
              <a:t>1950</a:t>
            </a:r>
            <a:r>
              <a:rPr lang="ja-JP" altLang="en-US" sz="1600" dirty="0">
                <a:solidFill>
                  <a:srgbClr val="FF0000"/>
                </a:solidFill>
              </a:rPr>
              <a:t>の</a:t>
            </a:r>
            <a:r>
              <a:rPr lang="en-US" altLang="ja-JP" sz="1600" dirty="0">
                <a:solidFill>
                  <a:srgbClr val="FF0000"/>
                </a:solidFill>
              </a:rPr>
              <a:t>37.5</a:t>
            </a:r>
            <a:r>
              <a:rPr lang="ja-JP" altLang="en-US" sz="1600" dirty="0">
                <a:solidFill>
                  <a:srgbClr val="FF0000"/>
                </a:solidFill>
              </a:rPr>
              <a:t>歳⇒</a:t>
            </a:r>
            <a:r>
              <a:rPr lang="en-US" altLang="ja-JP" sz="1600" dirty="0">
                <a:solidFill>
                  <a:srgbClr val="FF0000"/>
                </a:solidFill>
              </a:rPr>
              <a:t>2022</a:t>
            </a:r>
            <a:r>
              <a:rPr lang="ja-JP" altLang="en-US" sz="1600" dirty="0">
                <a:solidFill>
                  <a:srgbClr val="FF0000"/>
                </a:solidFill>
              </a:rPr>
              <a:t>年の</a:t>
            </a:r>
            <a:r>
              <a:rPr lang="en-US" altLang="ja-JP" sz="1600" dirty="0">
                <a:solidFill>
                  <a:srgbClr val="FF0000"/>
                </a:solidFill>
              </a:rPr>
              <a:t>60.2</a:t>
            </a:r>
            <a:r>
              <a:rPr lang="ja-JP" altLang="en-US" sz="1600" dirty="0">
                <a:solidFill>
                  <a:srgbClr val="FF0000"/>
                </a:solidFill>
              </a:rPr>
              <a:t>歳⇒</a:t>
            </a:r>
            <a:r>
              <a:rPr lang="en-US" altLang="ja-JP" sz="1600" dirty="0">
                <a:solidFill>
                  <a:srgbClr val="FF0000"/>
                </a:solidFill>
              </a:rPr>
              <a:t>2100</a:t>
            </a:r>
            <a:r>
              <a:rPr lang="ja-JP" altLang="en-US" sz="1600" dirty="0">
                <a:solidFill>
                  <a:srgbClr val="FF0000"/>
                </a:solidFill>
              </a:rPr>
              <a:t>年</a:t>
            </a:r>
            <a:r>
              <a:rPr lang="en-US" altLang="ja-JP" sz="1600" dirty="0">
                <a:solidFill>
                  <a:srgbClr val="FF0000"/>
                </a:solidFill>
              </a:rPr>
              <a:t>73.8</a:t>
            </a:r>
            <a:r>
              <a:rPr lang="ja-JP" altLang="en-US" sz="1600" dirty="0">
                <a:solidFill>
                  <a:srgbClr val="FF0000"/>
                </a:solidFill>
              </a:rPr>
              <a:t>歳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5E899EF-125E-D0C9-76E7-F739A7F6E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84" y="1071518"/>
            <a:ext cx="6944852" cy="453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7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70798"/>
            <a:ext cx="7922840" cy="1097962"/>
          </a:xfrm>
        </p:spPr>
        <p:txBody>
          <a:bodyPr anchor="ctr"/>
          <a:lstStyle/>
          <a:p>
            <a:pPr algn="ctr" eaLnBrk="1" hangingPunct="1">
              <a:spcBef>
                <a:spcPts val="0"/>
              </a:spcBef>
            </a:pPr>
            <a:r>
              <a:rPr lang="ja-JP" altLang="en-US" sz="2800" dirty="0"/>
              <a:t>２</a:t>
            </a:r>
            <a:r>
              <a:rPr lang="en-US" altLang="ja-JP" sz="2800" dirty="0"/>
              <a:t>.</a:t>
            </a:r>
            <a:r>
              <a:rPr lang="ja-JP" altLang="en-US" sz="2800" dirty="0"/>
              <a:t>人口減少と少子高齢化が</a:t>
            </a:r>
            <a:br>
              <a:rPr lang="en-US" altLang="ja-JP" sz="2800" dirty="0"/>
            </a:br>
            <a:r>
              <a:rPr lang="ja-JP" altLang="en-US" sz="2800" dirty="0"/>
              <a:t>社会に与える影響</a:t>
            </a:r>
            <a:br>
              <a:rPr lang="en-US" altLang="ja-JP" sz="2800" dirty="0"/>
            </a:br>
            <a:r>
              <a:rPr lang="ja-JP" altLang="en-US" sz="2000" dirty="0"/>
              <a:t>（１）経済への影響</a:t>
            </a:r>
            <a:endParaRPr lang="ja-JP" sz="2800" dirty="0">
              <a:solidFill>
                <a:schemeClr val="tx1"/>
              </a:solidFill>
              <a:ea typeface="ＭＳ 明朝" charset="-128"/>
              <a:cs typeface="ＭＳ 明朝" charset="-12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280920" cy="54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人口減少（特に生産年齢人口＝現役世代）⇒労働力の供給⇒人手不足。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所得のある人口の減少＝有効需要の減少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消費人口の減少⇒消費需要の減少（高齢者の消費は少ない）。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生産＞消費、価格低下⇒デフレの進行⇒賃金の低下⇒消費の低迷⇒デフレ・スパイラル。★直近のインフレは、ロシアのウクライナ侵攻、小麦や天然ガスの値上がり⇒原材料費の高騰⇒実質賃金の低下となるので、状況は好転しない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生産性の高い分野を拡大し、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その利益を分配すれば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、１人あたりの所得は大きくなり経済は活性化する。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★例：介護ロボットを導入して必要とされる介護者の数を減らし、その分、１人当たりの給与を上げれば経済は活性化する。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200" dirty="0"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787359-A6F5-0D57-E219-1D59FBD2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11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0754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70798"/>
            <a:ext cx="7922840" cy="1097962"/>
          </a:xfrm>
        </p:spPr>
        <p:txBody>
          <a:bodyPr anchor="ctr"/>
          <a:lstStyle/>
          <a:p>
            <a:pPr algn="ctr" eaLnBrk="1" hangingPunct="1">
              <a:spcBef>
                <a:spcPts val="0"/>
              </a:spcBef>
            </a:pPr>
            <a:r>
              <a:rPr lang="ja-JP" altLang="en-US" sz="3600" dirty="0"/>
              <a:t>２</a:t>
            </a:r>
            <a:r>
              <a:rPr lang="en-US" altLang="ja-JP" sz="3600" dirty="0"/>
              <a:t>.</a:t>
            </a:r>
            <a:r>
              <a:rPr lang="ja-JP" altLang="en-US" sz="3600" dirty="0"/>
              <a:t>人口減少と少子高齢化が</a:t>
            </a:r>
            <a:br>
              <a:rPr lang="en-US" altLang="ja-JP" sz="3600" dirty="0"/>
            </a:br>
            <a:r>
              <a:rPr lang="ja-JP" altLang="en-US" sz="3600" dirty="0"/>
              <a:t>社会に与える影響</a:t>
            </a:r>
            <a:br>
              <a:rPr lang="en-US" altLang="ja-JP" sz="3600" dirty="0"/>
            </a:br>
            <a:r>
              <a:rPr lang="ja-JP" altLang="en-US" sz="2800" dirty="0"/>
              <a:t>（２）地域社会への影響</a:t>
            </a:r>
            <a:endParaRPr lang="ja-JP" sz="3600" dirty="0">
              <a:solidFill>
                <a:schemeClr val="tx1"/>
              </a:solidFill>
              <a:ea typeface="ＭＳ 明朝" charset="-128"/>
              <a:cs typeface="ＭＳ 明朝" charset="-12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280920" cy="54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住民が減る⇒所得のある人が減る⇒税収の減少＝予算不足⇒公共サービスの削減（水道・ガス・電気、交通、消防、清掃、図書館、学校、病院）、商店街・自治会・町内会・伝統行事／文化継承が困難になる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2014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H26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）年：日本創成会議「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消滅可能性都市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」全自治体の半数（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－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35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歳の女性の数が半減する）と推計。⇒「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地方創生」⇒まち・ひと・しごと創生法。まち・ひと・しごと創生基本方針</a:t>
            </a:r>
            <a:r>
              <a:rPr lang="en-US" altLang="ja-JP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2015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年から</a:t>
            </a:r>
            <a:r>
              <a:rPr lang="en-US" altLang="ja-JP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2021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年まで閣議決定</a:t>
            </a:r>
            <a:endParaRPr lang="en-US" altLang="ja-JP" sz="2200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★地域社会の方が全国より人口減少は早く激しく進む（理由：自然動態（出生ー死亡）の他に、社会動態（転入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‐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転出）による減少が大きい。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★進学・就職移動　★高齢者の移動（施設移動）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★介護関係の移動（大都市地域に向かっている）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200" dirty="0"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787359-A6F5-0D57-E219-1D59FBD2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12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7478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>
            <a:extLst>
              <a:ext uri="{FF2B5EF4-FFF2-40B4-BE49-F238E27FC236}">
                <a16:creationId xmlns:a16="http://schemas.microsoft.com/office/drawing/2014/main" id="{B8C5C102-7274-41FE-8197-1BC80B15F5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35925" cy="1371600"/>
          </a:xfrm>
        </p:spPr>
        <p:txBody>
          <a:bodyPr anchor="ctr"/>
          <a:lstStyle/>
          <a:p>
            <a:pPr algn="ctr"/>
            <a:r>
              <a:rPr lang="ja-JP" altLang="en-US" sz="3600" dirty="0">
                <a:ea typeface="ＭＳ Ｐゴシック" panose="020B0600070205080204" pitchFamily="50" charset="-128"/>
              </a:rPr>
              <a:t>まち・ひと・しごと創生</a:t>
            </a:r>
            <a:br>
              <a:rPr lang="en-US" altLang="ja-JP" sz="4800" dirty="0">
                <a:ea typeface="ＭＳ Ｐゴシック" panose="020B0600070205080204" pitchFamily="50" charset="-128"/>
              </a:rPr>
            </a:br>
            <a:r>
              <a:rPr lang="ja-JP" altLang="en-US" sz="2800" dirty="0">
                <a:ea typeface="ＭＳ Ｐゴシック" panose="020B0600070205080204" pitchFamily="50" charset="-128"/>
              </a:rPr>
              <a:t>長期ビジョンと総合戦略（</a:t>
            </a:r>
            <a:r>
              <a:rPr lang="en-US" altLang="ja-JP" sz="2800" dirty="0">
                <a:ea typeface="ＭＳ Ｐゴシック" panose="020B0600070205080204" pitchFamily="50" charset="-128"/>
              </a:rPr>
              <a:t>2015</a:t>
            </a:r>
            <a:r>
              <a:rPr lang="ja-JP" altLang="en-US" sz="2800" dirty="0">
                <a:ea typeface="ＭＳ Ｐゴシック" panose="020B0600070205080204" pitchFamily="50" charset="-128"/>
              </a:rPr>
              <a:t>年）</a:t>
            </a:r>
            <a:endParaRPr lang="ja-JP" altLang="en-US" sz="3600" dirty="0">
              <a:ea typeface="ＭＳ Ｐゴシック" panose="020B0600070205080204" pitchFamily="50" charset="-128"/>
            </a:endParaRPr>
          </a:p>
        </p:txBody>
      </p:sp>
      <p:sp>
        <p:nvSpPr>
          <p:cNvPr id="15363" name="スライド番号プレースホルダ 3">
            <a:extLst>
              <a:ext uri="{FF2B5EF4-FFF2-40B4-BE49-F238E27FC236}">
                <a16:creationId xmlns:a16="http://schemas.microsoft.com/office/drawing/2014/main" id="{DC20CF65-A66A-44FB-8BC6-52E8F94E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6DC7998-FE9D-47D7-A218-06C759A0E941}" type="slidenum">
              <a:rPr kumimoji="0" lang="en-US" altLang="ja-JP" sz="1200"/>
              <a:pPr/>
              <a:t>13</a:t>
            </a:fld>
            <a:endParaRPr kumimoji="0" lang="en-US" altLang="ja-JP" sz="1200"/>
          </a:p>
        </p:txBody>
      </p:sp>
      <p:sp>
        <p:nvSpPr>
          <p:cNvPr id="15364" name="テキスト ボックス 10">
            <a:extLst>
              <a:ext uri="{FF2B5EF4-FFF2-40B4-BE49-F238E27FC236}">
                <a16:creationId xmlns:a16="http://schemas.microsoft.com/office/drawing/2014/main" id="{048D0BA4-41E7-4843-8DFB-D038D2BE4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880769"/>
            <a:ext cx="3124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400" dirty="0"/>
              <a:t>資料：まち・ひと・しごと創生総合戦略</a:t>
            </a:r>
            <a:r>
              <a:rPr lang="en-US" altLang="ja-JP" sz="1400" dirty="0"/>
              <a:t>2015</a:t>
            </a:r>
            <a:r>
              <a:rPr lang="ja-JP" altLang="en-US" sz="1400" dirty="0"/>
              <a:t>　改訂版」の閣議決定について</a:t>
            </a:r>
          </a:p>
          <a:p>
            <a:r>
              <a:rPr lang="en-US" altLang="ja-JP" sz="1400" dirty="0"/>
              <a:t>http://www.kantei.go.jp/jp/topics/2015/panf20150213.pdf</a:t>
            </a:r>
            <a:endParaRPr lang="ja-JP" altLang="en-US" sz="1400" dirty="0"/>
          </a:p>
        </p:txBody>
      </p:sp>
      <p:pic>
        <p:nvPicPr>
          <p:cNvPr id="15365" name="図 9">
            <a:extLst>
              <a:ext uri="{FF2B5EF4-FFF2-40B4-BE49-F238E27FC236}">
                <a16:creationId xmlns:a16="http://schemas.microsoft.com/office/drawing/2014/main" id="{1C1AC8C3-04DB-466E-A996-AF00DB270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" y="1734935"/>
            <a:ext cx="83820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テキスト ボックス 11">
            <a:extLst>
              <a:ext uri="{FF2B5EF4-FFF2-40B4-BE49-F238E27FC236}">
                <a16:creationId xmlns:a16="http://schemas.microsoft.com/office/drawing/2014/main" id="{58D5672F-975E-4D23-B632-FFCF4C884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4941888"/>
            <a:ext cx="3886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/>
              <a:t>2060</a:t>
            </a:r>
            <a:r>
              <a:rPr lang="ja-JP" altLang="en-US" sz="1600" dirty="0"/>
              <a:t>年に</a:t>
            </a:r>
            <a:r>
              <a:rPr lang="en-US" altLang="ja-JP" sz="1600" dirty="0"/>
              <a:t>1</a:t>
            </a:r>
            <a:r>
              <a:rPr lang="ja-JP" altLang="en-US" sz="1600" dirty="0"/>
              <a:t>億人程度の人口を確保する。</a:t>
            </a:r>
            <a:endParaRPr lang="en-US" altLang="ja-JP" sz="1600" dirty="0"/>
          </a:p>
          <a:p>
            <a:r>
              <a:rPr lang="ja-JP" altLang="en-US" sz="1600" dirty="0"/>
              <a:t>＊合計特殊出生率　</a:t>
            </a:r>
            <a:r>
              <a:rPr lang="en-US" altLang="ja-JP" sz="1600" dirty="0"/>
              <a:t>2030</a:t>
            </a:r>
            <a:r>
              <a:rPr lang="ja-JP" altLang="en-US" sz="1600" dirty="0"/>
              <a:t>年　</a:t>
            </a:r>
            <a:r>
              <a:rPr lang="en-US" altLang="ja-JP" sz="1600" dirty="0"/>
              <a:t>1.80</a:t>
            </a:r>
          </a:p>
          <a:p>
            <a:r>
              <a:rPr lang="ja-JP" altLang="en-US" sz="1600" dirty="0"/>
              <a:t>　　　　　　　　　　　　　</a:t>
            </a:r>
            <a:r>
              <a:rPr lang="en-US" altLang="ja-JP" sz="1600" dirty="0"/>
              <a:t>2040</a:t>
            </a:r>
            <a:r>
              <a:rPr lang="ja-JP" altLang="en-US" sz="1600" dirty="0"/>
              <a:t>年　</a:t>
            </a:r>
            <a:r>
              <a:rPr lang="en-US" altLang="ja-JP" sz="1600" dirty="0"/>
              <a:t>2.07</a:t>
            </a:r>
            <a:endParaRPr lang="ja-JP" altLang="en-US" sz="16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E63EA2C-8743-4DA0-B2C9-79348D0FA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" y="5935865"/>
            <a:ext cx="7560840" cy="5624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992888" cy="1169970"/>
          </a:xfrm>
        </p:spPr>
        <p:txBody>
          <a:bodyPr anchor="ctr"/>
          <a:lstStyle/>
          <a:p>
            <a:pPr algn="ctr" eaLnBrk="1" hangingPunct="1">
              <a:spcBef>
                <a:spcPts val="0"/>
              </a:spcBef>
            </a:pPr>
            <a:r>
              <a:rPr lang="ja-JP" altLang="en-US" sz="2800" dirty="0"/>
              <a:t>２</a:t>
            </a:r>
            <a:r>
              <a:rPr lang="en-US" altLang="ja-JP" sz="2800" dirty="0"/>
              <a:t>.</a:t>
            </a:r>
            <a:r>
              <a:rPr lang="ja-JP" altLang="en-US" sz="2800" dirty="0"/>
              <a:t>人口減少と少子高齢化が</a:t>
            </a:r>
            <a:br>
              <a:rPr lang="en-US" altLang="ja-JP" sz="2800" dirty="0"/>
            </a:br>
            <a:r>
              <a:rPr lang="ja-JP" altLang="en-US" sz="2800" dirty="0"/>
              <a:t>社会に与える影響</a:t>
            </a:r>
            <a:br>
              <a:rPr lang="en-US" altLang="ja-JP" sz="2800" dirty="0"/>
            </a:br>
            <a:r>
              <a:rPr lang="ja-JP" altLang="en-US" sz="2000" dirty="0"/>
              <a:t>（３）社会保障への影響</a:t>
            </a:r>
            <a:endParaRPr lang="ja-JP" sz="2400" dirty="0">
              <a:solidFill>
                <a:schemeClr val="tx1"/>
              </a:solidFill>
              <a:ea typeface="ＭＳ 明朝" charset="-128"/>
              <a:cs typeface="ＭＳ 明朝" charset="-12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280920" cy="54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生産年齢人口＝現役世代の減少⇒社会保障の担い手の不足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税収・保険料収入の減少⇒社会保障制度の持続可能性？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年金保険（国民年金）＝賦課方式⇒世代間扶養の考え方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医療保険・介護保険も少子高齢化の影響が大きい。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少子化＝家族形態の変化／晩婚化・非婚化・無子化⇒単身世帯の増加・子どものいない世帯の増加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社会保障制度は核家族（男性稼ぎ手モデル）で世帯単位が基本。⇒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共働き（共稼ぎ）・個人単位へ？</a:t>
            </a:r>
            <a:endParaRPr lang="en-US" altLang="ja-JP" sz="2200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家事・育児・介護は女性の役割？⇒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性別役割分業からジェンダー平等へ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？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★世代間扶養の考え方</a:t>
            </a:r>
            <a:endParaRPr lang="en-US" altLang="ja-JP" sz="2200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★少子高齢化と従属人口指数の変化</a:t>
            </a:r>
            <a:endParaRPr lang="en-US" altLang="ja-JP" sz="2200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200" dirty="0"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787359-A6F5-0D57-E219-1D59FBD2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14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1251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ja-JP" altLang="en-US" dirty="0"/>
              <a:t>世代間関係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709192"/>
            <a:ext cx="8001000" cy="4384104"/>
          </a:xfrm>
        </p:spPr>
        <p:txBody>
          <a:bodyPr/>
          <a:lstStyle/>
          <a:p>
            <a:r>
              <a:rPr lang="ja-JP" altLang="en-US" sz="2400" dirty="0"/>
              <a:t>世代間扶養（契約）：就業可能年齢にある世代は、未就業の次世代を産み育てると同時に、すでに退職した先行世代を養育する義務を負う（カウフマン</a:t>
            </a:r>
            <a:r>
              <a:rPr lang="en-US" altLang="ja-JP" sz="2400" dirty="0"/>
              <a:t>2011</a:t>
            </a:r>
            <a:r>
              <a:rPr lang="ja-JP" altLang="en-US" sz="2400" dirty="0"/>
              <a:t>）。</a:t>
            </a:r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どんな社会でも、この仕組は変わらない。⇒年齢構造が変化すると、このバランスが変わる。</a:t>
            </a:r>
            <a:endParaRPr lang="en-US" altLang="ja-JP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3309562"/>
            <a:ext cx="6248400" cy="183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 anchorCtr="0"/>
          <a:lstStyle/>
          <a:p>
            <a:r>
              <a:rPr kumimoji="0" lang="ja-JP" altLang="en-US" sz="3200" dirty="0"/>
              <a:t>人口ピラミッド：年齢構造</a:t>
            </a:r>
            <a:endParaRPr kumimoji="0" lang="en-US" altLang="ja-JP" dirty="0"/>
          </a:p>
        </p:txBody>
      </p:sp>
      <p:sp>
        <p:nvSpPr>
          <p:cNvPr id="19459" name="Line 5"/>
          <p:cNvSpPr>
            <a:spLocks noChangeShapeType="1"/>
          </p:cNvSpPr>
          <p:nvPr/>
        </p:nvSpPr>
        <p:spPr bwMode="auto">
          <a:xfrm flipV="1">
            <a:off x="990600" y="5486400"/>
            <a:ext cx="655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" y="1600200"/>
            <a:ext cx="7315200" cy="4419600"/>
            <a:chOff x="336" y="1008"/>
            <a:chExt cx="4608" cy="2784"/>
          </a:xfrm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336" y="1008"/>
              <a:ext cx="4464" cy="2784"/>
              <a:chOff x="336" y="1008"/>
              <a:chExt cx="4464" cy="2784"/>
            </a:xfrm>
          </p:grpSpPr>
          <p:sp>
            <p:nvSpPr>
              <p:cNvPr id="19466" name="AutoShape 3" descr="れんが (横)"/>
              <p:cNvSpPr>
                <a:spLocks noChangeArrowheads="1"/>
              </p:cNvSpPr>
              <p:nvPr/>
            </p:nvSpPr>
            <p:spPr bwMode="auto">
              <a:xfrm>
                <a:off x="1200" y="1152"/>
                <a:ext cx="3216" cy="2304"/>
              </a:xfrm>
              <a:prstGeom prst="triangle">
                <a:avLst>
                  <a:gd name="adj" fmla="val 50000"/>
                </a:avLst>
              </a:prstGeom>
              <a:pattFill prst="horzBrick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67" name="Line 4"/>
              <p:cNvSpPr>
                <a:spLocks noChangeShapeType="1"/>
              </p:cNvSpPr>
              <p:nvPr/>
            </p:nvSpPr>
            <p:spPr bwMode="auto">
              <a:xfrm>
                <a:off x="2832" y="1008"/>
                <a:ext cx="0" cy="27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arrow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68" name="AutoShape 7"/>
              <p:cNvSpPr>
                <a:spLocks noChangeArrowheads="1"/>
              </p:cNvSpPr>
              <p:nvPr/>
            </p:nvSpPr>
            <p:spPr bwMode="auto">
              <a:xfrm>
                <a:off x="1200" y="3504"/>
                <a:ext cx="1056" cy="240"/>
              </a:xfrm>
              <a:prstGeom prst="leftArrow">
                <a:avLst>
                  <a:gd name="adj1" fmla="val 50000"/>
                  <a:gd name="adj2" fmla="val 110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ja-JP" altLang="en-US" sz="1600">
                    <a:ea typeface="ＭＳ 明朝" charset="-128"/>
                    <a:cs typeface="ＭＳ 明朝" charset="-128"/>
                  </a:rPr>
                  <a:t>男子人口</a:t>
                </a:r>
                <a:endParaRPr lang="en-US" altLang="ja-JP" sz="1600">
                  <a:ea typeface="ＭＳ 明朝" charset="-128"/>
                  <a:cs typeface="ＭＳ 明朝" charset="-128"/>
                </a:endParaRPr>
              </a:p>
            </p:txBody>
          </p:sp>
          <p:sp>
            <p:nvSpPr>
              <p:cNvPr id="19469" name="AutoShape 10"/>
              <p:cNvSpPr>
                <a:spLocks noChangeArrowheads="1"/>
              </p:cNvSpPr>
              <p:nvPr/>
            </p:nvSpPr>
            <p:spPr bwMode="auto">
              <a:xfrm>
                <a:off x="3264" y="3504"/>
                <a:ext cx="1008" cy="288"/>
              </a:xfrm>
              <a:prstGeom prst="rightArrow">
                <a:avLst>
                  <a:gd name="adj1" fmla="val 50000"/>
                  <a:gd name="adj2" fmla="val 87500"/>
                </a:avLst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ja-JP" altLang="en-US" sz="1600">
                    <a:ea typeface="ＭＳ 明朝" charset="-128"/>
                    <a:cs typeface="ＭＳ 明朝" charset="-128"/>
                  </a:rPr>
                  <a:t>女子人口</a:t>
                </a:r>
                <a:endParaRPr lang="en-US" altLang="ja-JP" sz="1600">
                  <a:ea typeface="ＭＳ 明朝" charset="-128"/>
                  <a:cs typeface="ＭＳ 明朝" charset="-128"/>
                </a:endParaRPr>
              </a:p>
            </p:txBody>
          </p:sp>
          <p:sp>
            <p:nvSpPr>
              <p:cNvPr id="19470" name="Text Box 16"/>
              <p:cNvSpPr txBox="1">
                <a:spLocks noChangeArrowheads="1"/>
              </p:cNvSpPr>
              <p:nvPr/>
            </p:nvSpPr>
            <p:spPr bwMode="auto">
              <a:xfrm>
                <a:off x="4224" y="1680"/>
                <a:ext cx="57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/>
                  <a:t>65</a:t>
                </a:r>
                <a:r>
                  <a:rPr lang="ja-JP" altLang="en-US"/>
                  <a:t>歳</a:t>
                </a:r>
                <a:endParaRPr lang="en-US" altLang="ja-JP"/>
              </a:p>
            </p:txBody>
          </p:sp>
          <p:sp>
            <p:nvSpPr>
              <p:cNvPr id="19471" name="Text Box 17"/>
              <p:cNvSpPr txBox="1">
                <a:spLocks noChangeArrowheads="1"/>
              </p:cNvSpPr>
              <p:nvPr/>
            </p:nvSpPr>
            <p:spPr bwMode="auto">
              <a:xfrm>
                <a:off x="480" y="1536"/>
                <a:ext cx="1872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ja-JP" altLang="en-US"/>
                  <a:t>老年人口（</a:t>
                </a:r>
                <a:r>
                  <a:rPr lang="en-US" altLang="ja-JP"/>
                  <a:t>65</a:t>
                </a:r>
                <a:r>
                  <a:rPr lang="ja-JP" altLang="en-US"/>
                  <a:t>歳以上）</a:t>
                </a:r>
                <a:endParaRPr lang="en-US" altLang="ja-JP"/>
              </a:p>
            </p:txBody>
          </p:sp>
          <p:sp>
            <p:nvSpPr>
              <p:cNvPr id="19472" name="Text Box 18"/>
              <p:cNvSpPr txBox="1">
                <a:spLocks noChangeArrowheads="1"/>
              </p:cNvSpPr>
              <p:nvPr/>
            </p:nvSpPr>
            <p:spPr bwMode="auto">
              <a:xfrm>
                <a:off x="336" y="2160"/>
                <a:ext cx="2352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ja-JP" altLang="en-US"/>
                  <a:t>生産年齢人口（</a:t>
                </a:r>
                <a:r>
                  <a:rPr lang="en-US" altLang="ja-JP"/>
                  <a:t>15</a:t>
                </a:r>
                <a:r>
                  <a:rPr lang="ja-JP" altLang="en-US"/>
                  <a:t>歳</a:t>
                </a:r>
                <a:r>
                  <a:rPr lang="en-US" altLang="ja-JP"/>
                  <a:t>-64</a:t>
                </a:r>
                <a:r>
                  <a:rPr lang="ja-JP" altLang="en-US"/>
                  <a:t>歳）</a:t>
                </a:r>
                <a:endParaRPr lang="en-US" altLang="ja-JP"/>
              </a:p>
            </p:txBody>
          </p:sp>
          <p:sp>
            <p:nvSpPr>
              <p:cNvPr id="19473" name="Text Box 19"/>
              <p:cNvSpPr txBox="1">
                <a:spLocks noChangeArrowheads="1"/>
              </p:cNvSpPr>
              <p:nvPr/>
            </p:nvSpPr>
            <p:spPr bwMode="auto">
              <a:xfrm>
                <a:off x="432" y="3072"/>
                <a:ext cx="1968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ja-JP" altLang="en-US"/>
                  <a:t>年少人口（</a:t>
                </a:r>
                <a:r>
                  <a:rPr lang="en-US" altLang="ja-JP"/>
                  <a:t>0</a:t>
                </a:r>
                <a:r>
                  <a:rPr lang="ja-JP" altLang="en-US"/>
                  <a:t>歳</a:t>
                </a:r>
                <a:r>
                  <a:rPr lang="en-US" altLang="ja-JP"/>
                  <a:t>-14</a:t>
                </a:r>
                <a:r>
                  <a:rPr lang="ja-JP" altLang="en-US"/>
                  <a:t>歳）</a:t>
                </a:r>
                <a:endParaRPr lang="en-US" altLang="ja-JP"/>
              </a:p>
            </p:txBody>
          </p:sp>
          <p:sp>
            <p:nvSpPr>
              <p:cNvPr id="19474" name="Text Box 22"/>
              <p:cNvSpPr txBox="1">
                <a:spLocks noChangeArrowheads="1"/>
              </p:cNvSpPr>
              <p:nvPr/>
            </p:nvSpPr>
            <p:spPr bwMode="auto">
              <a:xfrm>
                <a:off x="2880" y="1056"/>
                <a:ext cx="8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ja-JP" altLang="en-US"/>
                  <a:t>年齢</a:t>
                </a:r>
                <a:endParaRPr lang="en-US" altLang="ja-JP"/>
              </a:p>
            </p:txBody>
          </p: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912" y="1968"/>
              <a:ext cx="4032" cy="960"/>
              <a:chOff x="912" y="1968"/>
              <a:chExt cx="4032" cy="960"/>
            </a:xfrm>
          </p:grpSpPr>
          <p:sp>
            <p:nvSpPr>
              <p:cNvPr id="19463" name="Line 13"/>
              <p:cNvSpPr>
                <a:spLocks noChangeShapeType="1"/>
              </p:cNvSpPr>
              <p:nvPr/>
            </p:nvSpPr>
            <p:spPr bwMode="auto">
              <a:xfrm>
                <a:off x="912" y="1968"/>
                <a:ext cx="39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64" name="Line 14"/>
              <p:cNvSpPr>
                <a:spLocks noChangeShapeType="1"/>
              </p:cNvSpPr>
              <p:nvPr/>
            </p:nvSpPr>
            <p:spPr bwMode="auto">
              <a:xfrm>
                <a:off x="960" y="2928"/>
                <a:ext cx="39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65" name="Text Box 15"/>
              <p:cNvSpPr txBox="1">
                <a:spLocks noChangeArrowheads="1"/>
              </p:cNvSpPr>
              <p:nvPr/>
            </p:nvSpPr>
            <p:spPr bwMode="auto">
              <a:xfrm>
                <a:off x="4320" y="2592"/>
                <a:ext cx="57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/>
                  <a:t>15</a:t>
                </a:r>
                <a:r>
                  <a:rPr lang="ja-JP" altLang="en-US"/>
                  <a:t>歳</a:t>
                </a:r>
                <a:endParaRPr lang="en-US" altLang="ja-JP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3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z="3600" dirty="0"/>
              <a:t>年齢構造⇒世代間の扶養関係</a:t>
            </a:r>
            <a:br>
              <a:rPr lang="en-US" altLang="ja-JP" sz="3600" dirty="0"/>
            </a:br>
            <a:r>
              <a:rPr kumimoji="0" lang="ja-JP" altLang="en-US" sz="3500" dirty="0">
                <a:latin typeface="ＭＳ 明朝" charset="-128"/>
                <a:ea typeface="ＭＳ 明朝" charset="-128"/>
                <a:cs typeface="ＭＳ 明朝" charset="-128"/>
              </a:rPr>
              <a:t>従属人口指数って、何？</a:t>
            </a:r>
            <a:endParaRPr kumimoji="0" lang="en-US" altLang="ja-JP" sz="3900" dirty="0">
              <a:ea typeface="ＭＳ 明朝" charset="-128"/>
              <a:cs typeface="ＭＳ 明朝" charset="-128"/>
            </a:endParaRP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752600"/>
            <a:ext cx="7967662" cy="4267200"/>
          </a:xfrm>
        </p:spPr>
        <p:txBody>
          <a:bodyPr/>
          <a:lstStyle/>
          <a:p>
            <a:r>
              <a:rPr kumimoji="0" lang="ja-JP" altLang="en-US" sz="2400" dirty="0">
                <a:ea typeface="ＭＳ 明朝" charset="-128"/>
                <a:cs typeface="ＭＳ 明朝" charset="-128"/>
              </a:rPr>
              <a:t>年齢階級別人口（三区分</a:t>
            </a:r>
            <a:r>
              <a:rPr kumimoji="0" lang="en-US" altLang="ja-JP" sz="2400" dirty="0">
                <a:ea typeface="ＭＳ 明朝" charset="-128"/>
                <a:cs typeface="ＭＳ 明朝" charset="-128"/>
              </a:rPr>
              <a:t>÷</a:t>
            </a:r>
            <a:r>
              <a:rPr kumimoji="0" lang="ja-JP" altLang="en-US" sz="2400" dirty="0">
                <a:ea typeface="ＭＳ 明朝" charset="-128"/>
                <a:cs typeface="ＭＳ 明朝" charset="-128"/>
              </a:rPr>
              <a:t>総人口）＝</a:t>
            </a:r>
            <a:r>
              <a:rPr kumimoji="0" lang="ja-JP" altLang="en-US" sz="2400" dirty="0">
                <a:latin typeface="ＭＳ 明朝" charset="-128"/>
                <a:ea typeface="ＭＳ 明朝" charset="-128"/>
                <a:cs typeface="ＭＳ 明朝" charset="-128"/>
              </a:rPr>
              <a:t>割合（％）</a:t>
            </a:r>
            <a:endParaRPr kumimoji="0" lang="en-US" altLang="ja-JP" sz="2400" dirty="0">
              <a:ea typeface="ＭＳ 明朝" charset="-128"/>
              <a:cs typeface="ＭＳ 明朝" charset="-128"/>
            </a:endParaRPr>
          </a:p>
          <a:p>
            <a:pPr lvl="1"/>
            <a:r>
              <a:rPr kumimoji="0" lang="ja-JP" altLang="en-US" sz="2200" dirty="0">
                <a:latin typeface="ＭＳ 明朝" charset="-128"/>
                <a:ea typeface="ＭＳ 明朝" charset="-128"/>
                <a:cs typeface="ＭＳ 明朝" charset="-128"/>
              </a:rPr>
              <a:t>年少人口（</a:t>
            </a:r>
            <a:r>
              <a:rPr kumimoji="0" lang="en-US" altLang="ja-JP" sz="2200" dirty="0">
                <a:latin typeface="ＭＳ 明朝" charset="-128"/>
                <a:ea typeface="ＭＳ 明朝" charset="-128"/>
                <a:cs typeface="ＭＳ 明朝" charset="-128"/>
              </a:rPr>
              <a:t>0</a:t>
            </a:r>
            <a:r>
              <a:rPr kumimoji="0" lang="ja-JP" altLang="en-US" sz="2200" dirty="0">
                <a:latin typeface="ＭＳ 明朝" charset="-128"/>
                <a:ea typeface="ＭＳ 明朝" charset="-128"/>
                <a:cs typeface="ＭＳ 明朝" charset="-128"/>
              </a:rPr>
              <a:t>歳</a:t>
            </a:r>
            <a:r>
              <a:rPr kumimoji="0" lang="en-US" altLang="ja-JP" sz="2200" dirty="0">
                <a:latin typeface="ＭＳ 明朝" charset="-128"/>
                <a:ea typeface="ＭＳ 明朝" charset="-128"/>
                <a:cs typeface="ＭＳ 明朝" charset="-128"/>
              </a:rPr>
              <a:t>-14</a:t>
            </a:r>
            <a:r>
              <a:rPr kumimoji="0" lang="ja-JP" altLang="en-US" sz="2200" dirty="0">
                <a:latin typeface="ＭＳ 明朝" charset="-128"/>
                <a:ea typeface="ＭＳ 明朝" charset="-128"/>
                <a:cs typeface="ＭＳ 明朝" charset="-128"/>
              </a:rPr>
              <a:t>歳）割合（％）</a:t>
            </a:r>
            <a:endParaRPr kumimoji="0" lang="en-US" altLang="ja-JP" sz="2200" dirty="0">
              <a:latin typeface="ＭＳ 明朝" charset="-128"/>
              <a:ea typeface="ＭＳ 明朝" charset="-128"/>
              <a:cs typeface="ＭＳ 明朝" charset="-128"/>
            </a:endParaRPr>
          </a:p>
          <a:p>
            <a:pPr lvl="1"/>
            <a:r>
              <a:rPr kumimoji="0" lang="ja-JP" altLang="en-US" sz="2200" dirty="0">
                <a:latin typeface="ＭＳ 明朝" charset="-128"/>
                <a:ea typeface="ＭＳ 明朝" charset="-128"/>
                <a:cs typeface="ＭＳ 明朝" charset="-128"/>
              </a:rPr>
              <a:t>生産年齢人口割合</a:t>
            </a:r>
            <a:r>
              <a:rPr kumimoji="0" lang="en-US" altLang="ja-JP" sz="2200" dirty="0">
                <a:latin typeface="ＭＳ 明朝" charset="-128"/>
                <a:ea typeface="ＭＳ 明朝" charset="-128"/>
                <a:cs typeface="ＭＳ 明朝" charset="-128"/>
              </a:rPr>
              <a:t>(15</a:t>
            </a:r>
            <a:r>
              <a:rPr kumimoji="0" lang="ja-JP" altLang="en-US" sz="2200" dirty="0">
                <a:latin typeface="ＭＳ 明朝" charset="-128"/>
                <a:ea typeface="ＭＳ 明朝" charset="-128"/>
                <a:cs typeface="ＭＳ 明朝" charset="-128"/>
              </a:rPr>
              <a:t>歳</a:t>
            </a:r>
            <a:r>
              <a:rPr kumimoji="0" lang="en-US" altLang="ja-JP" sz="2200" dirty="0">
                <a:latin typeface="ＭＳ 明朝" charset="-128"/>
                <a:ea typeface="ＭＳ 明朝" charset="-128"/>
                <a:cs typeface="ＭＳ 明朝" charset="-128"/>
              </a:rPr>
              <a:t>-64</a:t>
            </a:r>
            <a:r>
              <a:rPr kumimoji="0" lang="ja-JP" altLang="en-US" sz="2200" dirty="0">
                <a:latin typeface="ＭＳ 明朝" charset="-128"/>
                <a:ea typeface="ＭＳ 明朝" charset="-128"/>
                <a:cs typeface="ＭＳ 明朝" charset="-128"/>
              </a:rPr>
              <a:t>歳）割合（％）</a:t>
            </a:r>
            <a:endParaRPr kumimoji="0" lang="en-US" altLang="ja-JP" sz="2200" dirty="0">
              <a:latin typeface="ＭＳ 明朝" charset="-128"/>
              <a:ea typeface="ＭＳ 明朝" charset="-128"/>
              <a:cs typeface="ＭＳ 明朝" charset="-128"/>
            </a:endParaRPr>
          </a:p>
          <a:p>
            <a:pPr lvl="1"/>
            <a:r>
              <a:rPr kumimoji="0" lang="ja-JP" altLang="en-US" sz="2200" dirty="0">
                <a:latin typeface="ＭＳ 明朝" charset="-128"/>
                <a:ea typeface="ＭＳ 明朝" charset="-128"/>
                <a:cs typeface="ＭＳ 明朝" charset="-128"/>
              </a:rPr>
              <a:t>老年人口（</a:t>
            </a:r>
            <a:r>
              <a:rPr kumimoji="0" lang="en-US" altLang="ja-JP" sz="2200" dirty="0">
                <a:latin typeface="ＭＳ 明朝" charset="-128"/>
                <a:ea typeface="ＭＳ 明朝" charset="-128"/>
                <a:cs typeface="ＭＳ 明朝" charset="-128"/>
              </a:rPr>
              <a:t>65</a:t>
            </a:r>
            <a:r>
              <a:rPr kumimoji="0" lang="ja-JP" altLang="en-US" sz="2200" dirty="0">
                <a:latin typeface="ＭＳ 明朝" charset="-128"/>
                <a:ea typeface="ＭＳ 明朝" charset="-128"/>
                <a:cs typeface="ＭＳ 明朝" charset="-128"/>
              </a:rPr>
              <a:t>歳以上）割合（％）</a:t>
            </a:r>
            <a:endParaRPr kumimoji="0" lang="en-US" altLang="ja-JP" sz="2200" dirty="0">
              <a:latin typeface="ＭＳ 明朝" charset="-128"/>
              <a:ea typeface="ＭＳ 明朝" charset="-128"/>
              <a:cs typeface="ＭＳ 明朝" charset="-128"/>
            </a:endParaRPr>
          </a:p>
          <a:p>
            <a:r>
              <a:rPr kumimoji="0" lang="ja-JP" altLang="en-US" sz="2800" dirty="0">
                <a:ea typeface="ＭＳ 明朝" charset="-128"/>
                <a:cs typeface="ＭＳ 明朝" charset="-128"/>
              </a:rPr>
              <a:t>従属人口指数（負荷）</a:t>
            </a:r>
            <a:r>
              <a:rPr kumimoji="0" lang="ja-JP" altLang="en-US" sz="2000" dirty="0">
                <a:ea typeface="ＭＳ 明朝" charset="-128"/>
                <a:cs typeface="ＭＳ 明朝" charset="-128"/>
              </a:rPr>
              <a:t>＊比率だから単位なし</a:t>
            </a:r>
            <a:endParaRPr kumimoji="0" lang="en-US" altLang="ja-JP" sz="2800" dirty="0">
              <a:ea typeface="ＭＳ 明朝" charset="-128"/>
              <a:cs typeface="ＭＳ 明朝" charset="-128"/>
            </a:endParaRPr>
          </a:p>
          <a:p>
            <a:pPr>
              <a:buFont typeface="Wingdings" charset="2"/>
              <a:buNone/>
            </a:pPr>
            <a:r>
              <a:rPr kumimoji="0" lang="ja-JP" altLang="en-US" sz="2800" dirty="0">
                <a:ea typeface="ＭＳ 明朝" charset="-128"/>
                <a:cs typeface="ＭＳ 明朝" charset="-128"/>
              </a:rPr>
              <a:t>　</a:t>
            </a:r>
            <a:r>
              <a:rPr kumimoji="0" lang="en-US" altLang="ja-JP" sz="2400" dirty="0">
                <a:ea typeface="ＭＳ 明朝" charset="-128"/>
                <a:cs typeface="ＭＳ 明朝" charset="-128"/>
              </a:rPr>
              <a:t>〔</a:t>
            </a:r>
            <a:r>
              <a:rPr kumimoji="0" lang="ja-JP" altLang="en-US" sz="2400" dirty="0">
                <a:ea typeface="ＭＳ 明朝" charset="-128"/>
                <a:cs typeface="ＭＳ 明朝" charset="-128"/>
              </a:rPr>
              <a:t>（</a:t>
            </a:r>
            <a:r>
              <a:rPr kumimoji="0" lang="ja-JP" altLang="en-US" sz="2400" dirty="0">
                <a:latin typeface="ＭＳ 明朝" charset="-128"/>
                <a:ea typeface="ＭＳ 明朝" charset="-128"/>
                <a:cs typeface="ＭＳ 明朝" charset="-128"/>
              </a:rPr>
              <a:t>年少人口＋老年人口）</a:t>
            </a:r>
            <a:r>
              <a:rPr kumimoji="0" lang="en-US" altLang="ja-JP" sz="2400" dirty="0">
                <a:latin typeface="ＭＳ 明朝" charset="-128"/>
                <a:ea typeface="ＭＳ 明朝" charset="-128"/>
                <a:cs typeface="ＭＳ 明朝" charset="-128"/>
              </a:rPr>
              <a:t>÷</a:t>
            </a:r>
            <a:r>
              <a:rPr kumimoji="0" lang="ja-JP" altLang="en-US" sz="2400" dirty="0">
                <a:latin typeface="ＭＳ 明朝" charset="-128"/>
                <a:ea typeface="ＭＳ 明朝" charset="-128"/>
                <a:cs typeface="ＭＳ 明朝" charset="-128"/>
              </a:rPr>
              <a:t>生産年齢人口］</a:t>
            </a:r>
            <a:r>
              <a:rPr kumimoji="0" lang="en-US" altLang="ja-JP" sz="2400" dirty="0">
                <a:latin typeface="ＭＳ 明朝" charset="-128"/>
                <a:ea typeface="ＭＳ 明朝" charset="-128"/>
                <a:cs typeface="ＭＳ 明朝" charset="-128"/>
              </a:rPr>
              <a:t>×100</a:t>
            </a:r>
          </a:p>
          <a:p>
            <a:pPr>
              <a:buFont typeface="Wingdings" charset="2"/>
              <a:buNone/>
            </a:pPr>
            <a:r>
              <a:rPr kumimoji="0" lang="en-US" altLang="ja-JP" sz="2600" dirty="0">
                <a:latin typeface="ＭＳ 明朝" charset="-128"/>
                <a:ea typeface="ＭＳ 明朝" charset="-128"/>
                <a:cs typeface="ＭＳ 明朝" charset="-128"/>
              </a:rPr>
              <a:t>→</a:t>
            </a:r>
            <a:r>
              <a:rPr kumimoji="0" lang="ja-JP" altLang="en-US" sz="2600" dirty="0">
                <a:latin typeface="ＭＳ 明朝" charset="-128"/>
                <a:ea typeface="ＭＳ 明朝" charset="-128"/>
                <a:cs typeface="ＭＳ 明朝" charset="-128"/>
              </a:rPr>
              <a:t>分子がいずれか一方のみ</a:t>
            </a:r>
            <a:endParaRPr kumimoji="0" lang="en-US" altLang="ja-JP" sz="2600" dirty="0">
              <a:latin typeface="ＭＳ 明朝" charset="-128"/>
              <a:ea typeface="ＭＳ 明朝" charset="-128"/>
              <a:cs typeface="ＭＳ 明朝" charset="-128"/>
            </a:endParaRPr>
          </a:p>
          <a:p>
            <a:r>
              <a:rPr kumimoji="0" lang="ja-JP" altLang="en-US" sz="2600" dirty="0">
                <a:latin typeface="ＭＳ 明朝" charset="-128"/>
                <a:ea typeface="ＭＳ 明朝" charset="-128"/>
                <a:cs typeface="ＭＳ 明朝" charset="-128"/>
              </a:rPr>
              <a:t>年少従属人口指数</a:t>
            </a:r>
            <a:r>
              <a:rPr kumimoji="0" lang="en-US" altLang="ja-JP" sz="2600" dirty="0">
                <a:latin typeface="ＭＳ 明朝" charset="-128"/>
                <a:ea typeface="ＭＳ 明朝" charset="-128"/>
                <a:cs typeface="ＭＳ 明朝" charset="-128"/>
              </a:rPr>
              <a:t>→</a:t>
            </a:r>
            <a:r>
              <a:rPr kumimoji="0" lang="ja-JP" altLang="en-US" sz="2600" dirty="0">
                <a:solidFill>
                  <a:schemeClr val="accent2"/>
                </a:solidFill>
                <a:latin typeface="ＭＳ 明朝" charset="-128"/>
                <a:ea typeface="ＭＳ 明朝" charset="-128"/>
                <a:cs typeface="ＭＳ 明朝" charset="-128"/>
              </a:rPr>
              <a:t>社会全体の子育て負担</a:t>
            </a:r>
            <a:endParaRPr kumimoji="0" lang="en-US" altLang="ja-JP" sz="2600" dirty="0">
              <a:latin typeface="ＭＳ 明朝" charset="-128"/>
              <a:ea typeface="ＭＳ 明朝" charset="-128"/>
              <a:cs typeface="ＭＳ 明朝" charset="-128"/>
            </a:endParaRPr>
          </a:p>
          <a:p>
            <a:r>
              <a:rPr kumimoji="0" lang="ja-JP" altLang="en-US" sz="2600" dirty="0">
                <a:latin typeface="ＭＳ 明朝" charset="-128"/>
                <a:ea typeface="ＭＳ 明朝" charset="-128"/>
                <a:cs typeface="ＭＳ 明朝" charset="-128"/>
              </a:rPr>
              <a:t>老年従属人口指数</a:t>
            </a:r>
            <a:r>
              <a:rPr kumimoji="0" lang="en-US" altLang="ja-JP" sz="2600" dirty="0">
                <a:latin typeface="ＭＳ 明朝" charset="-128"/>
                <a:ea typeface="ＭＳ 明朝" charset="-128"/>
                <a:cs typeface="ＭＳ 明朝" charset="-128"/>
              </a:rPr>
              <a:t>→</a:t>
            </a:r>
            <a:r>
              <a:rPr kumimoji="0" lang="ja-JP" altLang="en-US" sz="2600" dirty="0">
                <a:solidFill>
                  <a:schemeClr val="accent2"/>
                </a:solidFill>
                <a:latin typeface="ＭＳ 明朝" charset="-128"/>
                <a:ea typeface="ＭＳ 明朝" charset="-128"/>
                <a:cs typeface="ＭＳ 明朝" charset="-128"/>
              </a:rPr>
              <a:t>社会全体の高齢者ケア負担</a:t>
            </a:r>
            <a:endParaRPr kumimoji="0" lang="en-US" altLang="ja-JP" sz="2400" dirty="0">
              <a:latin typeface="ＭＳ 明朝" charset="-128"/>
              <a:ea typeface="ＭＳ 明朝" charset="-128"/>
              <a:cs typeface="ＭＳ 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395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1371600"/>
            <a:ext cx="7639050" cy="4722898"/>
          </a:xfrm>
          <a:prstGeom prst="rect">
            <a:avLst/>
          </a:prstGeom>
        </p:spPr>
      </p:pic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1216025"/>
          </a:xfrm>
        </p:spPr>
        <p:txBody>
          <a:bodyPr anchor="ctr" anchorCtr="0"/>
          <a:lstStyle/>
          <a:p>
            <a:r>
              <a:rPr lang="ja-JP" altLang="en-US" sz="2800" dirty="0">
                <a:latin typeface="ＭＳ ゴシック"/>
                <a:ea typeface="ＭＳ ゴシック"/>
                <a:cs typeface="ＭＳ ゴシック"/>
              </a:rPr>
              <a:t>年齢構造の変化</a:t>
            </a:r>
            <a:r>
              <a:rPr lang="ja-JP" altLang="ja-JP" sz="2800" dirty="0">
                <a:latin typeface="ＭＳ ゴシック"/>
                <a:ea typeface="ＭＳ ゴシック"/>
                <a:cs typeface="ＭＳ ゴシック"/>
              </a:rPr>
              <a:t>　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1</a:t>
            </a:r>
            <a:r>
              <a:rPr lang="en-US" altLang="ja-JP" sz="2800" dirty="0">
                <a:latin typeface="ＭＳ ゴシック"/>
                <a:ea typeface="ＭＳ ゴシック"/>
                <a:cs typeface="ＭＳ ゴシック"/>
              </a:rPr>
              <a:t>891/1898</a:t>
            </a:r>
            <a:r>
              <a:rPr lang="ja-JP" altLang="en-US" sz="2800" dirty="0">
                <a:latin typeface="ＭＳ ゴシック"/>
                <a:ea typeface="ＭＳ ゴシック"/>
                <a:cs typeface="ＭＳ ゴシック"/>
              </a:rPr>
              <a:t>年－</a:t>
            </a:r>
            <a:r>
              <a:rPr lang="en-US" altLang="ja-JP" sz="2800" dirty="0">
                <a:latin typeface="ＭＳ ゴシック"/>
                <a:ea typeface="ＭＳ ゴシック"/>
                <a:cs typeface="ＭＳ ゴシック"/>
              </a:rPr>
              <a:t>2115</a:t>
            </a:r>
            <a:r>
              <a:rPr lang="ja-JP" altLang="en-US" sz="2800" dirty="0">
                <a:latin typeface="ＭＳ ゴシック"/>
                <a:ea typeface="ＭＳ ゴシック"/>
                <a:cs typeface="ＭＳ ゴシック"/>
              </a:rPr>
              <a:t>年 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39000" y="1066800"/>
            <a:ext cx="1676400" cy="502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出生力の低下を反映し、年少人口割合は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1950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年の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35.4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％からほぼ一貫して低下、一方、老年人口割合は平均寿命の延伸に伴い、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4.9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％から徐々に上昇。</a:t>
            </a:r>
            <a:endParaRPr lang="en-US" altLang="ja-JP" sz="1200" dirty="0">
              <a:latin typeface="ＭＳ ゴシック"/>
              <a:ea typeface="ＭＳ ゴシック"/>
              <a:cs typeface="ＭＳ ゴシック"/>
            </a:endParaRPr>
          </a:p>
          <a:p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　これに対し、生産年齢人口割合は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1970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年の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69.0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％から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1995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年の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69.5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％まで長期にわたり安定していた。</a:t>
            </a:r>
            <a:endParaRPr lang="en-US" altLang="ja-JP" sz="1200" dirty="0">
              <a:latin typeface="ＭＳ ゴシック"/>
              <a:ea typeface="ＭＳ ゴシック"/>
              <a:cs typeface="ＭＳ ゴシック"/>
            </a:endParaRPr>
          </a:p>
          <a:p>
            <a:endParaRPr lang="en-US" altLang="ja-JP" sz="1200" dirty="0">
              <a:latin typeface="ＭＳ ゴシック"/>
              <a:ea typeface="ＭＳ ゴシック"/>
              <a:cs typeface="ＭＳ ゴシック"/>
            </a:endParaRPr>
          </a:p>
          <a:p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★</a:t>
            </a:r>
            <a:r>
              <a:rPr lang="ja-JP" altLang="en-US" sz="1200" b="1" dirty="0">
                <a:latin typeface="ＭＳ 明朝" charset="-128"/>
                <a:ea typeface="ＭＳ 明朝" charset="-128"/>
                <a:cs typeface="ＭＳ 明朝" charset="-128"/>
              </a:rPr>
              <a:t>平成</a:t>
            </a:r>
            <a:r>
              <a:rPr lang="en-US" altLang="ja-JP" sz="1200" b="1" dirty="0">
                <a:latin typeface="ＭＳ 明朝" charset="-128"/>
                <a:ea typeface="ＭＳ 明朝" charset="-128"/>
                <a:cs typeface="ＭＳ 明朝" charset="-128"/>
              </a:rPr>
              <a:t>29</a:t>
            </a:r>
            <a:r>
              <a:rPr lang="ja-JP" altLang="en-US" sz="1200" b="1" dirty="0">
                <a:latin typeface="ＭＳ 明朝" charset="-128"/>
                <a:ea typeface="ＭＳ 明朝" charset="-128"/>
                <a:cs typeface="ＭＳ 明朝" charset="-128"/>
              </a:rPr>
              <a:t>年推計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では、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2015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年現在の年少人口割合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12.5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％から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2065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年の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10.2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％まで低下、生産年齢人口は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60.8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％から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51.4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％まで低下、老年人口割合は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26.6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％から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38.4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％まで上昇する</a:t>
            </a:r>
            <a:r>
              <a:rPr kumimoji="1" lang="ja-JP" altLang="en-US" sz="1200" dirty="0">
                <a:latin typeface="ＭＳ ゴシック"/>
                <a:ea typeface="ＭＳ ゴシック"/>
                <a:cs typeface="ＭＳ ゴシック"/>
              </a:rPr>
              <a:t>と仮定（中位）されている。</a:t>
            </a:r>
            <a:endParaRPr kumimoji="1" lang="en-US" altLang="ja-JP" sz="1200" dirty="0">
              <a:latin typeface="ＭＳ ゴシック"/>
              <a:ea typeface="ＭＳ ゴシック"/>
              <a:cs typeface="ＭＳ ゴシック"/>
            </a:endParaRPr>
          </a:p>
          <a:p>
            <a:endParaRPr kumimoji="1" lang="ja-JP" altLang="en-US" sz="1200" dirty="0">
              <a:latin typeface="ＭＳ 明朝"/>
              <a:ea typeface="ＭＳ 明朝"/>
              <a:cs typeface="ＭＳ 明朝"/>
            </a:endParaRPr>
          </a:p>
        </p:txBody>
      </p:sp>
      <p:sp>
        <p:nvSpPr>
          <p:cNvPr id="13" name="テキスト ボックス 7"/>
          <p:cNvSpPr txBox="1">
            <a:spLocks noChangeArrowheads="1"/>
          </p:cNvSpPr>
          <p:nvPr/>
        </p:nvSpPr>
        <p:spPr bwMode="auto">
          <a:xfrm>
            <a:off x="304800" y="5943601"/>
            <a:ext cx="83058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出典：国立社会保障・人口問題研究所、</a:t>
            </a:r>
            <a:r>
              <a:rPr lang="ja-JP" altLang="en-US" sz="1200" b="1" dirty="0">
                <a:latin typeface="ＭＳ 明朝" charset="-128"/>
                <a:ea typeface="ＭＳ 明朝" charset="-128"/>
                <a:cs typeface="ＭＳ 明朝" charset="-128"/>
              </a:rPr>
              <a:t>日本版死亡データベース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、</a:t>
            </a:r>
            <a:r>
              <a:rPr lang="en-US" altLang="ja-JP" sz="1200" dirty="0">
                <a:latin typeface="ＭＳ 明朝" charset="-128"/>
                <a:ea typeface="ＭＳ 明朝" charset="-128"/>
                <a:cs typeface="ＭＳ 明朝" charset="-128"/>
              </a:rPr>
              <a:t>2010−2014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年は「人口統計資料集</a:t>
            </a:r>
            <a:r>
              <a:rPr lang="en-US" altLang="ja-JP" sz="1200" dirty="0">
                <a:latin typeface="ＭＳ 明朝" charset="-128"/>
                <a:ea typeface="ＭＳ 明朝" charset="-128"/>
                <a:cs typeface="ＭＳ 明朝" charset="-128"/>
              </a:rPr>
              <a:t>2017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」の実績値。</a:t>
            </a:r>
            <a:r>
              <a:rPr lang="en-US" altLang="ja-JP" sz="1200" dirty="0">
                <a:latin typeface="ＭＳ 明朝" charset="-128"/>
                <a:ea typeface="ＭＳ 明朝" charset="-128"/>
                <a:cs typeface="ＭＳ 明朝" charset="-128"/>
              </a:rPr>
              <a:t>2015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年から</a:t>
            </a:r>
            <a:r>
              <a:rPr lang="en-US" altLang="ja-JP" sz="1200" dirty="0">
                <a:latin typeface="ＭＳ 明朝" charset="-128"/>
                <a:ea typeface="ＭＳ 明朝" charset="-128"/>
                <a:cs typeface="ＭＳ 明朝" charset="-128"/>
              </a:rPr>
              <a:t>2065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年までは</a:t>
            </a:r>
            <a:r>
              <a:rPr lang="ja-JP" altLang="en-US" sz="1200" b="1" dirty="0">
                <a:latin typeface="ＭＳ 明朝" charset="-128"/>
                <a:ea typeface="ＭＳ 明朝" charset="-128"/>
                <a:cs typeface="ＭＳ 明朝" charset="-128"/>
              </a:rPr>
              <a:t>「日本の将来推計人口（平成</a:t>
            </a:r>
            <a:r>
              <a:rPr lang="en-US" altLang="ja-JP" sz="1200" b="1" dirty="0">
                <a:latin typeface="ＭＳ 明朝" charset="-128"/>
                <a:ea typeface="ＭＳ 明朝" charset="-128"/>
                <a:cs typeface="ＭＳ 明朝" charset="-128"/>
              </a:rPr>
              <a:t>29</a:t>
            </a:r>
            <a:r>
              <a:rPr lang="ja-JP" altLang="en-US" sz="1200" b="1" dirty="0">
                <a:latin typeface="ＭＳ 明朝" charset="-128"/>
                <a:ea typeface="ＭＳ 明朝" charset="-128"/>
                <a:cs typeface="ＭＳ 明朝" charset="-128"/>
              </a:rPr>
              <a:t>年推計）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中位推計」</a:t>
            </a:r>
            <a:r>
              <a:rPr lang="en-US" altLang="ja-JP" sz="1200" dirty="0">
                <a:latin typeface="ＭＳ 明朝" charset="-128"/>
                <a:ea typeface="ＭＳ 明朝" charset="-128"/>
                <a:cs typeface="ＭＳ 明朝" charset="-128"/>
              </a:rPr>
              <a:t>2066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年から</a:t>
            </a:r>
            <a:r>
              <a:rPr lang="en-US" altLang="ja-JP" sz="1200" dirty="0">
                <a:latin typeface="ＭＳ 明朝" charset="-128"/>
                <a:ea typeface="ＭＳ 明朝" charset="-128"/>
                <a:cs typeface="ＭＳ 明朝" charset="-128"/>
              </a:rPr>
              <a:t>2115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年は参考推計結果による。 </a:t>
            </a:r>
          </a:p>
        </p:txBody>
      </p:sp>
    </p:spTree>
    <p:extLst>
      <p:ext uri="{BB962C8B-B14F-4D97-AF65-F5344CB8AC3E}">
        <p14:creationId xmlns:p14="http://schemas.microsoft.com/office/powerpoint/2010/main" val="293952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1524000"/>
            <a:ext cx="7486650" cy="4628676"/>
          </a:xfrm>
          <a:prstGeom prst="rect">
            <a:avLst/>
          </a:prstGeom>
        </p:spPr>
      </p:pic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574674" y="304801"/>
            <a:ext cx="8416925" cy="963960"/>
          </a:xfrm>
        </p:spPr>
        <p:txBody>
          <a:bodyPr anchor="ctr" anchorCtr="0"/>
          <a:lstStyle/>
          <a:p>
            <a:r>
              <a:rPr lang="ja-JP" altLang="en-US" sz="2800" dirty="0">
                <a:latin typeface="ＭＳ ゴシック"/>
                <a:ea typeface="ＭＳ ゴシック"/>
                <a:cs typeface="ＭＳ ゴシック"/>
              </a:rPr>
              <a:t>従属人口指数の変化</a:t>
            </a:r>
            <a:r>
              <a:rPr lang="ja-JP" altLang="ja-JP" sz="2800" dirty="0">
                <a:latin typeface="ＭＳ ゴシック"/>
                <a:ea typeface="ＭＳ ゴシック"/>
                <a:cs typeface="ＭＳ ゴシック"/>
              </a:rPr>
              <a:t>　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1</a:t>
            </a:r>
            <a:r>
              <a:rPr lang="en-US" altLang="ja-JP" sz="2800" dirty="0">
                <a:latin typeface="ＭＳ ゴシック"/>
                <a:ea typeface="ＭＳ ゴシック"/>
                <a:cs typeface="ＭＳ ゴシック"/>
              </a:rPr>
              <a:t>891/1898</a:t>
            </a:r>
            <a:r>
              <a:rPr lang="ja-JP" altLang="en-US" sz="2800" dirty="0">
                <a:latin typeface="ＭＳ ゴシック"/>
                <a:ea typeface="ＭＳ ゴシック"/>
                <a:cs typeface="ＭＳ ゴシック"/>
              </a:rPr>
              <a:t>年－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altLang="ja-JP" sz="2800" dirty="0">
                <a:latin typeface="ＭＳ ゴシック"/>
                <a:ea typeface="ＭＳ ゴシック"/>
                <a:cs typeface="ＭＳ ゴシック"/>
              </a:rPr>
              <a:t>115</a:t>
            </a:r>
            <a:r>
              <a:rPr lang="ja-JP" altLang="en-US" sz="2800" dirty="0">
                <a:latin typeface="ＭＳ ゴシック"/>
                <a:ea typeface="ＭＳ ゴシック"/>
                <a:cs typeface="ＭＳ ゴシック"/>
              </a:rPr>
              <a:t>年 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86600" y="1828801"/>
            <a:ext cx="1676400" cy="3416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扶養人口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÷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生産年齢人口</a:t>
            </a:r>
            <a:endParaRPr lang="en-US" altLang="ja-JP" sz="1200" dirty="0">
              <a:latin typeface="ＭＳ ゴシック"/>
              <a:ea typeface="ＭＳ ゴシック"/>
              <a:cs typeface="ＭＳ ゴシック"/>
            </a:endParaRPr>
          </a:p>
          <a:p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＝生産年齢人口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100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人あたりの扶養負荷として、</a:t>
            </a:r>
            <a:r>
              <a:rPr lang="ja-JP" altLang="en-US" sz="1200" dirty="0"/>
              <a:t>その推移を見ると、データが得られる</a:t>
            </a:r>
            <a:r>
              <a:rPr lang="en-US" sz="1200" dirty="0"/>
              <a:t>1891/1898</a:t>
            </a:r>
            <a:r>
              <a:rPr lang="ja-JP" altLang="en-US" sz="1200" dirty="0"/>
              <a:t>年の</a:t>
            </a:r>
            <a:r>
              <a:rPr lang="en-US" sz="1200" dirty="0"/>
              <a:t>64</a:t>
            </a:r>
            <a:r>
              <a:rPr lang="ja-JP" altLang="en-US" sz="1200" dirty="0"/>
              <a:t>から</a:t>
            </a:r>
            <a:r>
              <a:rPr lang="en-US" sz="1200" dirty="0"/>
              <a:t>1921/1925</a:t>
            </a:r>
            <a:r>
              <a:rPr lang="ja-JP" altLang="en-US" sz="1200" dirty="0"/>
              <a:t>年の</a:t>
            </a:r>
            <a:r>
              <a:rPr lang="en-US" sz="1200" dirty="0"/>
              <a:t>72</a:t>
            </a:r>
            <a:r>
              <a:rPr lang="ja-JP" altLang="en-US" sz="1200" dirty="0"/>
              <a:t>まで上昇したのち減少に転じ、</a:t>
            </a:r>
            <a:r>
              <a:rPr lang="en-US" sz="1200" dirty="0"/>
              <a:t>1995</a:t>
            </a:r>
            <a:r>
              <a:rPr lang="ja-JP" altLang="en-US" sz="1200" dirty="0"/>
              <a:t>年の</a:t>
            </a:r>
            <a:r>
              <a:rPr lang="en-US" sz="1200" dirty="0"/>
              <a:t>44</a:t>
            </a:r>
            <a:r>
              <a:rPr lang="ja-JP" altLang="en-US" sz="1200" dirty="0"/>
              <a:t>まで低下、その後、再び上昇に入り以降は一貫して上昇する。</a:t>
            </a:r>
            <a:r>
              <a:rPr lang="ja-JP" altLang="en-US" sz="1200" b="1" dirty="0">
                <a:latin typeface="ＭＳ 明朝" charset="-128"/>
                <a:ea typeface="ＭＳ 明朝" charset="-128"/>
                <a:cs typeface="ＭＳ 明朝" charset="-128"/>
              </a:rPr>
              <a:t>平成</a:t>
            </a:r>
            <a:r>
              <a:rPr lang="en-US" altLang="ja-JP" sz="1200" b="1" dirty="0">
                <a:latin typeface="ＭＳ 明朝" charset="-128"/>
                <a:ea typeface="ＭＳ 明朝" charset="-128"/>
                <a:cs typeface="ＭＳ 明朝" charset="-128"/>
              </a:rPr>
              <a:t>29</a:t>
            </a:r>
            <a:r>
              <a:rPr lang="ja-JP" altLang="en-US" sz="1200" b="1" dirty="0">
                <a:latin typeface="ＭＳ 明朝" charset="-128"/>
                <a:ea typeface="ＭＳ 明朝" charset="-128"/>
                <a:cs typeface="ＭＳ 明朝" charset="-128"/>
              </a:rPr>
              <a:t>年推計</a:t>
            </a:r>
            <a:r>
              <a:rPr lang="en-US" altLang="ja-JP" sz="1200" b="1" dirty="0">
                <a:latin typeface="ＭＳ 明朝" charset="-128"/>
                <a:ea typeface="ＭＳ 明朝" charset="-128"/>
                <a:cs typeface="ＭＳ 明朝" charset="-128"/>
              </a:rPr>
              <a:t>4</a:t>
            </a:r>
            <a:r>
              <a:rPr lang="ja-JP" altLang="en-US" sz="1200" dirty="0"/>
              <a:t>月推計では、</a:t>
            </a:r>
            <a:r>
              <a:rPr lang="en-US" sz="1200" dirty="0"/>
              <a:t>201</a:t>
            </a:r>
            <a:r>
              <a:rPr lang="en-US" altLang="ja-JP" sz="1200" dirty="0"/>
              <a:t>5</a:t>
            </a:r>
            <a:r>
              <a:rPr lang="ja-JP" altLang="en-US" sz="1200" dirty="0"/>
              <a:t>年現在の</a:t>
            </a:r>
            <a:r>
              <a:rPr lang="en-US" altLang="ja-JP" sz="1200" dirty="0"/>
              <a:t>64.5</a:t>
            </a:r>
            <a:r>
              <a:rPr lang="ja-JP" altLang="en-US" sz="1200" dirty="0"/>
              <a:t>から</a:t>
            </a:r>
            <a:r>
              <a:rPr lang="en-US" sz="1200" dirty="0"/>
              <a:t>206</a:t>
            </a:r>
            <a:r>
              <a:rPr lang="en-US" altLang="ja-JP" sz="1200" dirty="0"/>
              <a:t>5</a:t>
            </a:r>
            <a:r>
              <a:rPr lang="ja-JP" altLang="en-US" sz="1200" dirty="0"/>
              <a:t>年には</a:t>
            </a:r>
            <a:r>
              <a:rPr lang="en-US" altLang="ja-JP" sz="1200" dirty="0"/>
              <a:t>94.5</a:t>
            </a:r>
            <a:r>
              <a:rPr lang="ja-JP" altLang="en-US" sz="1200" dirty="0"/>
              <a:t>に達すると推計（中位）されている。 </a:t>
            </a:r>
            <a:endParaRPr kumimoji="1" lang="ja-JP" altLang="en-US" sz="1200" dirty="0">
              <a:latin typeface="ＭＳ 明朝"/>
              <a:ea typeface="ＭＳ 明朝"/>
              <a:cs typeface="ＭＳ 明朝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514600" y="3200400"/>
            <a:ext cx="1295400" cy="10668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52600" y="2438400"/>
            <a:ext cx="18288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 dirty="0">
                <a:ea typeface="ＭＳ 明朝" charset="-128"/>
                <a:cs typeface="ＭＳ 明朝" charset="-128"/>
              </a:rPr>
              <a:t>人口学的ボーナス</a:t>
            </a:r>
          </a:p>
        </p:txBody>
      </p:sp>
      <p:sp>
        <p:nvSpPr>
          <p:cNvPr id="12" name="テキスト ボックス 7"/>
          <p:cNvSpPr txBox="1">
            <a:spLocks noChangeArrowheads="1"/>
          </p:cNvSpPr>
          <p:nvPr/>
        </p:nvSpPr>
        <p:spPr bwMode="auto">
          <a:xfrm>
            <a:off x="304800" y="5943601"/>
            <a:ext cx="83058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出典：国立社会保障・人口問題研究所、</a:t>
            </a:r>
            <a:r>
              <a:rPr lang="ja-JP" altLang="en-US" sz="1200" b="1" dirty="0">
                <a:latin typeface="ＭＳ 明朝" charset="-128"/>
                <a:ea typeface="ＭＳ 明朝" charset="-128"/>
                <a:cs typeface="ＭＳ 明朝" charset="-128"/>
              </a:rPr>
              <a:t>日本版死亡データベース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、</a:t>
            </a:r>
            <a:r>
              <a:rPr lang="en-US" altLang="ja-JP" sz="1200" dirty="0">
                <a:latin typeface="ＭＳ 明朝" charset="-128"/>
                <a:ea typeface="ＭＳ 明朝" charset="-128"/>
                <a:cs typeface="ＭＳ 明朝" charset="-128"/>
              </a:rPr>
              <a:t>2010−2014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年は「人口統計資料集</a:t>
            </a:r>
            <a:r>
              <a:rPr lang="en-US" altLang="ja-JP" sz="1200" dirty="0">
                <a:latin typeface="ＭＳ 明朝" charset="-128"/>
                <a:ea typeface="ＭＳ 明朝" charset="-128"/>
                <a:cs typeface="ＭＳ 明朝" charset="-128"/>
              </a:rPr>
              <a:t>2017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」の実績値。</a:t>
            </a:r>
            <a:r>
              <a:rPr lang="en-US" altLang="ja-JP" sz="1200" dirty="0">
                <a:latin typeface="ＭＳ 明朝" charset="-128"/>
                <a:ea typeface="ＭＳ 明朝" charset="-128"/>
                <a:cs typeface="ＭＳ 明朝" charset="-128"/>
              </a:rPr>
              <a:t>2015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年から</a:t>
            </a:r>
            <a:r>
              <a:rPr lang="en-US" altLang="ja-JP" sz="1200" dirty="0">
                <a:latin typeface="ＭＳ 明朝" charset="-128"/>
                <a:ea typeface="ＭＳ 明朝" charset="-128"/>
                <a:cs typeface="ＭＳ 明朝" charset="-128"/>
              </a:rPr>
              <a:t>2065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年までは</a:t>
            </a:r>
            <a:r>
              <a:rPr lang="ja-JP" altLang="en-US" sz="1200" b="1" dirty="0">
                <a:latin typeface="ＭＳ 明朝" charset="-128"/>
                <a:ea typeface="ＭＳ 明朝" charset="-128"/>
                <a:cs typeface="ＭＳ 明朝" charset="-128"/>
              </a:rPr>
              <a:t>「日本の将来推計人口（平成</a:t>
            </a:r>
            <a:r>
              <a:rPr lang="en-US" altLang="ja-JP" sz="1200" b="1" dirty="0">
                <a:latin typeface="ＭＳ 明朝" charset="-128"/>
                <a:ea typeface="ＭＳ 明朝" charset="-128"/>
                <a:cs typeface="ＭＳ 明朝" charset="-128"/>
              </a:rPr>
              <a:t>29</a:t>
            </a:r>
            <a:r>
              <a:rPr lang="ja-JP" altLang="en-US" sz="1200" b="1" dirty="0">
                <a:latin typeface="ＭＳ 明朝" charset="-128"/>
                <a:ea typeface="ＭＳ 明朝" charset="-128"/>
                <a:cs typeface="ＭＳ 明朝" charset="-128"/>
              </a:rPr>
              <a:t>年推計）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中位推計」</a:t>
            </a:r>
            <a:r>
              <a:rPr lang="en-US" altLang="ja-JP" sz="1200" dirty="0">
                <a:latin typeface="ＭＳ 明朝" charset="-128"/>
                <a:ea typeface="ＭＳ 明朝" charset="-128"/>
                <a:cs typeface="ＭＳ 明朝" charset="-128"/>
              </a:rPr>
              <a:t>2066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年から</a:t>
            </a:r>
            <a:r>
              <a:rPr lang="en-US" altLang="ja-JP" sz="1200" dirty="0">
                <a:latin typeface="ＭＳ 明朝" charset="-128"/>
                <a:ea typeface="ＭＳ 明朝" charset="-128"/>
                <a:cs typeface="ＭＳ 明朝" charset="-128"/>
              </a:rPr>
              <a:t>2115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年は参考推計結果による。 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962400" y="4724400"/>
            <a:ext cx="18288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 dirty="0">
                <a:ea typeface="ＭＳ 明朝" charset="-128"/>
                <a:cs typeface="ＭＳ 明朝" charset="-128"/>
              </a:rPr>
              <a:t>人口学的オーナス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ja-JP" altLang="en-US" dirty="0">
                <a:hlinkClick r:id="rId3"/>
              </a:rPr>
              <a:t>今日のお話</a:t>
            </a:r>
            <a:endParaRPr lang="en-US" dirty="0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005" y="2132856"/>
            <a:ext cx="7677670" cy="324036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ja-JP" altLang="en-US" sz="3200" dirty="0"/>
              <a:t>人口減少と少子高齢化</a:t>
            </a:r>
            <a:endParaRPr lang="en-US" altLang="ja-JP" sz="3200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ja-JP" altLang="en-US" sz="3200" dirty="0"/>
              <a:t>人口減少と少子高齢化が社会に与える影響</a:t>
            </a:r>
            <a:endParaRPr lang="en-US" altLang="ja-JP" sz="32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少子化対策と社会保障の課題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リアクションペーパー＃２</a:t>
            </a:r>
            <a:endParaRPr lang="en-US" altLang="ja-JP" dirty="0"/>
          </a:p>
          <a:p>
            <a:pPr eaLnBrk="1" hangingPunct="1">
              <a:lnSpc>
                <a:spcPct val="90000"/>
              </a:lnSpc>
            </a:pPr>
            <a:endParaRPr lang="ja-JP" altLang="en-US" sz="2400" dirty="0">
              <a:latin typeface="ＭＳ 明朝" charset="-128"/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5C640BE-F694-22C0-69A1-3158D2609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574674" y="304801"/>
            <a:ext cx="8416925" cy="963960"/>
          </a:xfrm>
        </p:spPr>
        <p:txBody>
          <a:bodyPr anchor="ctr" anchorCtr="0"/>
          <a:lstStyle/>
          <a:p>
            <a:r>
              <a:rPr lang="ja-JP" altLang="en-US" sz="2800" dirty="0">
                <a:latin typeface="ＭＳ ゴシック"/>
                <a:ea typeface="ＭＳ ゴシック"/>
                <a:cs typeface="ＭＳ ゴシック"/>
              </a:rPr>
              <a:t>世帯の家族構成の変化　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1</a:t>
            </a:r>
            <a:r>
              <a:rPr lang="en-US" altLang="ja-JP" sz="2800" dirty="0">
                <a:latin typeface="ＭＳ ゴシック"/>
                <a:ea typeface="ＭＳ ゴシック"/>
                <a:cs typeface="ＭＳ ゴシック"/>
              </a:rPr>
              <a:t>960/2020</a:t>
            </a:r>
            <a:r>
              <a:rPr lang="ja-JP" altLang="en-US" sz="2800" dirty="0">
                <a:latin typeface="ＭＳ ゴシック"/>
                <a:ea typeface="ＭＳ ゴシック"/>
                <a:cs typeface="ＭＳ ゴシック"/>
              </a:rPr>
              <a:t>年 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3F065DC-4AB3-C5E1-C2A6-0EE16A3A2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74" y="1124744"/>
            <a:ext cx="7722418" cy="477686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9976F8F-0C87-CA9E-65A2-6E0CA9386B28}"/>
              </a:ext>
            </a:extLst>
          </p:cNvPr>
          <p:cNvSpPr txBox="1"/>
          <p:nvPr/>
        </p:nvSpPr>
        <p:spPr>
          <a:xfrm>
            <a:off x="832172" y="5352870"/>
            <a:ext cx="772241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800" dirty="0"/>
              <a:t>2020</a:t>
            </a:r>
            <a:r>
              <a:rPr lang="ja-JP" altLang="en-US" sz="1800" dirty="0"/>
              <a:t>年の国勢調査：一般世帯の総数　</a:t>
            </a:r>
            <a:r>
              <a:rPr lang="en-US" altLang="ja-JP" sz="1800" dirty="0"/>
              <a:t>5570</a:t>
            </a:r>
            <a:r>
              <a:rPr lang="ja-JP" altLang="en-US" sz="1800" dirty="0"/>
              <a:t>万</a:t>
            </a:r>
            <a:r>
              <a:rPr lang="en-US" altLang="ja-JP" sz="1800" dirty="0"/>
              <a:t>5</a:t>
            </a:r>
            <a:r>
              <a:rPr lang="ja-JP" altLang="en-US" sz="1800" dirty="0"/>
              <a:t>千世帯。単身世帯</a:t>
            </a:r>
            <a:r>
              <a:rPr lang="en-US" altLang="ja-JP" sz="1800" dirty="0"/>
              <a:t>2115</a:t>
            </a:r>
            <a:r>
              <a:rPr lang="ja-JP" altLang="en-US" sz="1800" dirty="0"/>
              <a:t>万</a:t>
            </a:r>
            <a:r>
              <a:rPr lang="en-US" altLang="ja-JP" sz="1800" dirty="0"/>
              <a:t>1</a:t>
            </a:r>
            <a:r>
              <a:rPr lang="ja-JP" altLang="en-US" sz="1800" dirty="0"/>
              <a:t>千世帯＞夫婦と子ども世帯</a:t>
            </a:r>
            <a:r>
              <a:rPr lang="en-US" altLang="ja-JP" sz="1800" dirty="0"/>
              <a:t>1394</a:t>
            </a:r>
            <a:r>
              <a:rPr lang="ja-JP" altLang="en-US" sz="1800" dirty="0"/>
              <a:t>万</a:t>
            </a:r>
            <a:r>
              <a:rPr lang="en-US" altLang="ja-JP" sz="1800" dirty="0"/>
              <a:t>9</a:t>
            </a:r>
            <a:r>
              <a:rPr lang="ja-JP" altLang="en-US" sz="1800" dirty="0"/>
              <a:t>千世帯、夫婦のみ世帯</a:t>
            </a:r>
            <a:r>
              <a:rPr lang="en-US" altLang="ja-JP" sz="1800" dirty="0"/>
              <a:t>1115</a:t>
            </a:r>
            <a:r>
              <a:rPr lang="ja-JP" altLang="en-US" sz="1800" dirty="0"/>
              <a:t>万</a:t>
            </a:r>
            <a:r>
              <a:rPr lang="en-US" altLang="ja-JP" sz="1800" dirty="0"/>
              <a:t>9</a:t>
            </a:r>
            <a:r>
              <a:rPr lang="ja-JP" altLang="en-US" sz="1800" dirty="0"/>
              <a:t>千世帯、母子世帯</a:t>
            </a:r>
            <a:r>
              <a:rPr lang="en-US" altLang="ja-JP" sz="1800" dirty="0"/>
              <a:t>426</a:t>
            </a:r>
            <a:r>
              <a:rPr lang="ja-JP" altLang="en-US" sz="1800" dirty="0"/>
              <a:t>万</a:t>
            </a:r>
            <a:r>
              <a:rPr lang="en-US" altLang="ja-JP" sz="1800" dirty="0"/>
              <a:t>5</a:t>
            </a:r>
            <a:r>
              <a:rPr lang="ja-JP" altLang="en-US" sz="1800" dirty="0"/>
              <a:t>千世帯。その他親族世帯</a:t>
            </a:r>
            <a:r>
              <a:rPr lang="en-US" altLang="ja-JP" sz="1800" dirty="0"/>
              <a:t>377</a:t>
            </a:r>
            <a:r>
              <a:rPr lang="ja-JP" altLang="en-US" sz="1800" dirty="0"/>
              <a:t>万</a:t>
            </a:r>
            <a:r>
              <a:rPr lang="en-US" altLang="ja-JP" sz="1800" dirty="0"/>
              <a:t>9</a:t>
            </a:r>
            <a:r>
              <a:rPr lang="ja-JP" altLang="en-US" sz="1800" dirty="0"/>
              <a:t>千世帯で、</a:t>
            </a:r>
            <a:r>
              <a:rPr lang="ja-JP" altLang="en-US" sz="1800" dirty="0">
                <a:solidFill>
                  <a:srgbClr val="FF0000"/>
                </a:solidFill>
              </a:rPr>
              <a:t>初めて母子世帯がその他親族世代（</a:t>
            </a:r>
            <a:r>
              <a:rPr lang="en-US" altLang="ja-JP" sz="1800" dirty="0">
                <a:solidFill>
                  <a:srgbClr val="FF0000"/>
                </a:solidFill>
              </a:rPr>
              <a:t>3</a:t>
            </a:r>
            <a:r>
              <a:rPr lang="ja-JP" altLang="en-US" sz="1800" dirty="0">
                <a:solidFill>
                  <a:srgbClr val="FF0000"/>
                </a:solidFill>
              </a:rPr>
              <a:t>世代同居などを上回った。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992888" cy="1169970"/>
          </a:xfrm>
        </p:spPr>
        <p:txBody>
          <a:bodyPr anchor="ctr"/>
          <a:lstStyle/>
          <a:p>
            <a:pPr algn="ctr" eaLnBrk="1" hangingPunct="1">
              <a:spcBef>
                <a:spcPts val="0"/>
              </a:spcBef>
            </a:pPr>
            <a:r>
              <a:rPr lang="ja-JP" altLang="en-US" sz="2800" dirty="0"/>
              <a:t>３</a:t>
            </a:r>
            <a:r>
              <a:rPr lang="en-US" altLang="ja-JP" sz="2800" dirty="0"/>
              <a:t>.</a:t>
            </a:r>
            <a:r>
              <a:rPr lang="ja-JP" altLang="en-US" sz="2800" dirty="0"/>
              <a:t>少子化対策と社会保障の課題</a:t>
            </a:r>
            <a:br>
              <a:rPr lang="en-US" altLang="ja-JP" sz="2800" dirty="0"/>
            </a:br>
            <a:r>
              <a:rPr lang="ja-JP" altLang="en-US" sz="2000" dirty="0"/>
              <a:t>（１）少子化対策の進展①</a:t>
            </a:r>
            <a:endParaRPr lang="ja-JP" sz="2400" dirty="0">
              <a:solidFill>
                <a:schemeClr val="tx1"/>
              </a:solidFill>
              <a:ea typeface="ＭＳ 明朝" charset="-128"/>
              <a:cs typeface="ＭＳ 明朝" charset="-12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208912" cy="454441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1990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年の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1.57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ショック：前年（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1989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（平成元）年）の合計特殊出生率が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1.57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と「ひのえうま」により過去最低であった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1966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（昭和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41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）年の合計特殊出生率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1.58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を下回った。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1994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H6)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エンゼルプラン　子育てと仕事の両立支援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2001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H13 )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待機児童ゼロ作戦</a:t>
            </a:r>
            <a:endParaRPr lang="en-US" altLang="ja-JP" sz="2200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2002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H14 )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少子化対策プラスワン　地域における子育て支援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2003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H15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）次世代育成支援対策推進法　有給休暇、育児休業の取得強化、労働時間の短縮、少子化対策基本法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2004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H16 )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　少子化社会対策大綱「子ども・子育て応援プラン」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2008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H20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）新待機児童ゼロ作戦</a:t>
            </a:r>
            <a:endParaRPr lang="en-US" altLang="ja-JP" sz="2200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2010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H22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） 「子ども・子育てビジョン」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lvl="8">
              <a:lnSpc>
                <a:spcPct val="90000"/>
              </a:lnSpc>
            </a:pPr>
            <a:endParaRPr lang="en-US" altLang="ja-JP" sz="1200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200" dirty="0"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787359-A6F5-0D57-E219-1D59FBD2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21</a:t>
            </a:fld>
            <a:endParaRPr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CC59C19-F767-9B0A-CC93-E56C2EE3891D}"/>
              </a:ext>
            </a:extLst>
          </p:cNvPr>
          <p:cNvSpPr txBox="1"/>
          <p:nvPr/>
        </p:nvSpPr>
        <p:spPr>
          <a:xfrm>
            <a:off x="609600" y="6286976"/>
            <a:ext cx="8426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hlinkClick r:id="rId3"/>
              </a:rPr>
              <a:t>福島</a:t>
            </a:r>
            <a:r>
              <a:rPr lang="en-US" altLang="ja-JP" sz="2000" dirty="0">
                <a:solidFill>
                  <a:srgbClr val="FF0000"/>
                </a:solidFill>
                <a:hlinkClick r:id="rId3"/>
              </a:rPr>
              <a:t>TV</a:t>
            </a:r>
            <a:r>
              <a:rPr lang="ja-JP" altLang="en-US" sz="2000" dirty="0">
                <a:solidFill>
                  <a:srgbClr val="FF0000"/>
                </a:solidFill>
                <a:hlinkClick r:id="rId3"/>
              </a:rPr>
              <a:t>：</a:t>
            </a:r>
            <a:r>
              <a:rPr lang="ja-JP" sz="16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3"/>
              </a:rPr>
              <a:t>【福島県の人口</a:t>
            </a:r>
            <a:r>
              <a:rPr lang="en-US" sz="16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3"/>
              </a:rPr>
              <a:t>1</a:t>
            </a:r>
            <a:r>
              <a:rPr lang="ja-JP" sz="16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3"/>
              </a:rPr>
              <a:t>位はいわき市じゃなくなった？】空ネット（４月１８日放送</a:t>
            </a:r>
            <a:r>
              <a:rPr lang="ja-JP" sz="16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）</a:t>
            </a:r>
            <a:endParaRPr lang="en-US" sz="1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21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992888" cy="1169970"/>
          </a:xfrm>
        </p:spPr>
        <p:txBody>
          <a:bodyPr anchor="ctr"/>
          <a:lstStyle/>
          <a:p>
            <a:pPr algn="ctr" eaLnBrk="1" hangingPunct="1">
              <a:spcBef>
                <a:spcPts val="0"/>
              </a:spcBef>
            </a:pPr>
            <a:r>
              <a:rPr lang="ja-JP" altLang="en-US" sz="2800" dirty="0"/>
              <a:t>３</a:t>
            </a:r>
            <a:r>
              <a:rPr lang="en-US" altLang="ja-JP" sz="2800" dirty="0"/>
              <a:t>.</a:t>
            </a:r>
            <a:r>
              <a:rPr lang="ja-JP" altLang="en-US" sz="2800" dirty="0"/>
              <a:t>少子化対策と社会保障の課題</a:t>
            </a:r>
            <a:br>
              <a:rPr lang="en-US" altLang="ja-JP" sz="2800" dirty="0"/>
            </a:br>
            <a:r>
              <a:rPr lang="ja-JP" altLang="en-US" sz="2400" dirty="0"/>
              <a:t>（１）少子化対策の進展②</a:t>
            </a:r>
            <a:endParaRPr lang="ja-JP" sz="2400" dirty="0">
              <a:solidFill>
                <a:schemeClr val="tx1"/>
              </a:solidFill>
              <a:ea typeface="ＭＳ 明朝" charset="-128"/>
              <a:cs typeface="ＭＳ 明朝" charset="-12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701" y="1636713"/>
            <a:ext cx="8208912" cy="4608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2013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H25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）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待機児童解消加速化プラン</a:t>
            </a:r>
            <a:endParaRPr lang="en-US" altLang="ja-JP" sz="2200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2015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H27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）第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3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次少子化社会対策大綱～結婚、妊娠、子供・子育てに温かい社会の実現をめざして～若年での結婚・出産、多子世帯への配慮・男女の働き方改革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★まち・ひと・しごと創生と連動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2016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H28)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　ニッポン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億総活躍プラン　待機児童の解消、保育士の処遇改善、放課後児童クラブの整備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★まち・ひと・しごと創生と連動。</a:t>
            </a:r>
            <a:r>
              <a:rPr lang="en-US" altLang="ja-JP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2060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年に</a:t>
            </a:r>
            <a:r>
              <a:rPr lang="en-US" altLang="ja-JP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1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億人程度。合計特殊出生率　</a:t>
            </a:r>
            <a:r>
              <a:rPr lang="en-US" altLang="ja-JP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2030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年</a:t>
            </a:r>
            <a:r>
              <a:rPr lang="en-US" altLang="ja-JP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1.80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（希望子ども数）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　⇒子育て安心プラン　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2017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H29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）経済政策の柱。人づくり革命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2019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R1)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　幼児教育の無償化＋高等教育の無償化（高等学校等就学支援金）　　　　　　　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2020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R2)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第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4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次少子化社会対策大綱～新しい令和の時代にふさわしい少子化対策へ～　</a:t>
            </a:r>
            <a:endParaRPr lang="en-US" altLang="ja-JP" sz="2200" dirty="0"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787359-A6F5-0D57-E219-1D59FBD2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22</a:t>
            </a:fld>
            <a:endParaRPr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A118C3E-D3EE-C230-26D3-6CF2F5398588}"/>
              </a:ext>
            </a:extLst>
          </p:cNvPr>
          <p:cNvSpPr txBox="1"/>
          <p:nvPr/>
        </p:nvSpPr>
        <p:spPr>
          <a:xfrm>
            <a:off x="609600" y="6286976"/>
            <a:ext cx="8426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hlinkClick r:id="rId3"/>
              </a:rPr>
              <a:t>福島</a:t>
            </a:r>
            <a:r>
              <a:rPr lang="en-US" altLang="ja-JP" sz="2000" dirty="0">
                <a:solidFill>
                  <a:srgbClr val="FF0000"/>
                </a:solidFill>
                <a:hlinkClick r:id="rId3"/>
              </a:rPr>
              <a:t>TV</a:t>
            </a:r>
            <a:r>
              <a:rPr lang="ja-JP" altLang="en-US" sz="2000" dirty="0">
                <a:solidFill>
                  <a:srgbClr val="FF0000"/>
                </a:solidFill>
                <a:hlinkClick r:id="rId3"/>
              </a:rPr>
              <a:t>：</a:t>
            </a:r>
            <a:r>
              <a:rPr lang="ja-JP" sz="16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3"/>
              </a:rPr>
              <a:t>【福島県の人口</a:t>
            </a:r>
            <a:r>
              <a:rPr lang="en-US" sz="16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3"/>
              </a:rPr>
              <a:t>1</a:t>
            </a:r>
            <a:r>
              <a:rPr lang="ja-JP" sz="16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3"/>
              </a:rPr>
              <a:t>位はいわき市じゃなくなった？】空ネット（４月１８日放送</a:t>
            </a:r>
            <a:r>
              <a:rPr lang="ja-JP" sz="16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）</a:t>
            </a:r>
            <a:endParaRPr lang="en-US" sz="1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9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992888" cy="1169970"/>
          </a:xfrm>
        </p:spPr>
        <p:txBody>
          <a:bodyPr anchor="ctr"/>
          <a:lstStyle/>
          <a:p>
            <a:pPr eaLnBrk="1" hangingPunct="1">
              <a:spcBef>
                <a:spcPts val="0"/>
              </a:spcBef>
            </a:pPr>
            <a:r>
              <a:rPr lang="ja-JP" altLang="en-US" sz="2800" dirty="0"/>
              <a:t>３</a:t>
            </a:r>
            <a:r>
              <a:rPr lang="en-US" altLang="ja-JP" sz="2800" dirty="0"/>
              <a:t>.</a:t>
            </a:r>
            <a:r>
              <a:rPr lang="ja-JP" altLang="en-US" sz="2800" dirty="0"/>
              <a:t>少子化対策と社会保障の課題</a:t>
            </a:r>
            <a:br>
              <a:rPr lang="en-US" altLang="ja-JP" sz="2800" dirty="0"/>
            </a:br>
            <a:r>
              <a:rPr lang="ja-JP" altLang="en-US" sz="2000" dirty="0"/>
              <a:t>（２）少子化対策という人口政策の課題</a:t>
            </a:r>
            <a:endParaRPr lang="ja-JP" sz="2400" dirty="0">
              <a:solidFill>
                <a:schemeClr val="tx1"/>
              </a:solidFill>
              <a:ea typeface="ＭＳ 明朝" charset="-128"/>
              <a:cs typeface="ＭＳ 明朝" charset="-12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28163"/>
            <a:ext cx="8280919" cy="449152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2016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H28)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２月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「保育園落ちた　日本死ね！」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ブログの投稿。（同年ニッポン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億総活躍プラン　待機児童の解消、子育て安心プラン。）「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保活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」（ほかつ）「</a:t>
            </a:r>
            <a:r>
              <a:rPr lang="ja-JP" altLang="en-US" sz="2200" dirty="0">
                <a:ea typeface="ＭＳ 明朝" charset="-128"/>
                <a:cs typeface="ＭＳ 明朝" charset="-128"/>
                <a:hlinkClick r:id="rId3"/>
              </a:rPr>
              <a:t>イクメン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」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人口政策としての少子化対策＝就業する女性をターゲット。家族支援・ケアの社会化の政策としては課題が残る。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少子化対策に関連する人口政策：外国人労働者の受け入れ。人口の自然増（出生にょる人口増加）⇒人口の社会増（流入にょる人口増加）＝外国人（移民）による「人材確保」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2008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H20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）日本・インドネシア・フィリピン・ベトナム、経済連携協定（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EPA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：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Economic Partnership Agreement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）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2018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H30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）出入国管理・難民認定法の改正・在留資格の拡大「外国人労働者の受け入れ」技能実習生制度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外国にルーツを持つ人々⇒日本での家族形成・子育て支援の問題＝社会制度・社会保障制度の見直し</a:t>
            </a:r>
            <a:endParaRPr lang="en-US" altLang="ja-JP" sz="2200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787359-A6F5-0D57-E219-1D59FBD2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23</a:t>
            </a:fld>
            <a:endParaRPr lang="en-US" altLang="ja-JP" dirty="0"/>
          </a:p>
        </p:txBody>
      </p:sp>
      <p:pic>
        <p:nvPicPr>
          <p:cNvPr id="1026" name="Picture 2" descr="「イクメン　初代ポスター」の画像検索結果">
            <a:extLst>
              <a:ext uri="{FF2B5EF4-FFF2-40B4-BE49-F238E27FC236}">
                <a16:creationId xmlns:a16="http://schemas.microsoft.com/office/drawing/2014/main" id="{43A87513-8DB6-1858-3C5F-ADD8A66FC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056" y="317553"/>
            <a:ext cx="978287" cy="14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E9CC9EA-E1E6-DC0A-5E99-04DFA0EDA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304" y="250546"/>
            <a:ext cx="930179" cy="131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2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59512" y="228699"/>
            <a:ext cx="8001000" cy="1216025"/>
          </a:xfrm>
        </p:spPr>
        <p:txBody>
          <a:bodyPr anchor="ctr" anchorCtr="1"/>
          <a:lstStyle/>
          <a:p>
            <a:pPr algn="ctr" eaLnBrk="1" hangingPunct="1"/>
            <a:r>
              <a:rPr lang="ja-JP" altLang="en-US" sz="4000" dirty="0"/>
              <a:t>４</a:t>
            </a:r>
            <a:r>
              <a:rPr lang="en-US" altLang="ja-JP" sz="4000" dirty="0"/>
              <a:t>.</a:t>
            </a:r>
            <a:r>
              <a:rPr lang="ja-JP" altLang="en-US" sz="4000" dirty="0"/>
              <a:t>リアクションペーパー＃２　①　</a:t>
            </a:r>
            <a:endParaRPr lang="ja-JP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512" y="1700808"/>
            <a:ext cx="8188952" cy="3600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dirty="0">
                <a:ea typeface="ＭＳ 明朝" charset="-128"/>
                <a:cs typeface="ＭＳ 明朝" charset="-128"/>
              </a:rPr>
              <a:t>１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．この回の講義の感想として該当するものをチェックして下さい。（複数回答可能）。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●日本の少子高齢化・人口減少について</a:t>
            </a:r>
          </a:p>
          <a:p>
            <a:pPr marL="0" indent="358775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□これまで関心がなかった。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358775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□関心はあったがよく知らなかった。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358775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□前から関心があり、よく知っていた。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358775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□その他（　　　　　　　　　　　　　　　　　　　　　　　　　　　　　）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●日本の総人口は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2008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年の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1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億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2808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万人をピークに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2011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年から連続して減少している。</a:t>
            </a:r>
          </a:p>
          <a:p>
            <a:pPr marL="0" indent="358775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□このまま減り続けるとは思わない。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358775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□何としても人口減少を止めるべきだ。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358775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□人口減少に対応して社会の仕組みを変えるべきだ。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358775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□外国からの移民を受け入れて人口減少を緩和すべきだ。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358775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□その他（　　　　　　　　　　　　　　　　　　　　　　　　　　）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dirty="0">
                <a:ea typeface="ＭＳ 明朝" charset="-128"/>
                <a:cs typeface="ＭＳ 明朝" charset="-128"/>
              </a:rPr>
              <a:t>。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8030555-3C59-F85A-122E-D97750C6F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24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9530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59512" y="228699"/>
            <a:ext cx="8001000" cy="1216025"/>
          </a:xfrm>
        </p:spPr>
        <p:txBody>
          <a:bodyPr anchor="ctr" anchorCtr="1"/>
          <a:lstStyle/>
          <a:p>
            <a:pPr algn="ctr" eaLnBrk="1" hangingPunct="1"/>
            <a:r>
              <a:rPr lang="ja-JP" altLang="en-US" sz="4000" dirty="0"/>
              <a:t>４</a:t>
            </a:r>
            <a:r>
              <a:rPr lang="en-US" altLang="ja-JP" sz="4000" dirty="0"/>
              <a:t>.</a:t>
            </a:r>
            <a:r>
              <a:rPr lang="ja-JP" altLang="en-US" sz="4000" dirty="0"/>
              <a:t>リアクションペーパー＃２　②</a:t>
            </a:r>
            <a:r>
              <a:rPr lang="ja-JP" altLang="en-US" sz="3600" dirty="0">
                <a:solidFill>
                  <a:srgbClr val="FF0000"/>
                </a:solidFill>
              </a:rPr>
              <a:t>提出済み</a:t>
            </a:r>
            <a:endParaRPr lang="ja-JP" dirty="0">
              <a:solidFill>
                <a:schemeClr val="tx1"/>
              </a:solidFill>
              <a:ea typeface="ＭＳ 明朝" charset="-128"/>
              <a:cs typeface="ＭＳ 明朝" charset="-12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696" y="1700808"/>
            <a:ext cx="7807386" cy="4752529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dirty="0">
                <a:ea typeface="ＭＳ 明朝" charset="-128"/>
                <a:cs typeface="ＭＳ 明朝" charset="-128"/>
              </a:rPr>
              <a:t>２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．この回の講義でわかったことをチェックして下さい。（複数回答可能）。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●人口減少と少子高齢化が経済に与える影響</a:t>
            </a:r>
          </a:p>
          <a:p>
            <a:pPr marL="628650" indent="-26670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□生産年齢人口が減るため労働力不足となる一方、消費需要も減るので、経済活動</a:t>
            </a:r>
            <a:r>
              <a:rPr lang="ja-JP" altLang="en-US" sz="1600" dirty="0">
                <a:ea typeface="ＭＳ 明朝" charset="-128"/>
                <a:cs typeface="ＭＳ 明朝" charset="-128"/>
              </a:rPr>
              <a:t>が停滞する。</a:t>
            </a:r>
            <a:endParaRPr lang="en-US" altLang="ja-JP" sz="1600" dirty="0">
              <a:ea typeface="ＭＳ 明朝" charset="-128"/>
              <a:cs typeface="ＭＳ 明朝" charset="-128"/>
            </a:endParaRPr>
          </a:p>
          <a:p>
            <a:pPr marL="628650" indent="-269875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□ロボットなどを導入して生産性を高め、１人あたりの賃金も高くすれば、むしろ豊かな社会になる。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358775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□その他（　　　　　　　　　　　　　　　　　　　　　　　　　　　　　）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●人口減少と少子高齢化が地域に与える影響。</a:t>
            </a:r>
          </a:p>
          <a:p>
            <a:pPr marL="0" indent="358775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□住民が減る⇒所得のある人が減る⇒税収の減少＝予算不足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628650" indent="-269875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□公共サービスの削減（水道・ガス・電気、交通、消防、清掃、図書館、学校、病院）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358775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□商店街・自治会・町内会・伝統行事／文化継承が困難になる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358775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□その他（　　　　　　　　　　　　　　　　　　　　　　　　　　　　　）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●少子化対策としてあたなが望ましいと思う施策は？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　　□保育の無償化　　□児童手当の増額（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1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人月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10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万円まで）　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　　□教育の無償化　　□出産・分娩費の無償化（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100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万円まで）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　　□イクメンプロジェクト（男性の育児休業の取得率を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80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％にする）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　　□その他（　　　　　　　　　　　　　　　　　　　）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1600" b="1" dirty="0"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8030555-3C59-F85A-122E-D97750C6F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25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9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ja-JP" altLang="en-US" dirty="0"/>
              <a:t>次週</a:t>
            </a:r>
            <a:endParaRPr lang="en-US" dirty="0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165" y="1942728"/>
            <a:ext cx="7655259" cy="3574504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3200" dirty="0"/>
              <a:t>4</a:t>
            </a:r>
            <a:r>
              <a:rPr lang="ja-JP" altLang="en-US" sz="3200" dirty="0"/>
              <a:t>月</a:t>
            </a:r>
            <a:r>
              <a:rPr lang="en-US" altLang="ja-JP" sz="3200" dirty="0"/>
              <a:t>26 </a:t>
            </a:r>
            <a:r>
              <a:rPr lang="ja-JP" altLang="en-US" sz="3200" dirty="0"/>
              <a:t>日</a:t>
            </a:r>
            <a:r>
              <a:rPr lang="en-US" altLang="ja-JP" sz="3200" dirty="0"/>
              <a:t>【</a:t>
            </a:r>
            <a:r>
              <a:rPr lang="ja-JP" altLang="en-US" sz="3200" dirty="0"/>
              <a:t>社会保障の概念と範囲</a:t>
            </a:r>
            <a:r>
              <a:rPr lang="en-US" altLang="ja-JP" sz="3200" dirty="0"/>
              <a:t>】</a:t>
            </a:r>
            <a:r>
              <a:rPr lang="ja-JP" altLang="en-US" sz="3200" dirty="0"/>
              <a:t>ライフサイクルと社会保障制度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>
                <a:solidFill>
                  <a:srgbClr val="FF0000"/>
                </a:solidFill>
              </a:rPr>
              <a:t>★</a:t>
            </a:r>
            <a:r>
              <a:rPr lang="en-US" altLang="ja-JP" sz="3200" dirty="0">
                <a:solidFill>
                  <a:srgbClr val="FF0000"/>
                </a:solidFill>
              </a:rPr>
              <a:t>5</a:t>
            </a:r>
            <a:r>
              <a:rPr lang="ja-JP" altLang="en-US" sz="3200" dirty="0">
                <a:solidFill>
                  <a:srgbClr val="FF0000"/>
                </a:solidFill>
              </a:rPr>
              <a:t>月３日憲法記念日でお休み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3200" dirty="0"/>
              <a:t>★教科書：第２章　社会保障の概念や対象およびその理念</a:t>
            </a:r>
            <a:endParaRPr lang="en-US" altLang="ja-JP" sz="32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3200" dirty="0"/>
              <a:t>第１節　ｐ</a:t>
            </a:r>
            <a:r>
              <a:rPr lang="en-US" altLang="ja-JP" sz="3200" dirty="0"/>
              <a:t>.24</a:t>
            </a:r>
            <a:r>
              <a:rPr lang="ja-JP" altLang="en-US" sz="3200" dirty="0"/>
              <a:t>～</a:t>
            </a:r>
            <a:r>
              <a:rPr lang="en-US" altLang="ja-JP" sz="3200" dirty="0"/>
              <a:t>p.20</a:t>
            </a:r>
            <a:r>
              <a:rPr lang="ja-JP" altLang="en-US" sz="3200" dirty="0"/>
              <a:t>です。</a:t>
            </a:r>
            <a:endParaRPr lang="en-US" altLang="ja-JP" sz="32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dirty="0"/>
          </a:p>
          <a:p>
            <a:pPr eaLnBrk="1" hangingPunct="1">
              <a:lnSpc>
                <a:spcPct val="90000"/>
              </a:lnSpc>
            </a:pPr>
            <a:endParaRPr lang="ja-JP" altLang="en-US" sz="2400" dirty="0">
              <a:latin typeface="ＭＳ 明朝" charset="-128"/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42157D2-5026-7465-C617-F7B5FC517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26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701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70798"/>
            <a:ext cx="8001000" cy="1216025"/>
          </a:xfrm>
        </p:spPr>
        <p:txBody>
          <a:bodyPr anchor="ctr"/>
          <a:lstStyle/>
          <a:p>
            <a:pPr algn="ctr" eaLnBrk="1" hangingPunct="1">
              <a:spcBef>
                <a:spcPts val="0"/>
              </a:spcBef>
            </a:pPr>
            <a:r>
              <a:rPr lang="en-US" altLang="ja-JP" sz="4000" dirty="0"/>
              <a:t>1.</a:t>
            </a:r>
            <a:r>
              <a:rPr lang="ja-JP" altLang="en-US" sz="4000" dirty="0"/>
              <a:t>人口減少と少子高齢化</a:t>
            </a:r>
            <a:br>
              <a:rPr lang="en-US" altLang="ja-JP" sz="4000" dirty="0"/>
            </a:br>
            <a:r>
              <a:rPr lang="ja-JP" altLang="en-US" sz="3200" dirty="0"/>
              <a:t>（１）日本の総人口の変化</a:t>
            </a:r>
            <a:endParaRPr lang="ja-JP" dirty="0">
              <a:solidFill>
                <a:schemeClr val="tx1"/>
              </a:solidFill>
              <a:ea typeface="ＭＳ 明朝" charset="-128"/>
              <a:cs typeface="ＭＳ 明朝" charset="-12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136904" cy="498639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  <a:hlinkClick r:id="rId3"/>
              </a:rPr>
              <a:t>総務省統計局の人口推計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によれば、日本の総人口は１億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2616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万人（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2019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年令和元年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日現在）となっている。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総人口のピークは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2008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年の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億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2808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万人、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2011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年から連続して減少している。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日本の総人口は明治初期の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1870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年代から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1990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年まで急激に増加してきたが、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2000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年頃から安定化し、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2009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年から人口減少に転じ、政府の推計（国立社会保障・人口問題研究所の日本の将来人口推計：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2017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年推計）によれば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2065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年には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8808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万人となりピーク時の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3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分の２まで減少する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こうした日本の状況は「人口減少社会」と表現されている。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長期的な人口減少は初めての経験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社会のさまざま部分でダウンサイジング（縮小や見直し）</a:t>
            </a:r>
            <a:endParaRPr lang="en-US" altLang="ja-JP" sz="2200" dirty="0"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787359-A6F5-0D57-E219-1D59FBD2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3</a:t>
            </a:fld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ja-JP" altLang="en-US" sz="3200" dirty="0"/>
              <a:t>増加する世界人口</a:t>
            </a:r>
            <a:r>
              <a:rPr lang="en-US" altLang="ja-JP" sz="3200" dirty="0"/>
              <a:t>vs</a:t>
            </a:r>
            <a:r>
              <a:rPr lang="ja-JP" altLang="en-US" sz="3200" dirty="0"/>
              <a:t>減少する日本の人口</a:t>
            </a:r>
            <a:br>
              <a:rPr lang="ja-JP" altLang="en-US" dirty="0"/>
            </a:br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8A7F3D7-6CC3-30AA-C1B0-76906CB9B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16" y="930964"/>
            <a:ext cx="7309693" cy="477240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E9C95E-7E60-1BB0-4F4D-AF2108BC9F28}"/>
              </a:ext>
            </a:extLst>
          </p:cNvPr>
          <p:cNvSpPr txBox="1"/>
          <p:nvPr/>
        </p:nvSpPr>
        <p:spPr>
          <a:xfrm>
            <a:off x="757216" y="5667812"/>
            <a:ext cx="806489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国連の新推計（</a:t>
            </a:r>
            <a:r>
              <a:rPr lang="en-US" altLang="ja-JP" sz="1600" dirty="0"/>
              <a:t>UNWPP22 </a:t>
            </a:r>
            <a:r>
              <a:rPr lang="ja-JP" altLang="en-US" sz="1600" dirty="0"/>
              <a:t>中位）では、世界人口は</a:t>
            </a:r>
            <a:r>
              <a:rPr lang="en-US" altLang="ja-JP" sz="1600" dirty="0"/>
              <a:t>2022</a:t>
            </a:r>
            <a:r>
              <a:rPr lang="ja-JP" altLang="en-US" sz="1600" dirty="0"/>
              <a:t>年</a:t>
            </a:r>
            <a:r>
              <a:rPr lang="en-US" altLang="ja-JP" sz="1600" dirty="0"/>
              <a:t>11</a:t>
            </a:r>
            <a:r>
              <a:rPr lang="ja-JP" altLang="en-US" sz="1600" dirty="0"/>
              <a:t>月に</a:t>
            </a:r>
            <a:r>
              <a:rPr lang="en-US" altLang="ja-JP" sz="1600" dirty="0"/>
              <a:t>80</a:t>
            </a:r>
            <a:r>
              <a:rPr lang="ja-JP" altLang="en-US" sz="1600" dirty="0"/>
              <a:t>億人、</a:t>
            </a:r>
            <a:r>
              <a:rPr lang="en-US" altLang="ja-JP" sz="1600" dirty="0"/>
              <a:t>2030</a:t>
            </a:r>
            <a:r>
              <a:rPr lang="ja-JP" altLang="en-US" sz="1600" dirty="0"/>
              <a:t>年</a:t>
            </a:r>
            <a:r>
              <a:rPr lang="en-US" altLang="ja-JP" sz="1600" dirty="0"/>
              <a:t>85.5</a:t>
            </a:r>
            <a:r>
              <a:rPr lang="ja-JP" altLang="en-US" sz="1600" dirty="0"/>
              <a:t>億人、</a:t>
            </a:r>
            <a:r>
              <a:rPr lang="en-US" altLang="ja-JP" sz="1600" dirty="0"/>
              <a:t>2050</a:t>
            </a:r>
            <a:r>
              <a:rPr lang="ja-JP" altLang="en-US" sz="1600" dirty="0"/>
              <a:t>年</a:t>
            </a:r>
            <a:r>
              <a:rPr lang="en-US" altLang="ja-JP" sz="1600" dirty="0"/>
              <a:t>97.1</a:t>
            </a:r>
            <a:r>
              <a:rPr lang="ja-JP" altLang="en-US" sz="1600" dirty="0"/>
              <a:t>億人、</a:t>
            </a:r>
            <a:r>
              <a:rPr lang="en-US" altLang="ja-JP" sz="1600" dirty="0"/>
              <a:t>2100</a:t>
            </a:r>
            <a:r>
              <a:rPr lang="ja-JP" altLang="en-US" sz="1600" dirty="0"/>
              <a:t>年</a:t>
            </a:r>
            <a:r>
              <a:rPr lang="en-US" altLang="ja-JP" sz="1600" dirty="0"/>
              <a:t>103.5</a:t>
            </a:r>
            <a:r>
              <a:rPr lang="ja-JP" altLang="en-US" sz="1600" dirty="0"/>
              <a:t>億人。日本は</a:t>
            </a:r>
            <a:r>
              <a:rPr lang="en-US" altLang="ja-JP" sz="1600" dirty="0"/>
              <a:t>2022</a:t>
            </a:r>
            <a:r>
              <a:rPr lang="ja-JP" altLang="en-US" sz="1600" dirty="0"/>
              <a:t>年現在の</a:t>
            </a:r>
            <a:r>
              <a:rPr lang="en-US" altLang="ja-JP" sz="1600" dirty="0"/>
              <a:t>1</a:t>
            </a:r>
            <a:r>
              <a:rPr lang="ja-JP" altLang="en-US" sz="1600" dirty="0"/>
              <a:t>億</a:t>
            </a:r>
            <a:r>
              <a:rPr lang="en-US" altLang="ja-JP" sz="1600" dirty="0"/>
              <a:t>2400</a:t>
            </a:r>
            <a:r>
              <a:rPr lang="ja-JP" altLang="en-US" sz="1600" dirty="0"/>
              <a:t>万人⇒</a:t>
            </a:r>
            <a:r>
              <a:rPr lang="en-US" altLang="ja-JP" sz="1600" dirty="0"/>
              <a:t>2030</a:t>
            </a:r>
            <a:r>
              <a:rPr lang="ja-JP" altLang="en-US" sz="1600" dirty="0"/>
              <a:t>年</a:t>
            </a:r>
            <a:r>
              <a:rPr lang="en-US" altLang="ja-JP" sz="1600" dirty="0"/>
              <a:t>1</a:t>
            </a:r>
            <a:r>
              <a:rPr lang="ja-JP" altLang="en-US" sz="1600" dirty="0"/>
              <a:t>億</a:t>
            </a:r>
            <a:r>
              <a:rPr lang="en-US" altLang="ja-JP" sz="1600" dirty="0"/>
              <a:t>1900</a:t>
            </a:r>
            <a:r>
              <a:rPr lang="ja-JP" altLang="en-US" sz="1600" dirty="0"/>
              <a:t>万人、</a:t>
            </a:r>
            <a:r>
              <a:rPr lang="en-US" altLang="ja-JP" sz="1600" dirty="0"/>
              <a:t>2050</a:t>
            </a:r>
            <a:r>
              <a:rPr lang="ja-JP" altLang="en-US" sz="1600" dirty="0"/>
              <a:t>年</a:t>
            </a:r>
            <a:r>
              <a:rPr lang="en-US" altLang="ja-JP" sz="1600" dirty="0"/>
              <a:t>1</a:t>
            </a:r>
            <a:r>
              <a:rPr lang="ja-JP" altLang="en-US" sz="1600" dirty="0"/>
              <a:t>億</a:t>
            </a:r>
            <a:r>
              <a:rPr lang="en-US" altLang="ja-JP" sz="1600" dirty="0"/>
              <a:t>400</a:t>
            </a:r>
            <a:r>
              <a:rPr lang="ja-JP" altLang="en-US" sz="1600" dirty="0"/>
              <a:t>万人</a:t>
            </a:r>
            <a:r>
              <a:rPr lang="en-US" altLang="ja-JP" sz="1600" dirty="0"/>
              <a:t>,2100</a:t>
            </a:r>
            <a:r>
              <a:rPr lang="ja-JP" altLang="en-US" sz="1600" dirty="0"/>
              <a:t>年</a:t>
            </a:r>
            <a:r>
              <a:rPr lang="en-US" altLang="ja-JP" sz="1600" dirty="0"/>
              <a:t>7400</a:t>
            </a:r>
            <a:r>
              <a:rPr lang="ja-JP" altLang="en-US" sz="1600" dirty="0"/>
              <a:t>万人。国立社会保障・人口問題研究所の日本の将来人口推計（</a:t>
            </a:r>
            <a:r>
              <a:rPr lang="en-US" altLang="ja-JP" sz="1600" dirty="0"/>
              <a:t>2017</a:t>
            </a:r>
            <a:r>
              <a:rPr lang="ja-JP" altLang="en-US" sz="1600" dirty="0"/>
              <a:t>年中位推計）では</a:t>
            </a:r>
            <a:r>
              <a:rPr lang="en-US" altLang="ja-JP" sz="1600" dirty="0"/>
              <a:t>1400</a:t>
            </a:r>
            <a:r>
              <a:rPr lang="ja-JP" altLang="en-US" sz="1600" dirty="0"/>
              <a:t>万人余り少ない</a:t>
            </a:r>
            <a:r>
              <a:rPr lang="en-US" altLang="ja-JP" sz="1600" dirty="0"/>
              <a:t>5971</a:t>
            </a:r>
            <a:r>
              <a:rPr lang="ja-JP" altLang="en-US" sz="1600" dirty="0"/>
              <a:t>万</a:t>
            </a:r>
            <a:r>
              <a:rPr lang="en-US" altLang="ja-JP" sz="1600" dirty="0"/>
              <a:t>8</a:t>
            </a:r>
            <a:r>
              <a:rPr lang="ja-JP" altLang="en-US" sz="1600" dirty="0"/>
              <a:t>千人（</a:t>
            </a:r>
            <a:r>
              <a:rPr lang="en-US" altLang="ja-JP" sz="1600" dirty="0"/>
              <a:t>2022</a:t>
            </a:r>
            <a:r>
              <a:rPr lang="ja-JP" altLang="en-US" sz="1600" dirty="0"/>
              <a:t>年から</a:t>
            </a:r>
            <a:r>
              <a:rPr lang="en-US" altLang="ja-JP" sz="1600" dirty="0"/>
              <a:t>52</a:t>
            </a:r>
            <a:r>
              <a:rPr lang="ja-JP" altLang="en-US" sz="1600" dirty="0"/>
              <a:t>％の減少＝現状の半分以下）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513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70798"/>
            <a:ext cx="8001000" cy="1216025"/>
          </a:xfrm>
        </p:spPr>
        <p:txBody>
          <a:bodyPr anchor="ctr"/>
          <a:lstStyle/>
          <a:p>
            <a:pPr algn="ctr" eaLnBrk="1" hangingPunct="1">
              <a:spcBef>
                <a:spcPts val="0"/>
              </a:spcBef>
            </a:pPr>
            <a:r>
              <a:rPr lang="en-US" altLang="ja-JP" sz="4000" dirty="0"/>
              <a:t>1.</a:t>
            </a:r>
            <a:r>
              <a:rPr lang="ja-JP" altLang="en-US" sz="4000" dirty="0"/>
              <a:t>人口減少と少子高齢化</a:t>
            </a:r>
            <a:br>
              <a:rPr lang="en-US" altLang="ja-JP" sz="4000" dirty="0"/>
            </a:br>
            <a:r>
              <a:rPr lang="ja-JP" altLang="en-US" sz="3200" dirty="0"/>
              <a:t>（２）少子高齢化　①</a:t>
            </a:r>
            <a:endParaRPr lang="ja-JP" dirty="0">
              <a:solidFill>
                <a:schemeClr val="tx1"/>
              </a:solidFill>
              <a:ea typeface="ＭＳ 明朝" charset="-128"/>
              <a:cs typeface="ＭＳ 明朝" charset="-12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280920" cy="54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少子化（出生率の低下⇒出生数の減少）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2019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年令和元年の出生数は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86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万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5234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人、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1940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年代（ 戦後ベビーブーム時）は毎年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267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万人を超えていた。現在は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3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分の１まで減少。（</a:t>
            </a:r>
            <a:r>
              <a:rPr lang="ja-JP" altLang="en-US" sz="2200" dirty="0">
                <a:ea typeface="ＭＳ 明朝" charset="-128"/>
                <a:cs typeface="ＭＳ 明朝" charset="-128"/>
                <a:hlinkClick r:id="rId3"/>
              </a:rPr>
              <a:t>厚生労働省の人口動態統計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）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合計特殊出生率は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1930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から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1940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年代まで３から４前後。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1941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年「人口政策確立要綱」・「産めよ。殖やせよ」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1947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年から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1949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年第１次ベビーブーム⇒団塊の世代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1950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年代３を切る。優生保護法の改正・中絶自由化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1971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年から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1974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　第２次ベビーブーム⇒団塊ジュニア世代＝氷河期世代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1975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年から２を切る。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2005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年過去最低の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1.26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。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2019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年現在は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1.36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787359-A6F5-0D57-E219-1D59FBD2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815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ja-JP" altLang="en-US" dirty="0"/>
              <a:t>日本の少子化</a:t>
            </a:r>
            <a:br>
              <a:rPr lang="ja-JP" altLang="en-US" dirty="0"/>
            </a:br>
            <a:r>
              <a:rPr 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令和３年</a:t>
            </a:r>
            <a:r>
              <a:rPr lang="en-US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(2021)</a:t>
            </a:r>
            <a:r>
              <a:rPr 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人口動態統計月報年計（概数）の概況</a:t>
            </a:r>
            <a:endParaRPr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F7D48EE-A753-D079-1F4A-2CD9B7939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36189"/>
            <a:ext cx="7885757" cy="438170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D5D86CD-8AC9-F2AB-1D25-607475C8BB63}"/>
              </a:ext>
            </a:extLst>
          </p:cNvPr>
          <p:cNvSpPr txBox="1"/>
          <p:nvPr/>
        </p:nvSpPr>
        <p:spPr>
          <a:xfrm>
            <a:off x="1187624" y="5733257"/>
            <a:ext cx="777686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</a:rPr>
              <a:t>＊２０２２年（</a:t>
            </a:r>
            <a:r>
              <a:rPr lang="en-US" altLang="ja-JP" sz="1600" dirty="0">
                <a:solidFill>
                  <a:srgbClr val="FF0000"/>
                </a:solidFill>
              </a:rPr>
              <a:t>R4)</a:t>
            </a:r>
            <a:r>
              <a:rPr lang="ja-JP" altLang="en-US" sz="1600" dirty="0">
                <a:solidFill>
                  <a:srgbClr val="FF0000"/>
                </a:solidFill>
              </a:rPr>
              <a:t>　速報値（年間累計）　の出生数は、８０万人を切った（</a:t>
            </a:r>
            <a:r>
              <a:rPr lang="en-US" altLang="ja-JP" sz="1600" dirty="0">
                <a:solidFill>
                  <a:srgbClr val="FF0000"/>
                </a:solidFill>
              </a:rPr>
              <a:t>799,728 </a:t>
            </a:r>
            <a:r>
              <a:rPr lang="ja-JP" altLang="en-US" sz="1600" dirty="0">
                <a:solidFill>
                  <a:srgbClr val="FF0000"/>
                </a:solidFill>
              </a:rPr>
              <a:t>人）で過去最少 （対前年</a:t>
            </a:r>
            <a:r>
              <a:rPr lang="en-US" altLang="ja-JP" sz="1600" dirty="0">
                <a:solidFill>
                  <a:srgbClr val="FF0000"/>
                </a:solidFill>
              </a:rPr>
              <a:t>43,169 </a:t>
            </a:r>
            <a:r>
              <a:rPr lang="ja-JP" altLang="en-US" sz="1600" dirty="0">
                <a:solidFill>
                  <a:srgbClr val="FF0000"/>
                </a:solidFill>
              </a:rPr>
              <a:t>人減少 △</a:t>
            </a:r>
            <a:r>
              <a:rPr lang="en-US" altLang="ja-JP" sz="1600" dirty="0">
                <a:solidFill>
                  <a:srgbClr val="FF0000"/>
                </a:solidFill>
              </a:rPr>
              <a:t>5.1</a:t>
            </a:r>
            <a:r>
              <a:rPr lang="ja-JP" altLang="en-US" sz="1600" dirty="0">
                <a:solidFill>
                  <a:srgbClr val="FF0000"/>
                </a:solidFill>
              </a:rPr>
              <a:t>％）　単純に毎年４万人減＝８０万人</a:t>
            </a:r>
            <a:r>
              <a:rPr lang="en-US" altLang="ja-JP" sz="1600" dirty="0">
                <a:solidFill>
                  <a:srgbClr val="FF0000"/>
                </a:solidFill>
              </a:rPr>
              <a:t>÷</a:t>
            </a:r>
            <a:r>
              <a:rPr lang="ja-JP" altLang="en-US" sz="1600" dirty="0">
                <a:solidFill>
                  <a:srgbClr val="FF0000"/>
                </a:solidFill>
              </a:rPr>
              <a:t>４万人＝２０年（２０４２年）で０人になるかも？　かなりマズイ状況ではある。</a:t>
            </a:r>
          </a:p>
        </p:txBody>
      </p:sp>
      <p:sp>
        <p:nvSpPr>
          <p:cNvPr id="11" name="吹き出し: 線 10">
            <a:extLst>
              <a:ext uri="{FF2B5EF4-FFF2-40B4-BE49-F238E27FC236}">
                <a16:creationId xmlns:a16="http://schemas.microsoft.com/office/drawing/2014/main" id="{0E14732C-9BE1-B7CA-BC93-38C0B7E94540}"/>
              </a:ext>
            </a:extLst>
          </p:cNvPr>
          <p:cNvSpPr/>
          <p:nvPr/>
        </p:nvSpPr>
        <p:spPr>
          <a:xfrm>
            <a:off x="4698454" y="1700808"/>
            <a:ext cx="1224136" cy="576064"/>
          </a:xfrm>
          <a:prstGeom prst="borderCallout1">
            <a:avLst>
              <a:gd name="adj1" fmla="val 103373"/>
              <a:gd name="adj2" fmla="val 9304"/>
              <a:gd name="adj3" fmla="val 401692"/>
              <a:gd name="adj4" fmla="val 8267"/>
            </a:avLst>
          </a:prstGeom>
          <a:solidFill>
            <a:schemeClr val="bg1"/>
          </a:solidFill>
          <a:ln>
            <a:solidFill>
              <a:schemeClr val="accent2"/>
            </a:solidFill>
            <a:headEnd type="none" w="lg" len="lg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>
                <a:solidFill>
                  <a:schemeClr val="tx1"/>
                </a:solidFill>
                <a:ea typeface="ＭＳ 明朝" charset="-128"/>
                <a:cs typeface="ＭＳ 明朝" charset="-128"/>
              </a:rPr>
              <a:t>1990</a:t>
            </a:r>
            <a:r>
              <a:rPr lang="ja-JP" altLang="en-US" sz="1200" b="1" dirty="0">
                <a:solidFill>
                  <a:schemeClr val="tx1"/>
                </a:solidFill>
                <a:ea typeface="ＭＳ 明朝" charset="-128"/>
                <a:cs typeface="ＭＳ 明朝" charset="-128"/>
              </a:rPr>
              <a:t>年</a:t>
            </a:r>
            <a:endParaRPr lang="en-US" altLang="ja-JP" sz="1200" b="1" dirty="0">
              <a:solidFill>
                <a:schemeClr val="tx1"/>
              </a:solidFill>
              <a:ea typeface="ＭＳ 明朝" charset="-128"/>
              <a:cs typeface="ＭＳ 明朝" charset="-128"/>
            </a:endParaRPr>
          </a:p>
          <a:p>
            <a:pPr algn="ctr"/>
            <a:r>
              <a:rPr lang="en-US" altLang="ja-JP" sz="1200" b="1" dirty="0">
                <a:solidFill>
                  <a:schemeClr val="tx1"/>
                </a:solidFill>
                <a:ea typeface="ＭＳ 明朝" charset="-128"/>
                <a:cs typeface="ＭＳ 明朝" charset="-128"/>
              </a:rPr>
              <a:t>1.57</a:t>
            </a:r>
            <a:r>
              <a:rPr lang="ja-JP" altLang="en-US" sz="1200" b="1" dirty="0">
                <a:solidFill>
                  <a:schemeClr val="tx1"/>
                </a:solidFill>
                <a:ea typeface="ＭＳ 明朝" charset="-128"/>
                <a:cs typeface="ＭＳ 明朝" charset="-128"/>
              </a:rPr>
              <a:t>ショック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9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ja-JP" altLang="en-US" dirty="0"/>
              <a:t>今日のお話</a:t>
            </a:r>
            <a:endParaRPr lang="en-US" dirty="0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844824"/>
            <a:ext cx="7490419" cy="4032448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ja-JP" altLang="en-US" sz="3200" dirty="0"/>
              <a:t>ドラマやコミックはお勉強になるのでオススメ。ザ・グローリー ～輝かしき復讐～</a:t>
            </a:r>
            <a:r>
              <a:rPr lang="ja-JP" altLang="en-US" sz="3200" dirty="0">
                <a:hlinkClick r:id="rId3"/>
              </a:rPr>
              <a:t>イジメもの</a:t>
            </a:r>
            <a:r>
              <a:rPr lang="ja-JP" altLang="en-US" sz="3200" dirty="0"/>
              <a:t>、わたしのお嫁くん</a:t>
            </a:r>
            <a:r>
              <a:rPr lang="ja-JP" altLang="en-US" sz="3200" dirty="0">
                <a:hlinkClick r:id="rId4"/>
              </a:rPr>
              <a:t>ジェンダーロール</a:t>
            </a:r>
            <a:r>
              <a:rPr lang="ja-JP" altLang="en-US" sz="3200" dirty="0"/>
              <a:t>もの</a:t>
            </a:r>
            <a:endParaRPr lang="en-US" altLang="ja-JP" sz="3200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ja-JP" altLang="en-US" sz="3200" dirty="0">
                <a:hlinkClick r:id="rId5" action="ppaction://hlinksldjump"/>
              </a:rPr>
              <a:t>少子化は世界的傾向だというグラフ</a:t>
            </a:r>
            <a:endParaRPr lang="en-US" altLang="ja-JP" sz="3200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ja-JP" altLang="en-US" sz="3200" dirty="0">
                <a:hlinkClick r:id="rId6" action="ppaction://hlinksldjump"/>
              </a:rPr>
              <a:t>人口減少と少子高齢化が社会に与える影響の続き</a:t>
            </a:r>
            <a:endParaRPr lang="en-US" altLang="ja-JP" sz="32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少子化対策と社会保障の課題</a:t>
            </a:r>
            <a:endParaRPr lang="en-US" altLang="ja-JP" dirty="0"/>
          </a:p>
          <a:p>
            <a:pPr eaLnBrk="1" hangingPunct="1">
              <a:lnSpc>
                <a:spcPct val="90000"/>
              </a:lnSpc>
            </a:pPr>
            <a:endParaRPr lang="ja-JP" altLang="en-US" sz="2400" dirty="0">
              <a:latin typeface="ＭＳ 明朝" charset="-128"/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5C640BE-F694-22C0-69A1-3158D2609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7</a:t>
            </a:fld>
            <a:endParaRPr lang="en-US" altLang="ja-JP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7A404D-7AE6-83D9-6CDC-12C22A885BE3}"/>
              </a:ext>
            </a:extLst>
          </p:cNvPr>
          <p:cNvSpPr txBox="1"/>
          <p:nvPr/>
        </p:nvSpPr>
        <p:spPr>
          <a:xfrm>
            <a:off x="683568" y="5968425"/>
            <a:ext cx="77768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</a:rPr>
              <a:t>＃４回目からは社会保障の定義など、急に内容がすくなるので、＃２，＃３はゆっくりやります。</a:t>
            </a:r>
          </a:p>
        </p:txBody>
      </p:sp>
    </p:spTree>
    <p:extLst>
      <p:ext uri="{BB962C8B-B14F-4D97-AF65-F5344CB8AC3E}">
        <p14:creationId xmlns:p14="http://schemas.microsoft.com/office/powerpoint/2010/main" val="16938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352928" cy="1296144"/>
          </a:xfrm>
        </p:spPr>
        <p:txBody>
          <a:bodyPr anchor="t" anchorCtr="0"/>
          <a:lstStyle/>
          <a:p>
            <a:r>
              <a:rPr lang="ja-JP" altLang="en-US" dirty="0"/>
              <a:t>少子化はもはや日本だけの問題ではない！世界人口の</a:t>
            </a:r>
            <a:r>
              <a:rPr lang="en-US" altLang="ja-JP" dirty="0"/>
              <a:t>3</a:t>
            </a:r>
            <a:r>
              <a:rPr lang="ja-JP" altLang="en-US" dirty="0"/>
              <a:t>分の２は２人以下</a:t>
            </a:r>
            <a:br>
              <a:rPr lang="ja-JP" altLang="en-US" dirty="0"/>
            </a:br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D5D86CD-8AC9-F2AB-1D25-607475C8BB63}"/>
              </a:ext>
            </a:extLst>
          </p:cNvPr>
          <p:cNvSpPr txBox="1"/>
          <p:nvPr/>
        </p:nvSpPr>
        <p:spPr>
          <a:xfrm>
            <a:off x="683568" y="6428075"/>
            <a:ext cx="77768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</a:rPr>
              <a:t>国連の将来人口推計２０２２（</a:t>
            </a:r>
            <a:r>
              <a:rPr lang="en-US" altLang="ja-JP" sz="1600" dirty="0">
                <a:solidFill>
                  <a:srgbClr val="FF0000"/>
                </a:solidFill>
              </a:rPr>
              <a:t>UNWPP22)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9E0EBCE-14A6-9A2C-DE91-D5809B7B5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12776"/>
            <a:ext cx="7452320" cy="486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3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70798"/>
            <a:ext cx="8001000" cy="1216025"/>
          </a:xfrm>
        </p:spPr>
        <p:txBody>
          <a:bodyPr anchor="ctr"/>
          <a:lstStyle/>
          <a:p>
            <a:pPr algn="ctr" eaLnBrk="1" hangingPunct="1">
              <a:spcBef>
                <a:spcPts val="0"/>
              </a:spcBef>
            </a:pPr>
            <a:r>
              <a:rPr lang="en-US" altLang="ja-JP" sz="4000" dirty="0"/>
              <a:t>1.</a:t>
            </a:r>
            <a:r>
              <a:rPr lang="ja-JP" altLang="en-US" sz="4000" dirty="0"/>
              <a:t>人口減少と少子高齢化</a:t>
            </a:r>
            <a:br>
              <a:rPr lang="en-US" altLang="ja-JP" sz="4000" dirty="0"/>
            </a:br>
            <a:r>
              <a:rPr lang="ja-JP" altLang="en-US" sz="3200" dirty="0"/>
              <a:t>（２）少子高齢化　②</a:t>
            </a:r>
            <a:endParaRPr lang="ja-JP" dirty="0">
              <a:solidFill>
                <a:schemeClr val="tx1"/>
              </a:solidFill>
              <a:ea typeface="ＭＳ 明朝" charset="-128"/>
              <a:cs typeface="ＭＳ 明朝" charset="-12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280920" cy="54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高齢化（平均寿命の伸び⇒高齢者の増加⇒死亡数も増加）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日本の高齢化率（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65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歳以上の高齢者の割合）は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28.4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％、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75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歳以上は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14.7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％。世界一。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75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歳以上（後期高齢者）が半分以上。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15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歳未満の人口（年少人口）割合は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12.1%,15-64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歳（生産年齢）人口割合は、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59.5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％となっている。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日本の平均寿命は男性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81.5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歳、女性が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87.32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歳、国際的に見て極めて高い（厚生労働省「平成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30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年簡易生命表」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0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★少子高齢化すると、生まれてくる子どもの数が減り、高齢で死ぬ人が増える。⇒自然動態（出生数ー死亡数）がマイナスになり、人口は減る。つまり、少子高齢化⇒人口減少が進む。ある意味で必然的な流れなので、皆さんが生きている間には続くと考えた方が良い。</a:t>
            </a:r>
            <a:endParaRPr lang="en-US" altLang="ja-JP" sz="2000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0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★数字は、四捨五入して％、万単位で覚える。ただし、変化急速なので、区切りを超えたら要注意</a:t>
            </a:r>
            <a:endParaRPr lang="en-US" altLang="ja-JP" sz="2000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0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★</a:t>
            </a:r>
            <a:r>
              <a:rPr lang="en-US" altLang="ja-JP" sz="20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2015</a:t>
            </a:r>
            <a:r>
              <a:rPr lang="ja-JP" altLang="en-US" sz="20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年問題：高齢化率が</a:t>
            </a:r>
            <a:r>
              <a:rPr lang="en-US" altLang="ja-JP" sz="20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25</a:t>
            </a:r>
            <a:r>
              <a:rPr lang="ja-JP" altLang="en-US" sz="20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％を超す⇒</a:t>
            </a:r>
            <a:r>
              <a:rPr lang="en-US" altLang="ja-JP" sz="20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2025</a:t>
            </a:r>
            <a:r>
              <a:rPr lang="ja-JP" altLang="en-US" sz="20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年問題＝</a:t>
            </a:r>
            <a:r>
              <a:rPr lang="en-US" altLang="ja-JP" sz="20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30</a:t>
            </a:r>
            <a:r>
              <a:rPr lang="ja-JP" altLang="en-US" sz="20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％を超す</a:t>
            </a:r>
            <a:endParaRPr lang="en-US" altLang="ja-JP" sz="2000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200" dirty="0"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787359-A6F5-0D57-E219-1D59FBD2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5130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2004:テンプレート:プレゼンテーション:デザイン:Profile</Template>
  <TotalTime>14339</TotalTime>
  <Words>3472</Words>
  <Application>Microsoft Office PowerPoint</Application>
  <PresentationFormat>画面に合わせる (4:3)</PresentationFormat>
  <Paragraphs>228</Paragraphs>
  <Slides>26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2" baseType="lpstr">
      <vt:lpstr>ＭＳ ゴシック</vt:lpstr>
      <vt:lpstr>ＭＳ 明朝</vt:lpstr>
      <vt:lpstr>Arial</vt:lpstr>
      <vt:lpstr>Century</vt:lpstr>
      <vt:lpstr>Wingdings</vt:lpstr>
      <vt:lpstr>Profile</vt:lpstr>
      <vt:lpstr>第2回【少子高齢化・人口減少と社会保障】少子高齢化の動向</vt:lpstr>
      <vt:lpstr>今日のお話</vt:lpstr>
      <vt:lpstr>1.人口減少と少子高齢化 （１）日本の総人口の変化</vt:lpstr>
      <vt:lpstr>増加する世界人口vs減少する日本の人口 </vt:lpstr>
      <vt:lpstr>1.人口減少と少子高齢化 （２）少子高齢化　①</vt:lpstr>
      <vt:lpstr>日本の少子化 令和３年(2021)人口動態統計月報年計（概数）の概況</vt:lpstr>
      <vt:lpstr>今日のお話</vt:lpstr>
      <vt:lpstr>少子化はもはや日本だけの問題ではない！世界人口の3分の２は２人以下 </vt:lpstr>
      <vt:lpstr>1.人口減少と少子高齢化 （２）少子高齢化　②</vt:lpstr>
      <vt:lpstr>日本の平均寿命は世界最先端 </vt:lpstr>
      <vt:lpstr>２.人口減少と少子高齢化が 社会に与える影響 （１）経済への影響</vt:lpstr>
      <vt:lpstr>２.人口減少と少子高齢化が 社会に与える影響 （２）地域社会への影響</vt:lpstr>
      <vt:lpstr>まち・ひと・しごと創生 長期ビジョンと総合戦略（2015年）</vt:lpstr>
      <vt:lpstr>２.人口減少と少子高齢化が 社会に与える影響 （３）社会保障への影響</vt:lpstr>
      <vt:lpstr>世代間関係</vt:lpstr>
      <vt:lpstr>人口ピラミッド：年齢構造</vt:lpstr>
      <vt:lpstr>年齢構造⇒世代間の扶養関係 従属人口指数って、何？</vt:lpstr>
      <vt:lpstr>年齢構造の変化　1891/1898年－2115年 </vt:lpstr>
      <vt:lpstr>従属人口指数の変化　1891/1898年－2115年 </vt:lpstr>
      <vt:lpstr>世帯の家族構成の変化　1960/2020年 </vt:lpstr>
      <vt:lpstr>３.少子化対策と社会保障の課題 （１）少子化対策の進展①</vt:lpstr>
      <vt:lpstr>３.少子化対策と社会保障の課題 （１）少子化対策の進展②</vt:lpstr>
      <vt:lpstr>３.少子化対策と社会保障の課題 （２）少子化対策という人口政策の課題</vt:lpstr>
      <vt:lpstr>４.リアクションペーパー＃２　①　</vt:lpstr>
      <vt:lpstr>４.リアクションペーパー＃２　②提出済み</vt:lpstr>
      <vt:lpstr>次週</vt:lpstr>
    </vt:vector>
  </TitlesOfParts>
  <Manager/>
  <Company>札幌市立 大学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第1回　家族って何だろう？_x0010_ 家族をめぐる話題</dc:title>
  <dc:subject/>
  <dc:creator>札幌市立 大学</dc:creator>
  <cp:keywords/>
  <dc:description/>
  <cp:lastModifiedBy>原 俊彦</cp:lastModifiedBy>
  <cp:revision>584</cp:revision>
  <cp:lastPrinted>2023-03-21T09:37:22Z</cp:lastPrinted>
  <dcterms:created xsi:type="dcterms:W3CDTF">2016-04-06T06:30:45Z</dcterms:created>
  <dcterms:modified xsi:type="dcterms:W3CDTF">2023-07-12T05:04:29Z</dcterms:modified>
  <cp:category/>
</cp:coreProperties>
</file>