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0"/>
  </p:notesMasterIdLst>
  <p:handoutMasterIdLst>
    <p:handoutMasterId r:id="rId31"/>
  </p:handoutMasterIdLst>
  <p:sldIdLst>
    <p:sldId id="256" r:id="rId2"/>
    <p:sldId id="386" r:id="rId3"/>
    <p:sldId id="388" r:id="rId4"/>
    <p:sldId id="400" r:id="rId5"/>
    <p:sldId id="401" r:id="rId6"/>
    <p:sldId id="402" r:id="rId7"/>
    <p:sldId id="387" r:id="rId8"/>
    <p:sldId id="405" r:id="rId9"/>
    <p:sldId id="403" r:id="rId10"/>
    <p:sldId id="406" r:id="rId11"/>
    <p:sldId id="407" r:id="rId12"/>
    <p:sldId id="409" r:id="rId13"/>
    <p:sldId id="410" r:id="rId14"/>
    <p:sldId id="411" r:id="rId15"/>
    <p:sldId id="391" r:id="rId16"/>
    <p:sldId id="412" r:id="rId17"/>
    <p:sldId id="413" r:id="rId18"/>
    <p:sldId id="414" r:id="rId19"/>
    <p:sldId id="415" r:id="rId20"/>
    <p:sldId id="417" r:id="rId21"/>
    <p:sldId id="416" r:id="rId22"/>
    <p:sldId id="418" r:id="rId23"/>
    <p:sldId id="419" r:id="rId24"/>
    <p:sldId id="420" r:id="rId25"/>
    <p:sldId id="422" r:id="rId26"/>
    <p:sldId id="423" r:id="rId27"/>
    <p:sldId id="424" r:id="rId28"/>
    <p:sldId id="425" r:id="rId29"/>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0929"/>
  </p:normalViewPr>
  <p:slideViewPr>
    <p:cSldViewPr>
      <p:cViewPr varScale="1">
        <p:scale>
          <a:sx n="58" d="100"/>
          <a:sy n="58" d="100"/>
        </p:scale>
        <p:origin x="1248" y="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09"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10</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63690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11</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4438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12</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3324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13</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0852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14</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8784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04672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8697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18</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343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19</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353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20</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86644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21</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51656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22</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5701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23</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0435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24</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3372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9709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738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0578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9773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3748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881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7</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8</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5332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9</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35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jitv.co.jp/them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hlw.go.jp/kyouseisyakaiportal/kei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komonn.com/shakaifukushi/questions/635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ssc.or.jp/shakai/past_exam/pdf/no34/s_kijun_seitou.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ja-JP" altLang="en-US" dirty="0"/>
              <a:t>第</a:t>
            </a:r>
            <a:r>
              <a:rPr lang="en-US" altLang="ja-JP" dirty="0"/>
              <a:t>1</a:t>
            </a:r>
            <a:r>
              <a:rPr lang="ja-JP" altLang="en-US" dirty="0"/>
              <a:t>回</a:t>
            </a:r>
            <a:r>
              <a:rPr lang="en-US" altLang="ja-JP" dirty="0"/>
              <a:t>【</a:t>
            </a:r>
            <a:r>
              <a:rPr lang="ja-JP" altLang="en-US" dirty="0"/>
              <a:t>イントロダクション</a:t>
            </a:r>
            <a:r>
              <a:rPr lang="en-US" altLang="ja-JP" dirty="0"/>
              <a:t>】</a:t>
            </a:r>
            <a:br>
              <a:rPr lang="en-US" altLang="ja-JP" dirty="0"/>
            </a:br>
            <a:r>
              <a:rPr lang="ja-JP" altLang="en-US" dirty="0"/>
              <a:t>今日の社会保障をめぐる話題</a:t>
            </a:r>
            <a:endParaRPr lang="en-US" altLang="ja-JP" dirty="0"/>
          </a:p>
        </p:txBody>
      </p:sp>
      <p:sp>
        <p:nvSpPr>
          <p:cNvPr id="3075" name="Rectangle 3"/>
          <p:cNvSpPr>
            <a:spLocks noGrp="1" noChangeArrowheads="1"/>
          </p:cNvSpPr>
          <p:nvPr>
            <p:ph type="subTitle" idx="1"/>
          </p:nvPr>
        </p:nvSpPr>
        <p:spPr>
          <a:xfrm>
            <a:off x="1547664" y="3417221"/>
            <a:ext cx="7010400" cy="1600200"/>
          </a:xfrm>
        </p:spPr>
        <p:txBody>
          <a:bodyPr/>
          <a:lstStyle/>
          <a:p>
            <a:pPr algn="ctr"/>
            <a:r>
              <a:rPr lang="ja-JP" altLang="en-US" dirty="0"/>
              <a:t>社会保障</a:t>
            </a:r>
            <a:r>
              <a:rPr lang="en-US" altLang="ja-JP" dirty="0"/>
              <a:t>Ⅰ</a:t>
            </a:r>
            <a:r>
              <a:rPr lang="ja-JP" altLang="en-US" dirty="0"/>
              <a:t>　</a:t>
            </a:r>
            <a:endParaRPr lang="en-US" altLang="ja-JP" dirty="0"/>
          </a:p>
          <a:p>
            <a:endParaRPr lang="en-US" altLang="ja-JP" dirty="0"/>
          </a:p>
          <a:p>
            <a:r>
              <a:rPr lang="en-US" altLang="zh-TW" dirty="0"/>
              <a:t>2023</a:t>
            </a:r>
            <a:r>
              <a:rPr lang="zh-TW" altLang="en-US" dirty="0"/>
              <a:t>年</a:t>
            </a:r>
            <a:r>
              <a:rPr lang="en-US" altLang="zh-TW" dirty="0"/>
              <a:t>4</a:t>
            </a:r>
            <a:r>
              <a:rPr lang="zh-TW" altLang="en-US" dirty="0"/>
              <a:t>月</a:t>
            </a:r>
            <a:r>
              <a:rPr lang="en-US" altLang="zh-TW" dirty="0"/>
              <a:t>5</a:t>
            </a:r>
            <a:r>
              <a:rPr lang="zh-TW" altLang="en-US" dirty="0"/>
              <a:t>日（水）</a:t>
            </a:r>
            <a:endParaRPr lang="en-US" altLang="zh-TW" dirty="0"/>
          </a:p>
          <a:p>
            <a:r>
              <a:rPr lang="en-US" altLang="zh-TW" dirty="0"/>
              <a:t>5</a:t>
            </a:r>
            <a:r>
              <a:rPr lang="zh-TW" altLang="en-US" dirty="0"/>
              <a:t>限目</a:t>
            </a:r>
            <a:r>
              <a:rPr lang="en-US" altLang="zh-TW" dirty="0"/>
              <a:t>16</a:t>
            </a:r>
            <a:r>
              <a:rPr lang="zh-TW" altLang="en-US" dirty="0"/>
              <a:t>：</a:t>
            </a:r>
            <a:r>
              <a:rPr lang="en-US" altLang="zh-TW" dirty="0"/>
              <a:t>20</a:t>
            </a:r>
            <a:r>
              <a:rPr lang="zh-TW" altLang="en-US" dirty="0"/>
              <a:t>～</a:t>
            </a:r>
            <a:r>
              <a:rPr lang="en-US" altLang="zh-TW" dirty="0"/>
              <a:t>17</a:t>
            </a:r>
            <a:r>
              <a:rPr lang="zh-TW" altLang="en-US" dirty="0"/>
              <a:t>：</a:t>
            </a:r>
            <a:r>
              <a:rPr lang="en-US" altLang="zh-TW" dirty="0"/>
              <a:t>50 </a:t>
            </a:r>
            <a:r>
              <a:rPr lang="zh-TW" altLang="en-US" dirty="0"/>
              <a:t>　講義室 </a:t>
            </a:r>
            <a:r>
              <a:rPr lang="en-US" altLang="zh-TW" dirty="0"/>
              <a:t>303</a:t>
            </a:r>
            <a:endParaRPr lang="en-US" altLang="ja-JP"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600" dirty="0">
                <a:ea typeface="ＭＳ Ｐゴシック" charset="-128"/>
                <a:cs typeface="ＭＳ Ｐゴシック" charset="-128"/>
              </a:rPr>
              <a:t>-1</a:t>
            </a:r>
            <a:r>
              <a:rPr lang="ja-JP" altLang="en-US" sz="36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83567" y="1772817"/>
            <a:ext cx="7892107" cy="3539430"/>
          </a:xfrm>
          <a:prstGeom prst="rect">
            <a:avLst/>
          </a:prstGeom>
          <a:noFill/>
        </p:spPr>
        <p:txBody>
          <a:bodyPr wrap="square" rtlCol="0">
            <a:spAutoFit/>
          </a:bodyPr>
          <a:lstStyle/>
          <a:p>
            <a:pPr marL="457200" indent="-457200">
              <a:buFont typeface="+mj-lt"/>
              <a:buAutoNum type="arabicParenR"/>
            </a:pPr>
            <a:r>
              <a:rPr lang="en-US" altLang="ja-JP" sz="2000" dirty="0"/>
              <a:t>4</a:t>
            </a:r>
            <a:r>
              <a:rPr lang="ja-JP" altLang="en-US" sz="2000" dirty="0"/>
              <a:t>月</a:t>
            </a:r>
            <a:r>
              <a:rPr lang="en-US" altLang="ja-JP" sz="2000" dirty="0"/>
              <a:t>5</a:t>
            </a:r>
            <a:r>
              <a:rPr lang="ja-JP" altLang="en-US" sz="2000" dirty="0"/>
              <a:t>日</a:t>
            </a:r>
            <a:r>
              <a:rPr lang="en-US" altLang="ja-JP" sz="2000" dirty="0"/>
              <a:t>【</a:t>
            </a:r>
            <a:r>
              <a:rPr lang="ja-JP" altLang="en-US" sz="2000" dirty="0"/>
              <a:t>イントロダクション</a:t>
            </a:r>
            <a:r>
              <a:rPr lang="en-US" altLang="ja-JP" sz="2000" dirty="0"/>
              <a:t>】</a:t>
            </a:r>
            <a:r>
              <a:rPr lang="ja-JP" altLang="en-US" sz="2000" dirty="0"/>
              <a:t>今日の社会保障をめぐる話題★教科書：第</a:t>
            </a:r>
            <a:r>
              <a:rPr lang="en-US" altLang="ja-JP" sz="2000" dirty="0"/>
              <a:t>1</a:t>
            </a:r>
            <a:r>
              <a:rPr lang="ja-JP" altLang="en-US" sz="2000" dirty="0"/>
              <a:t>章現代社会と社会保障を読み、社会保障について考えてみよう。</a:t>
            </a:r>
          </a:p>
          <a:p>
            <a:pPr marL="457200" indent="-457200">
              <a:buFont typeface="+mj-lt"/>
              <a:buAutoNum type="arabicParenR"/>
            </a:pPr>
            <a:r>
              <a:rPr lang="en-US" altLang="ja-JP" sz="2000" dirty="0"/>
              <a:t>4</a:t>
            </a:r>
            <a:r>
              <a:rPr lang="ja-JP" altLang="en-US" sz="2000" dirty="0"/>
              <a:t>月</a:t>
            </a:r>
            <a:r>
              <a:rPr lang="en-US" altLang="ja-JP" sz="2000" dirty="0"/>
              <a:t>12</a:t>
            </a:r>
            <a:r>
              <a:rPr lang="ja-JP" altLang="en-US" sz="2000" dirty="0"/>
              <a:t>日</a:t>
            </a:r>
            <a:r>
              <a:rPr lang="en-US" altLang="ja-JP" sz="2000" dirty="0"/>
              <a:t>【</a:t>
            </a:r>
            <a:r>
              <a:rPr lang="ja-JP" altLang="en-US" sz="2000" dirty="0"/>
              <a:t>少子高齢化・人口減少と社会保障</a:t>
            </a:r>
            <a:r>
              <a:rPr lang="en-US" altLang="ja-JP" sz="2000" dirty="0"/>
              <a:t>】</a:t>
            </a:r>
            <a:r>
              <a:rPr lang="ja-JP" altLang="en-US" sz="2000" dirty="0"/>
              <a:t>少子高齢化の動向 ★第１節人口動態の変化：</a:t>
            </a:r>
          </a:p>
          <a:p>
            <a:pPr marL="457200" indent="-457200">
              <a:buFont typeface="+mj-lt"/>
              <a:buAutoNum type="arabicParenR"/>
            </a:pPr>
            <a:r>
              <a:rPr lang="en-US" altLang="ja-JP" sz="2000" dirty="0"/>
              <a:t>.4</a:t>
            </a:r>
            <a:r>
              <a:rPr lang="ja-JP" altLang="en-US" sz="2000" dirty="0"/>
              <a:t>月</a:t>
            </a:r>
            <a:r>
              <a:rPr lang="en-US" altLang="ja-JP" sz="2000" dirty="0"/>
              <a:t>19 </a:t>
            </a:r>
            <a:r>
              <a:rPr lang="ja-JP" altLang="en-US" sz="2000" dirty="0"/>
              <a:t>日</a:t>
            </a:r>
            <a:r>
              <a:rPr lang="en-US" altLang="ja-JP" sz="2000" dirty="0"/>
              <a:t>【</a:t>
            </a:r>
            <a:r>
              <a:rPr lang="ja-JP" altLang="en-US" sz="2000" dirty="0"/>
              <a:t>雇用・労働と社会保障</a:t>
            </a:r>
            <a:r>
              <a:rPr lang="en-US" altLang="ja-JP" sz="2000" dirty="0"/>
              <a:t>】</a:t>
            </a:r>
            <a:r>
              <a:rPr lang="ja-JP" altLang="en-US" sz="2000" dirty="0"/>
              <a:t>労働市場の変化、男女共同参画、ワークライフバランス★第２節第３節の経済環境・労働環境の変化</a:t>
            </a:r>
            <a:endParaRPr lang="en-US" altLang="ja-JP" sz="2000" dirty="0"/>
          </a:p>
          <a:p>
            <a:pPr marL="457200" indent="-457200">
              <a:buFont typeface="+mj-lt"/>
              <a:buAutoNum type="arabicParenR"/>
            </a:pPr>
            <a:r>
              <a:rPr lang="en-US" altLang="ja-JP" sz="2000" dirty="0"/>
              <a:t> 4</a:t>
            </a:r>
            <a:r>
              <a:rPr lang="ja-JP" altLang="en-US" sz="2000" dirty="0"/>
              <a:t>月</a:t>
            </a:r>
            <a:r>
              <a:rPr lang="en-US" altLang="ja-JP" sz="2000" dirty="0"/>
              <a:t>26 </a:t>
            </a:r>
            <a:r>
              <a:rPr lang="ja-JP" altLang="en-US" sz="2000" dirty="0"/>
              <a:t>日</a:t>
            </a:r>
            <a:r>
              <a:rPr lang="en-US" altLang="ja-JP" sz="2000" dirty="0"/>
              <a:t>【</a:t>
            </a:r>
            <a:r>
              <a:rPr lang="ja-JP" altLang="en-US" sz="2000" dirty="0"/>
              <a:t>社会保障の概念と範囲</a:t>
            </a:r>
            <a:r>
              <a:rPr lang="en-US" altLang="ja-JP" sz="2000" dirty="0"/>
              <a:t>】</a:t>
            </a:r>
            <a:r>
              <a:rPr lang="ja-JP" altLang="en-US" sz="2000" dirty="0"/>
              <a:t>ライフサイクルと社会保障制度★第２章第１節　</a:t>
            </a:r>
            <a:r>
              <a:rPr lang="ja-JP" altLang="en-US" sz="2000" dirty="0">
                <a:solidFill>
                  <a:srgbClr val="FF0000"/>
                </a:solidFill>
              </a:rPr>
              <a:t>★</a:t>
            </a:r>
            <a:r>
              <a:rPr lang="en-US" altLang="ja-JP" sz="2000" dirty="0">
                <a:solidFill>
                  <a:srgbClr val="FF0000"/>
                </a:solidFill>
              </a:rPr>
              <a:t>5</a:t>
            </a:r>
            <a:r>
              <a:rPr lang="ja-JP" altLang="en-US" sz="2000" dirty="0">
                <a:solidFill>
                  <a:srgbClr val="FF0000"/>
                </a:solidFill>
              </a:rPr>
              <a:t>月３日憲法記念日でお休み</a:t>
            </a:r>
          </a:p>
          <a:p>
            <a:pPr marL="457200" indent="-457200">
              <a:buFont typeface="+mj-lt"/>
              <a:buAutoNum type="arabicParenR"/>
            </a:pPr>
            <a:r>
              <a:rPr lang="en-US" altLang="ja-JP" sz="2000" dirty="0"/>
              <a:t> 5</a:t>
            </a:r>
            <a:r>
              <a:rPr lang="ja-JP" altLang="en-US" sz="2000" dirty="0"/>
              <a:t>月</a:t>
            </a:r>
            <a:r>
              <a:rPr lang="en-US" altLang="ja-JP" sz="2000" dirty="0"/>
              <a:t>10 </a:t>
            </a:r>
            <a:r>
              <a:rPr lang="ja-JP" altLang="en-US" sz="2000" dirty="0"/>
              <a:t>日</a:t>
            </a:r>
            <a:r>
              <a:rPr lang="en-US" altLang="ja-JP" sz="2000" dirty="0"/>
              <a:t>【</a:t>
            </a:r>
            <a:r>
              <a:rPr lang="ja-JP" altLang="en-US" sz="2000" dirty="0"/>
              <a:t>社会保障の意義と役割</a:t>
            </a:r>
            <a:r>
              <a:rPr lang="en-US" altLang="ja-JP" sz="2000" dirty="0"/>
              <a:t>】</a:t>
            </a:r>
            <a:r>
              <a:rPr lang="ja-JP" altLang="en-US" sz="2000" dirty="0"/>
              <a:t>社会保障の定義、目的、機能★第２章第２節　</a:t>
            </a:r>
            <a:r>
              <a:rPr lang="ja-JP" altLang="en-US" sz="2000" dirty="0">
                <a:solidFill>
                  <a:srgbClr val="FF0000"/>
                </a:solidFill>
              </a:rPr>
              <a:t>★</a:t>
            </a:r>
            <a:r>
              <a:rPr lang="en-US" altLang="ja-JP" sz="2000" dirty="0">
                <a:solidFill>
                  <a:srgbClr val="FF0000"/>
                </a:solidFill>
              </a:rPr>
              <a:t>5</a:t>
            </a:r>
            <a:r>
              <a:rPr lang="ja-JP" altLang="en-US" sz="2000" dirty="0">
                <a:solidFill>
                  <a:srgbClr val="FF0000"/>
                </a:solidFill>
              </a:rPr>
              <a:t>月</a:t>
            </a:r>
            <a:r>
              <a:rPr lang="en-US" altLang="ja-JP" sz="2000" dirty="0">
                <a:solidFill>
                  <a:srgbClr val="FF0000"/>
                </a:solidFill>
              </a:rPr>
              <a:t>17</a:t>
            </a:r>
            <a:r>
              <a:rPr lang="ja-JP" altLang="en-US" sz="2000" dirty="0">
                <a:solidFill>
                  <a:srgbClr val="FF0000"/>
                </a:solidFill>
              </a:rPr>
              <a:t>日は</a:t>
            </a:r>
            <a:r>
              <a:rPr lang="en-US" altLang="ja-JP" sz="2000" dirty="0">
                <a:solidFill>
                  <a:srgbClr val="FF0000"/>
                </a:solidFill>
              </a:rPr>
              <a:t>CM</a:t>
            </a:r>
            <a:r>
              <a:rPr lang="ja-JP" altLang="en-US" sz="2000" dirty="0">
                <a:solidFill>
                  <a:srgbClr val="FF0000"/>
                </a:solidFill>
              </a:rPr>
              <a:t>実習期間でお休み</a:t>
            </a:r>
          </a:p>
          <a:p>
            <a:endParaRPr lang="en-US" dirty="0">
              <a:solidFill>
                <a:srgbClr val="FF0000"/>
              </a:solidFill>
            </a:endParaRPr>
          </a:p>
        </p:txBody>
      </p:sp>
      <p:sp>
        <p:nvSpPr>
          <p:cNvPr id="2" name="スライド番号プレースホルダー 1">
            <a:extLst>
              <a:ext uri="{FF2B5EF4-FFF2-40B4-BE49-F238E27FC236}">
                <a16:creationId xmlns:a16="http://schemas.microsoft.com/office/drawing/2014/main" id="{323C1104-C837-B48E-6EE5-87BFBE9B5119}"/>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a:p>
        </p:txBody>
      </p:sp>
      <p:pic>
        <p:nvPicPr>
          <p:cNvPr id="2050" name="Picture 2" descr="「アイコン　カレンダー」の画像検索結果">
            <a:extLst>
              <a:ext uri="{FF2B5EF4-FFF2-40B4-BE49-F238E27FC236}">
                <a16:creationId xmlns:a16="http://schemas.microsoft.com/office/drawing/2014/main" id="{DF25A7C3-CD1B-8024-14D7-C2E026271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6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200" dirty="0">
                <a:ea typeface="ＭＳ Ｐゴシック" charset="-128"/>
                <a:cs typeface="ＭＳ Ｐゴシック" charset="-128"/>
              </a:rPr>
              <a:t>-2</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971600" y="1916832"/>
            <a:ext cx="7344817" cy="3528391"/>
          </a:xfrm>
          <a:prstGeom prst="rect">
            <a:avLst/>
          </a:prstGeom>
          <a:noFill/>
        </p:spPr>
        <p:txBody>
          <a:bodyPr wrap="square" rtlCol="0">
            <a:spAutoFit/>
          </a:bodyPr>
          <a:lstStyle/>
          <a:p>
            <a:pPr marL="457200" indent="-457200">
              <a:buFont typeface="+mj-lt"/>
              <a:buAutoNum type="arabicParenR" startAt="6"/>
            </a:pPr>
            <a:r>
              <a:rPr lang="en-US" altLang="ja-JP" sz="2000" dirty="0"/>
              <a:t>5</a:t>
            </a:r>
            <a:r>
              <a:rPr lang="ja-JP" altLang="en-US" sz="2000" dirty="0"/>
              <a:t>月</a:t>
            </a:r>
            <a:r>
              <a:rPr lang="en-US" altLang="ja-JP" sz="2000" dirty="0"/>
              <a:t>24 </a:t>
            </a:r>
            <a:r>
              <a:rPr lang="ja-JP" altLang="en-US" sz="2000" dirty="0"/>
              <a:t>日</a:t>
            </a:r>
            <a:r>
              <a:rPr lang="en-US" altLang="ja-JP" sz="2000" dirty="0"/>
              <a:t>【</a:t>
            </a:r>
            <a:r>
              <a:rPr lang="ja-JP" altLang="en-US" sz="2000" dirty="0"/>
              <a:t>社会保障の理念と対象</a:t>
            </a:r>
            <a:r>
              <a:rPr lang="en-US" altLang="ja-JP" sz="2000" dirty="0"/>
              <a:t>】</a:t>
            </a:r>
            <a:r>
              <a:rPr lang="ja-JP" altLang="en-US" sz="2000" dirty="0"/>
              <a:t>福祉国家、基本的人権と社会保障の関係★第２章第３節と第４節</a:t>
            </a:r>
          </a:p>
          <a:p>
            <a:pPr marL="457200" indent="-457200">
              <a:buFont typeface="+mj-lt"/>
              <a:buAutoNum type="arabicParenR" startAt="6"/>
            </a:pPr>
            <a:r>
              <a:rPr lang="en-US" altLang="ja-JP" sz="2000" dirty="0"/>
              <a:t>5</a:t>
            </a:r>
            <a:r>
              <a:rPr lang="ja-JP" altLang="en-US" sz="2000" dirty="0"/>
              <a:t>月</a:t>
            </a:r>
            <a:r>
              <a:rPr lang="en-US" altLang="ja-JP" sz="2000" dirty="0"/>
              <a:t>31</a:t>
            </a:r>
            <a:r>
              <a:rPr lang="ja-JP" altLang="en-US" sz="2000" dirty="0"/>
              <a:t>日</a:t>
            </a:r>
            <a:r>
              <a:rPr lang="en-US" altLang="ja-JP" sz="2000" dirty="0"/>
              <a:t>【</a:t>
            </a:r>
            <a:r>
              <a:rPr lang="ja-JP" altLang="en-US" sz="2000" dirty="0"/>
              <a:t>欧米の社会保障の歴史</a:t>
            </a:r>
            <a:r>
              <a:rPr lang="en-US" altLang="ja-JP" sz="2000" dirty="0"/>
              <a:t>】</a:t>
            </a:r>
            <a:r>
              <a:rPr lang="ja-JP" altLang="en-US" sz="2000" dirty="0"/>
              <a:t>イギリス、ドイツ、アメリカの制度とその歴史的変遷</a:t>
            </a:r>
            <a:r>
              <a:rPr lang="en-US" altLang="ja-JP" sz="2000" dirty="0"/>
              <a:t>, ★</a:t>
            </a:r>
            <a:r>
              <a:rPr lang="ja-JP" altLang="en-US" sz="2000" dirty="0"/>
              <a:t>第２章第５節の前半</a:t>
            </a:r>
          </a:p>
          <a:p>
            <a:pPr marL="457200" indent="-457200">
              <a:buFont typeface="+mj-lt"/>
              <a:buAutoNum type="arabicParenR" startAt="6"/>
            </a:pPr>
            <a:r>
              <a:rPr lang="en-US" altLang="ja-JP" sz="2000" dirty="0"/>
              <a:t>6</a:t>
            </a:r>
            <a:r>
              <a:rPr lang="ja-JP" altLang="en-US" sz="2000" dirty="0"/>
              <a:t>月</a:t>
            </a:r>
            <a:r>
              <a:rPr lang="en-US" altLang="ja-JP" sz="2000" dirty="0"/>
              <a:t>7</a:t>
            </a:r>
            <a:r>
              <a:rPr lang="ja-JP" altLang="en-US" sz="2000" dirty="0"/>
              <a:t>日</a:t>
            </a:r>
            <a:r>
              <a:rPr lang="en-US" altLang="ja-JP" sz="2000" dirty="0"/>
              <a:t>【</a:t>
            </a:r>
            <a:r>
              <a:rPr lang="ja-JP" altLang="en-US" sz="2000" dirty="0"/>
              <a:t>日本の社会保障の歴史</a:t>
            </a:r>
            <a:r>
              <a:rPr lang="en-US" altLang="ja-JP" sz="2000" dirty="0"/>
              <a:t>】</a:t>
            </a:r>
            <a:r>
              <a:rPr lang="ja-JP" altLang="en-US" sz="2000" dirty="0"/>
              <a:t>日本の社会保障制度とその歴史的変遷★第２章第５節の後半、日本のところ</a:t>
            </a:r>
          </a:p>
          <a:p>
            <a:pPr marL="457200" indent="-457200">
              <a:buFont typeface="+mj-lt"/>
              <a:buAutoNum type="arabicParenR" startAt="6"/>
            </a:pPr>
            <a:r>
              <a:rPr lang="en-US" altLang="ja-JP" sz="2000" dirty="0"/>
              <a:t> 6</a:t>
            </a:r>
            <a:r>
              <a:rPr lang="ja-JP" altLang="en-US" sz="2000" dirty="0"/>
              <a:t>月</a:t>
            </a:r>
            <a:r>
              <a:rPr lang="en-US" altLang="ja-JP" sz="2000" dirty="0"/>
              <a:t>14</a:t>
            </a:r>
            <a:r>
              <a:rPr lang="ja-JP" altLang="en-US" sz="2000" dirty="0"/>
              <a:t>日</a:t>
            </a:r>
            <a:r>
              <a:rPr lang="en-US" altLang="ja-JP" sz="2000" dirty="0"/>
              <a:t>【</a:t>
            </a:r>
            <a:r>
              <a:rPr lang="ja-JP" altLang="en-US" sz="2000" dirty="0"/>
              <a:t>社会保障の財源と給付</a:t>
            </a:r>
            <a:r>
              <a:rPr lang="en-US" altLang="ja-JP" sz="2000" dirty="0"/>
              <a:t>】</a:t>
            </a:r>
            <a:r>
              <a:rPr lang="ja-JP" altLang="en-US" sz="2000" dirty="0"/>
              <a:t>社会保障と国民経済との関係、社会保障の財源 ★第３章第１節と第２節</a:t>
            </a:r>
          </a:p>
          <a:p>
            <a:pPr marL="457200" indent="-457200">
              <a:buFont typeface="+mj-lt"/>
              <a:buAutoNum type="arabicParenR" startAt="6"/>
            </a:pPr>
            <a:r>
              <a:rPr lang="en-US" altLang="ja-JP" sz="2000" dirty="0"/>
              <a:t> 6</a:t>
            </a:r>
            <a:r>
              <a:rPr lang="ja-JP" altLang="en-US" sz="2000" dirty="0"/>
              <a:t>月</a:t>
            </a:r>
            <a:r>
              <a:rPr lang="en-US" altLang="ja-JP" sz="2000" dirty="0"/>
              <a:t>21</a:t>
            </a:r>
            <a:r>
              <a:rPr lang="ja-JP" altLang="en-US" sz="2000" dirty="0"/>
              <a:t>日</a:t>
            </a:r>
            <a:r>
              <a:rPr lang="en-US" altLang="ja-JP" sz="2000" dirty="0"/>
              <a:t>【</a:t>
            </a:r>
            <a:r>
              <a:rPr lang="ja-JP" altLang="en-US" sz="2000" dirty="0"/>
              <a:t>国民負担率と社会保障財政</a:t>
            </a:r>
            <a:r>
              <a:rPr lang="en-US" altLang="ja-JP" sz="2000" dirty="0"/>
              <a:t>】</a:t>
            </a:r>
            <a:r>
              <a:rPr lang="ja-JP" altLang="en-US" sz="2000" dirty="0"/>
              <a:t>国民負担率の定義と水準、推移★第３章第３節と第４節</a:t>
            </a:r>
          </a:p>
          <a:p>
            <a:endParaRPr lang="en-US" dirty="0"/>
          </a:p>
        </p:txBody>
      </p:sp>
      <p:sp>
        <p:nvSpPr>
          <p:cNvPr id="2" name="スライド番号プレースホルダー 1">
            <a:extLst>
              <a:ext uri="{FF2B5EF4-FFF2-40B4-BE49-F238E27FC236}">
                <a16:creationId xmlns:a16="http://schemas.microsoft.com/office/drawing/2014/main" id="{F45B6159-027B-7B8D-31FE-C341333BDB51}"/>
              </a:ext>
            </a:extLst>
          </p:cNvPr>
          <p:cNvSpPr>
            <a:spLocks noGrp="1"/>
          </p:cNvSpPr>
          <p:nvPr>
            <p:ph type="sldNum" sz="quarter" idx="12"/>
          </p:nvPr>
        </p:nvSpPr>
        <p:spPr/>
        <p:txBody>
          <a:bodyPr/>
          <a:lstStyle/>
          <a:p>
            <a:fld id="{A4CFD91F-0676-4D47-82C1-C8A098CDDACF}" type="slidenum">
              <a:rPr lang="en-US" altLang="ja-JP" smtClean="0"/>
              <a:pPr/>
              <a:t>11</a:t>
            </a:fld>
            <a:endParaRPr lang="en-US" altLang="ja-JP"/>
          </a:p>
        </p:txBody>
      </p:sp>
      <p:pic>
        <p:nvPicPr>
          <p:cNvPr id="5" name="Picture 2" descr="「アイコン　カレンダー」の画像検索結果">
            <a:extLst>
              <a:ext uri="{FF2B5EF4-FFF2-40B4-BE49-F238E27FC236}">
                <a16:creationId xmlns:a16="http://schemas.microsoft.com/office/drawing/2014/main" id="{BC4E8125-FC5E-F503-B33B-1371F179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7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4000" dirty="0">
                <a:ea typeface="ＭＳ Ｐゴシック" charset="-128"/>
                <a:cs typeface="ＭＳ Ｐゴシック" charset="-128"/>
              </a:rPr>
              <a:t> ④</a:t>
            </a:r>
            <a:r>
              <a:rPr lang="en-US" altLang="ja-JP" sz="3200" dirty="0">
                <a:ea typeface="ＭＳ Ｐゴシック" charset="-128"/>
                <a:cs typeface="ＭＳ Ｐゴシック" charset="-128"/>
              </a:rPr>
              <a:t>-3</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09600" y="1810464"/>
            <a:ext cx="8136904" cy="5047536"/>
          </a:xfrm>
          <a:prstGeom prst="rect">
            <a:avLst/>
          </a:prstGeom>
          <a:noFill/>
        </p:spPr>
        <p:txBody>
          <a:bodyPr wrap="square" rtlCol="0">
            <a:spAutoFit/>
          </a:bodyPr>
          <a:lstStyle/>
          <a:p>
            <a:pPr marL="457200" indent="-457200">
              <a:buFont typeface="+mj-lt"/>
              <a:buAutoNum type="arabicParenR" startAt="11"/>
            </a:pPr>
            <a:r>
              <a:rPr lang="ja-JP" altLang="en-US" sz="2000" dirty="0"/>
              <a:t>６月</a:t>
            </a:r>
            <a:r>
              <a:rPr lang="en-US" altLang="ja-JP" sz="2000" dirty="0"/>
              <a:t>28</a:t>
            </a:r>
            <a:r>
              <a:rPr lang="ja-JP" altLang="en-US" sz="2000" dirty="0"/>
              <a:t>日</a:t>
            </a:r>
            <a:r>
              <a:rPr lang="en-US" altLang="ja-JP" sz="2000" dirty="0"/>
              <a:t>【</a:t>
            </a:r>
            <a:r>
              <a:rPr lang="ja-JP" altLang="en-US" sz="2000" dirty="0"/>
              <a:t>社会保険の概念と範囲</a:t>
            </a:r>
            <a:r>
              <a:rPr lang="en-US" altLang="ja-JP" sz="2000" dirty="0"/>
              <a:t>】</a:t>
            </a:r>
            <a:r>
              <a:rPr lang="ja-JP" altLang="en-US" sz="2000" dirty="0"/>
              <a:t>年金保険、医療保険、介護保険と被用者の社会保険 ★第４章第１節</a:t>
            </a:r>
            <a:r>
              <a:rPr lang="ja-JP" altLang="en-US" sz="2000" dirty="0">
                <a:solidFill>
                  <a:srgbClr val="FF0000"/>
                </a:solidFill>
              </a:rPr>
              <a:t>★ </a:t>
            </a:r>
            <a:r>
              <a:rPr lang="en-US" altLang="ja-JP" sz="2000" dirty="0">
                <a:solidFill>
                  <a:srgbClr val="FF0000"/>
                </a:solidFill>
              </a:rPr>
              <a:t>6</a:t>
            </a:r>
            <a:r>
              <a:rPr lang="ja-JP" altLang="en-US" sz="2000" dirty="0">
                <a:solidFill>
                  <a:srgbClr val="FF0000"/>
                </a:solidFill>
              </a:rPr>
              <a:t>月</a:t>
            </a:r>
            <a:r>
              <a:rPr lang="en-US" altLang="ja-JP" sz="2000" dirty="0">
                <a:solidFill>
                  <a:srgbClr val="FF0000"/>
                </a:solidFill>
              </a:rPr>
              <a:t>28</a:t>
            </a:r>
            <a:r>
              <a:rPr lang="ja-JP" altLang="en-US" sz="2000" dirty="0">
                <a:solidFill>
                  <a:srgbClr val="FF0000"/>
                </a:solidFill>
              </a:rPr>
              <a:t>日オーストラリアのメルボルンで国際社会学会</a:t>
            </a:r>
            <a:r>
              <a:rPr lang="en-US" altLang="ja-JP" sz="2000" dirty="0">
                <a:solidFill>
                  <a:srgbClr val="FF0000"/>
                </a:solidFill>
              </a:rPr>
              <a:t>ISA</a:t>
            </a:r>
            <a:r>
              <a:rPr lang="ja-JP" altLang="en-US" sz="2000" dirty="0">
                <a:solidFill>
                  <a:srgbClr val="FF0000"/>
                </a:solidFill>
              </a:rPr>
              <a:t>のため休講するかも。その場合は１週づつズレて、</a:t>
            </a:r>
            <a:r>
              <a:rPr lang="en-US" altLang="ja-JP" sz="2000" dirty="0">
                <a:solidFill>
                  <a:srgbClr val="FF0000"/>
                </a:solidFill>
              </a:rPr>
              <a:t>8</a:t>
            </a:r>
            <a:r>
              <a:rPr lang="ja-JP" altLang="en-US" sz="2000" dirty="0">
                <a:solidFill>
                  <a:srgbClr val="FF0000"/>
                </a:solidFill>
              </a:rPr>
              <a:t>月</a:t>
            </a:r>
            <a:r>
              <a:rPr lang="en-US" altLang="ja-JP" sz="2000" dirty="0">
                <a:solidFill>
                  <a:srgbClr val="FF0000"/>
                </a:solidFill>
              </a:rPr>
              <a:t>2</a:t>
            </a:r>
            <a:r>
              <a:rPr lang="ja-JP" altLang="en-US" sz="2000" dirty="0">
                <a:solidFill>
                  <a:srgbClr val="FF0000"/>
                </a:solidFill>
              </a:rPr>
              <a:t>日に補講（</a:t>
            </a:r>
            <a:r>
              <a:rPr lang="en-US" altLang="ja-JP" sz="2000" dirty="0">
                <a:solidFill>
                  <a:srgbClr val="FF0000"/>
                </a:solidFill>
              </a:rPr>
              <a:t>15</a:t>
            </a:r>
            <a:r>
              <a:rPr lang="ja-JP" altLang="en-US" sz="2000" dirty="0">
                <a:solidFill>
                  <a:srgbClr val="FF0000"/>
                </a:solidFill>
              </a:rPr>
              <a:t>回目）の予定。</a:t>
            </a:r>
          </a:p>
          <a:p>
            <a:pPr marL="457200" indent="-457200">
              <a:buFont typeface="+mj-lt"/>
              <a:buAutoNum type="arabicParenR" startAt="11"/>
            </a:pPr>
            <a:r>
              <a:rPr lang="en-US" altLang="ja-JP" sz="2000" dirty="0"/>
              <a:t>7</a:t>
            </a:r>
            <a:r>
              <a:rPr lang="ja-JP" altLang="en-US" sz="2000" dirty="0"/>
              <a:t>月</a:t>
            </a:r>
            <a:r>
              <a:rPr lang="en-US" altLang="ja-JP" sz="2000" dirty="0"/>
              <a:t>5</a:t>
            </a:r>
            <a:r>
              <a:rPr lang="ja-JP" altLang="en-US" sz="2000" dirty="0"/>
              <a:t>日</a:t>
            </a:r>
            <a:r>
              <a:rPr lang="en-US" altLang="ja-JP" sz="2000" dirty="0"/>
              <a:t>【</a:t>
            </a:r>
            <a:r>
              <a:rPr lang="ja-JP" altLang="en-US" sz="2000" dirty="0"/>
              <a:t>社会扶助の概念と範囲</a:t>
            </a:r>
            <a:r>
              <a:rPr lang="en-US" altLang="ja-JP" sz="2000" dirty="0"/>
              <a:t>】</a:t>
            </a:r>
            <a:r>
              <a:rPr lang="ja-JP" altLang="en-US" sz="2000" dirty="0"/>
              <a:t>公的扶助、社会手当、自助・共助・公助★第４章第２節</a:t>
            </a:r>
          </a:p>
          <a:p>
            <a:pPr marL="457200" indent="-457200">
              <a:buFont typeface="+mj-lt"/>
              <a:buAutoNum type="arabicParenR" startAt="11"/>
            </a:pPr>
            <a:r>
              <a:rPr lang="en-US" altLang="ja-JP" sz="2000" dirty="0"/>
              <a:t>7</a:t>
            </a:r>
            <a:r>
              <a:rPr lang="ja-JP" altLang="en-US" sz="2000" dirty="0"/>
              <a:t>月</a:t>
            </a:r>
            <a:r>
              <a:rPr lang="en-US" altLang="ja-JP" sz="2000" dirty="0"/>
              <a:t>12</a:t>
            </a:r>
            <a:r>
              <a:rPr lang="ja-JP" altLang="en-US" sz="2000" dirty="0"/>
              <a:t>日</a:t>
            </a:r>
            <a:r>
              <a:rPr lang="en-US" altLang="ja-JP" sz="2000" dirty="0"/>
              <a:t>【</a:t>
            </a:r>
            <a:r>
              <a:rPr lang="ja-JP" altLang="en-US" sz="2000" dirty="0"/>
              <a:t>公的保険と民間保険の関係</a:t>
            </a:r>
            <a:r>
              <a:rPr lang="en-US" altLang="ja-JP" sz="2000" dirty="0"/>
              <a:t>】</a:t>
            </a:r>
            <a:r>
              <a:rPr lang="ja-JP" altLang="en-US" sz="2000" dirty="0"/>
              <a:t>民間保険、企業年金、個人年金の概要　</a:t>
            </a:r>
            <a:r>
              <a:rPr lang="en-US" altLang="ja-JP" sz="2000" dirty="0"/>
              <a:t>[</a:t>
            </a:r>
            <a:r>
              <a:rPr lang="ja-JP" altLang="en-US" sz="2000" dirty="0"/>
              <a:t>講義］★第４章第３節</a:t>
            </a:r>
          </a:p>
          <a:p>
            <a:pPr marL="457200" indent="-457200">
              <a:buFont typeface="+mj-lt"/>
              <a:buAutoNum type="arabicParenR" startAt="11"/>
            </a:pPr>
            <a:r>
              <a:rPr lang="en-US" altLang="ja-JP" sz="2000" dirty="0"/>
              <a:t>7</a:t>
            </a:r>
            <a:r>
              <a:rPr lang="ja-JP" altLang="en-US" sz="2000" dirty="0"/>
              <a:t>月</a:t>
            </a:r>
            <a:r>
              <a:rPr lang="en-US" altLang="ja-JP" sz="2000" dirty="0"/>
              <a:t>19</a:t>
            </a:r>
            <a:r>
              <a:rPr lang="ja-JP" altLang="en-US" sz="2000" dirty="0"/>
              <a:t>日</a:t>
            </a:r>
            <a:r>
              <a:rPr lang="en-US" altLang="ja-JP" sz="2000" dirty="0"/>
              <a:t>【</a:t>
            </a:r>
            <a:r>
              <a:rPr lang="ja-JP" altLang="en-US" sz="2000" dirty="0"/>
              <a:t>社会保障の現代的動向</a:t>
            </a:r>
            <a:r>
              <a:rPr lang="en-US" altLang="ja-JP" sz="2000" dirty="0"/>
              <a:t>】</a:t>
            </a:r>
            <a:r>
              <a:rPr lang="ja-JP" altLang="en-US" sz="2000" dirty="0"/>
              <a:t>社会保障制度改革、地域共生社会の実現に向けて　　ネットで「全世代型社会保障改革」や「異次元の少子化対策」について調べてみよう。</a:t>
            </a:r>
          </a:p>
          <a:p>
            <a:pPr marL="457200" indent="-457200">
              <a:buFont typeface="+mj-lt"/>
              <a:buAutoNum type="arabicParenR" startAt="11"/>
            </a:pPr>
            <a:r>
              <a:rPr lang="en-US" altLang="ja-JP" sz="2000" dirty="0"/>
              <a:t>7</a:t>
            </a:r>
            <a:r>
              <a:rPr lang="ja-JP" altLang="en-US" sz="2000" dirty="0"/>
              <a:t>月</a:t>
            </a:r>
            <a:r>
              <a:rPr lang="en-US" altLang="ja-JP" sz="2000" dirty="0"/>
              <a:t>26</a:t>
            </a:r>
            <a:r>
              <a:rPr lang="ja-JP" altLang="en-US" sz="2000" dirty="0"/>
              <a:t>日</a:t>
            </a:r>
            <a:r>
              <a:rPr lang="en-US" altLang="ja-JP" sz="2000" dirty="0"/>
              <a:t>【</a:t>
            </a:r>
            <a:r>
              <a:rPr lang="ja-JP" altLang="en-US" sz="2000" dirty="0"/>
              <a:t>総括</a:t>
            </a:r>
            <a:r>
              <a:rPr lang="en-US" altLang="ja-JP" sz="2000" dirty="0"/>
              <a:t>】</a:t>
            </a:r>
            <a:r>
              <a:rPr lang="ja-JP" altLang="en-US" sz="2000" dirty="0"/>
              <a:t>前期講義のまとめ　</a:t>
            </a:r>
            <a:endParaRPr lang="en-US" altLang="ja-JP" sz="2000" dirty="0"/>
          </a:p>
          <a:p>
            <a:r>
              <a:rPr lang="ja-JP" altLang="en-US" sz="2000" dirty="0">
                <a:solidFill>
                  <a:srgbClr val="FF0000"/>
                </a:solidFill>
              </a:rPr>
              <a:t>★多分、</a:t>
            </a:r>
            <a:r>
              <a:rPr lang="en-US" altLang="ja-JP" sz="2000" dirty="0">
                <a:solidFill>
                  <a:srgbClr val="FF0000"/>
                </a:solidFill>
              </a:rPr>
              <a:t>8</a:t>
            </a:r>
            <a:r>
              <a:rPr lang="ja-JP" altLang="en-US" sz="2000" dirty="0">
                <a:solidFill>
                  <a:srgbClr val="FF0000"/>
                </a:solidFill>
              </a:rPr>
              <a:t>月</a:t>
            </a:r>
            <a:r>
              <a:rPr lang="en-US" altLang="ja-JP" sz="2000" dirty="0">
                <a:solidFill>
                  <a:srgbClr val="FF0000"/>
                </a:solidFill>
              </a:rPr>
              <a:t>9</a:t>
            </a:r>
            <a:r>
              <a:rPr lang="ja-JP" altLang="en-US" sz="2000" dirty="0">
                <a:solidFill>
                  <a:srgbClr val="FF0000"/>
                </a:solidFill>
              </a:rPr>
              <a:t>日定期試験となると思います</a:t>
            </a:r>
            <a:r>
              <a:rPr lang="ja-JP" altLang="en-US" sz="2000" dirty="0"/>
              <a:t>。</a:t>
            </a:r>
            <a:endParaRPr lang="en-US" altLang="ja-JP" sz="2000" dirty="0"/>
          </a:p>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a:p>
            <a:endParaRPr lang="en-US" dirty="0"/>
          </a:p>
        </p:txBody>
      </p:sp>
      <p:sp>
        <p:nvSpPr>
          <p:cNvPr id="2" name="スライド番号プレースホルダー 1">
            <a:extLst>
              <a:ext uri="{FF2B5EF4-FFF2-40B4-BE49-F238E27FC236}">
                <a16:creationId xmlns:a16="http://schemas.microsoft.com/office/drawing/2014/main" id="{DF3B337F-4723-0CD3-C2A1-3D100AF14497}"/>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a:p>
        </p:txBody>
      </p:sp>
      <p:pic>
        <p:nvPicPr>
          <p:cNvPr id="3" name="Picture 2" descr="「アイコン　カレンダー」の画像検索結果">
            <a:extLst>
              <a:ext uri="{FF2B5EF4-FFF2-40B4-BE49-F238E27FC236}">
                <a16:creationId xmlns:a16="http://schemas.microsoft.com/office/drawing/2014/main" id="{5EC63ADD-44C4-01AF-0139-D0C6BF0AA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938850"/>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574675" y="304801"/>
            <a:ext cx="6733629" cy="1061362"/>
          </a:xfrm>
        </p:spPr>
        <p:txBody>
          <a:bodyPr anchor="ctr" anchorCtr="1"/>
          <a:lstStyle/>
          <a:p>
            <a:pPr algn="ctr" eaLnBrk="1" hangingPunct="1"/>
            <a:r>
              <a:rPr lang="ja-JP" altLang="en-US" sz="3600" dirty="0">
                <a:latin typeface="+mn-lt"/>
                <a:ea typeface="ＭＳ Ｐゴシック" charset="-128"/>
                <a:cs typeface="ＭＳ Ｐゴシック" charset="-128"/>
              </a:rPr>
              <a:t>３．</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この講義について</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　</a:t>
            </a:r>
            <a:r>
              <a:rPr lang="ja-JP" altLang="en-US" sz="2400" dirty="0">
                <a:latin typeface="+mn-lt"/>
                <a:ea typeface="ＭＳ Ｐゴシック" charset="-128"/>
                <a:cs typeface="ＭＳ Ｐゴシック" charset="-128"/>
              </a:rPr>
              <a:t>⑤</a:t>
            </a:r>
            <a:r>
              <a:rPr lang="zh-TW" altLang="en-US" sz="2400" dirty="0">
                <a:latin typeface="+mn-lt"/>
                <a:ea typeface="ＭＳ Ｐゴシック" charset="-128"/>
                <a:cs typeface="ＭＳ Ｐゴシック" charset="-128"/>
              </a:rPr>
              <a:t>成績評価方法</a:t>
            </a:r>
            <a:endParaRPr lang="ja-JP" altLang="en-US" sz="3600" dirty="0">
              <a:latin typeface="+mn-lt"/>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09600" y="1700809"/>
            <a:ext cx="8138864" cy="5355312"/>
          </a:xfrm>
          <a:prstGeom prst="rect">
            <a:avLst/>
          </a:prstGeom>
          <a:noFill/>
        </p:spPr>
        <p:txBody>
          <a:bodyPr wrap="square" rtlCol="0">
            <a:spAutoFit/>
          </a:bodyPr>
          <a:lstStyle/>
          <a:p>
            <a:r>
              <a:rPr lang="en-US" altLang="ja-JP" sz="2000" dirty="0"/>
              <a:t>1.</a:t>
            </a:r>
            <a:r>
              <a:rPr lang="ja-JP" altLang="en-US" sz="2000" dirty="0"/>
              <a:t>リアクションペーパーの内容：</a:t>
            </a:r>
            <a:r>
              <a:rPr lang="en-US" altLang="ja-JP" sz="2000" dirty="0"/>
              <a:t>20</a:t>
            </a:r>
            <a:r>
              <a:rPr lang="ja-JP" altLang="en-US" sz="2000" dirty="0"/>
              <a:t>％（各回の授業で学んだポイントを整理の上、自身の意見を加えて提出してもらいます）。</a:t>
            </a:r>
            <a:r>
              <a:rPr lang="ja-JP" altLang="en-US" sz="2000" dirty="0">
                <a:solidFill>
                  <a:srgbClr val="FF0000"/>
                </a:solidFill>
              </a:rPr>
              <a:t>★本日分はアンケート</a:t>
            </a:r>
            <a:r>
              <a:rPr lang="ja-JP" altLang="en-US" sz="2000" dirty="0"/>
              <a:t>。</a:t>
            </a:r>
            <a:r>
              <a:rPr lang="en-US" altLang="ja-JP" sz="2000" dirty="0"/>
              <a:t>100</a:t>
            </a:r>
            <a:r>
              <a:rPr lang="ja-JP" altLang="en-US" sz="2000" dirty="0"/>
              <a:t>点満点☓</a:t>
            </a:r>
            <a:r>
              <a:rPr lang="en-US" altLang="ja-JP" sz="2000" dirty="0"/>
              <a:t>0.2 =20 </a:t>
            </a:r>
            <a:r>
              <a:rPr lang="ja-JP" altLang="en-US" sz="2000" dirty="0"/>
              <a:t>点</a:t>
            </a:r>
            <a:r>
              <a:rPr lang="en-US" altLang="ja-JP" sz="2000" dirty="0"/>
              <a:t>÷15</a:t>
            </a:r>
            <a:r>
              <a:rPr lang="ja-JP" altLang="en-US" sz="2000" dirty="0"/>
              <a:t>＝</a:t>
            </a:r>
            <a:r>
              <a:rPr lang="en-US" altLang="ja-JP" sz="2000" dirty="0">
                <a:solidFill>
                  <a:srgbClr val="FF0000"/>
                </a:solidFill>
              </a:rPr>
              <a:t>1</a:t>
            </a:r>
            <a:r>
              <a:rPr lang="ja-JP" altLang="en-US" sz="2000" dirty="0">
                <a:solidFill>
                  <a:srgbClr val="FF0000"/>
                </a:solidFill>
              </a:rPr>
              <a:t>回</a:t>
            </a:r>
            <a:r>
              <a:rPr lang="en-US" altLang="ja-JP" sz="2000" dirty="0">
                <a:solidFill>
                  <a:srgbClr val="FF0000"/>
                </a:solidFill>
              </a:rPr>
              <a:t>1.3</a:t>
            </a:r>
            <a:r>
              <a:rPr lang="ja-JP" altLang="en-US" sz="2000" dirty="0">
                <a:solidFill>
                  <a:srgbClr val="FF0000"/>
                </a:solidFill>
              </a:rPr>
              <a:t>点</a:t>
            </a:r>
            <a:r>
              <a:rPr lang="ja-JP" altLang="en-US" sz="2000" dirty="0"/>
              <a:t>です。</a:t>
            </a:r>
            <a:r>
              <a:rPr lang="en-US" altLang="ja-JP" sz="2000" dirty="0">
                <a:solidFill>
                  <a:srgbClr val="FF0000"/>
                </a:solidFill>
              </a:rPr>
              <a:t>15</a:t>
            </a:r>
            <a:r>
              <a:rPr lang="ja-JP" altLang="en-US" sz="2000" dirty="0">
                <a:solidFill>
                  <a:srgbClr val="FF0000"/>
                </a:solidFill>
              </a:rPr>
              <a:t>回出せば</a:t>
            </a:r>
            <a:r>
              <a:rPr lang="en-US" altLang="ja-JP" sz="2000" dirty="0">
                <a:solidFill>
                  <a:srgbClr val="FF0000"/>
                </a:solidFill>
              </a:rPr>
              <a:t>20</a:t>
            </a:r>
            <a:r>
              <a:rPr lang="ja-JP" altLang="en-US" sz="2000" dirty="0">
                <a:solidFill>
                  <a:srgbClr val="FF0000"/>
                </a:solidFill>
              </a:rPr>
              <a:t>点</a:t>
            </a:r>
            <a:endParaRPr lang="en-US" altLang="ja-JP" sz="2000" dirty="0">
              <a:solidFill>
                <a:srgbClr val="FF0000"/>
              </a:solidFill>
            </a:endParaRPr>
          </a:p>
          <a:p>
            <a:endParaRPr lang="ja-JP" altLang="en-US" sz="2000" dirty="0"/>
          </a:p>
          <a:p>
            <a:r>
              <a:rPr lang="en-US" altLang="ja-JP" sz="2000" dirty="0"/>
              <a:t>2.</a:t>
            </a:r>
            <a:r>
              <a:rPr lang="ja-JP" altLang="en-US" sz="2000" dirty="0"/>
              <a:t>定期試験：</a:t>
            </a:r>
            <a:r>
              <a:rPr lang="en-US" altLang="ja-JP" sz="2000" dirty="0"/>
              <a:t>80</a:t>
            </a:r>
            <a:r>
              <a:rPr lang="ja-JP" altLang="en-US" sz="2000" dirty="0"/>
              <a:t>％ </a:t>
            </a:r>
            <a:r>
              <a:rPr lang="en-US" altLang="ja-JP" sz="2000" dirty="0"/>
              <a:t>(</a:t>
            </a:r>
            <a:r>
              <a:rPr lang="ja-JP" altLang="en-US" sz="2000" dirty="0"/>
              <a:t>国家試験に出そうな問題を中心に出します。試験対策のノートを作っておくと良いと思います）。定期試験の問題は</a:t>
            </a:r>
            <a:r>
              <a:rPr lang="en-US" altLang="ja-JP" sz="2000" dirty="0"/>
              <a:t>100</a:t>
            </a:r>
            <a:r>
              <a:rPr lang="ja-JP" altLang="en-US" sz="2000" dirty="0"/>
              <a:t>点満点にしますが、リアクションペーペーとの関係で、</a:t>
            </a:r>
            <a:r>
              <a:rPr lang="en-US" altLang="ja-JP" sz="2000" dirty="0"/>
              <a:t>100</a:t>
            </a:r>
            <a:r>
              <a:rPr lang="ja-JP" altLang="en-US" sz="2000" dirty="0"/>
              <a:t>点満点で、成績全体の</a:t>
            </a:r>
            <a:r>
              <a:rPr lang="en-US" altLang="ja-JP" sz="2000" dirty="0"/>
              <a:t>80</a:t>
            </a:r>
            <a:r>
              <a:rPr lang="ja-JP" altLang="en-US" sz="2000" dirty="0"/>
              <a:t>点の評価になります。</a:t>
            </a:r>
            <a:r>
              <a:rPr lang="ja-JP" altLang="en-US" sz="2000" dirty="0">
                <a:solidFill>
                  <a:srgbClr val="FF0000"/>
                </a:solidFill>
              </a:rPr>
              <a:t>　満点で８０点</a:t>
            </a:r>
            <a:endParaRPr lang="en-US" altLang="ja-JP" sz="2000" dirty="0">
              <a:solidFill>
                <a:srgbClr val="FF0000"/>
              </a:solidFill>
            </a:endParaRPr>
          </a:p>
          <a:p>
            <a:endParaRPr lang="ja-JP" altLang="en-US" sz="2000" dirty="0"/>
          </a:p>
          <a:p>
            <a:r>
              <a:rPr lang="ja-JP" altLang="en-US" sz="2000" dirty="0"/>
              <a:t>３</a:t>
            </a:r>
            <a:r>
              <a:rPr lang="en-US" altLang="ja-JP" sz="2000" dirty="0"/>
              <a:t>.</a:t>
            </a:r>
            <a:r>
              <a:rPr lang="ja-JP" altLang="en-US" sz="2000" dirty="0"/>
              <a:t>出席：毎回取ります（多分、点呼形式になると思います）。遅刻などの場合は、講義終了後（あるいは翌週以降）、事情を聞いて出欠を判断します。出席回数が講義回数（</a:t>
            </a:r>
            <a:r>
              <a:rPr lang="en-US" altLang="ja-JP" sz="2000" dirty="0"/>
              <a:t>15</a:t>
            </a:r>
            <a:r>
              <a:rPr lang="ja-JP" altLang="en-US" sz="2000" dirty="0"/>
              <a:t>回を予定）の</a:t>
            </a:r>
            <a:r>
              <a:rPr lang="en-US" altLang="ja-JP" sz="2000" dirty="0"/>
              <a:t>3</a:t>
            </a:r>
            <a:r>
              <a:rPr lang="ja-JP" altLang="en-US" sz="2000" dirty="0"/>
              <a:t>分の２に満たない場合は定期試験の受験資格がなくなり、</a:t>
            </a:r>
            <a:r>
              <a:rPr lang="en-US" altLang="ja-JP" sz="2000" dirty="0"/>
              <a:t>F</a:t>
            </a:r>
            <a:r>
              <a:rPr lang="ja-JP" altLang="en-US" sz="2000" dirty="0"/>
              <a:t>評価で失格となりますので、</a:t>
            </a:r>
            <a:r>
              <a:rPr lang="ja-JP" altLang="en-US" sz="2000" dirty="0">
                <a:solidFill>
                  <a:srgbClr val="FF0000"/>
                </a:solidFill>
              </a:rPr>
              <a:t>６回以上欠席しないようにご注意下さい。</a:t>
            </a:r>
          </a:p>
          <a:p>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a:p>
            <a:endParaRPr lang="en-US" dirty="0"/>
          </a:p>
        </p:txBody>
      </p:sp>
      <p:sp>
        <p:nvSpPr>
          <p:cNvPr id="2" name="スライド番号プレースホルダー 1">
            <a:extLst>
              <a:ext uri="{FF2B5EF4-FFF2-40B4-BE49-F238E27FC236}">
                <a16:creationId xmlns:a16="http://schemas.microsoft.com/office/drawing/2014/main" id="{79ED2CB9-423D-8177-8880-044B32248F8E}"/>
              </a:ext>
            </a:extLst>
          </p:cNvPr>
          <p:cNvSpPr>
            <a:spLocks noGrp="1"/>
          </p:cNvSpPr>
          <p:nvPr>
            <p:ph type="sldNum" sz="quarter" idx="12"/>
          </p:nvPr>
        </p:nvSpPr>
        <p:spPr/>
        <p:txBody>
          <a:bodyPr/>
          <a:lstStyle/>
          <a:p>
            <a:fld id="{A4CFD91F-0676-4D47-82C1-C8A098CDDACF}" type="slidenum">
              <a:rPr lang="en-US" altLang="ja-JP" smtClean="0"/>
              <a:pPr/>
              <a:t>13</a:t>
            </a:fld>
            <a:endParaRPr lang="en-US" altLang="ja-JP"/>
          </a:p>
        </p:txBody>
      </p:sp>
      <p:pic>
        <p:nvPicPr>
          <p:cNvPr id="3076" name="Picture 4" descr="「アイコン　評価」の画像検索結果">
            <a:extLst>
              <a:ext uri="{FF2B5EF4-FFF2-40B4-BE49-F238E27FC236}">
                <a16:creationId xmlns:a16="http://schemas.microsoft.com/office/drawing/2014/main" id="{97395BE0-EE91-3E3E-E160-2AE410427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02939"/>
            <a:ext cx="1181845" cy="118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sz="2800" dirty="0">
                <a:ea typeface="ＭＳ Ｐゴシック" charset="-128"/>
                <a:cs typeface="ＭＳ Ｐゴシック" charset="-128"/>
              </a:rPr>
              <a:t>】</a:t>
            </a:r>
            <a:r>
              <a:rPr lang="ja-JP" altLang="en-US" sz="2800" dirty="0">
                <a:ea typeface="ＭＳ Ｐゴシック" charset="-128"/>
                <a:cs typeface="ＭＳ Ｐゴシック" charset="-128"/>
              </a:rPr>
              <a:t>　⑥</a:t>
            </a:r>
            <a:r>
              <a:rPr lang="zh-TW" altLang="en-US" sz="2800" dirty="0">
                <a:ea typeface="ＭＳ Ｐゴシック" charset="-128"/>
                <a:cs typeface="ＭＳ Ｐゴシック" charset="-128"/>
              </a:rPr>
              <a:t>教科書</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323528" y="1772817"/>
            <a:ext cx="5976664" cy="4278094"/>
          </a:xfrm>
          <a:prstGeom prst="rect">
            <a:avLst/>
          </a:prstGeom>
          <a:noFill/>
        </p:spPr>
        <p:txBody>
          <a:bodyPr wrap="square" rtlCol="0">
            <a:spAutoFit/>
          </a:bodyPr>
          <a:lstStyle/>
          <a:p>
            <a:r>
              <a:rPr lang="ja-JP" altLang="en-US" sz="1800" dirty="0"/>
              <a:t>教科書：</a:t>
            </a:r>
          </a:p>
          <a:p>
            <a:r>
              <a:rPr lang="ja-JP" altLang="en-US" sz="1800" dirty="0"/>
              <a:t>・日本ソーシャルワーク教育学校連盟編</a:t>
            </a:r>
            <a:r>
              <a:rPr lang="en-US" altLang="ja-JP" sz="1800" dirty="0"/>
              <a:t>『</a:t>
            </a:r>
            <a:r>
              <a:rPr lang="ja-JP" altLang="en-US" sz="1800" dirty="0"/>
              <a:t>最新・社会福祉士精神保健福祉士養成講座共通</a:t>
            </a:r>
            <a:r>
              <a:rPr lang="en-US" altLang="ja-JP" sz="1800" dirty="0"/>
              <a:t>7</a:t>
            </a:r>
            <a:r>
              <a:rPr lang="ja-JP" altLang="en-US" sz="1800" dirty="0"/>
              <a:t>　社会保障</a:t>
            </a:r>
            <a:r>
              <a:rPr lang="en-US" altLang="ja-JP" sz="1800" dirty="0"/>
              <a:t>〈</a:t>
            </a:r>
            <a:r>
              <a:rPr lang="ja-JP" altLang="en-US" sz="1800" dirty="0"/>
              <a:t>初版</a:t>
            </a:r>
            <a:r>
              <a:rPr lang="en-US" altLang="ja-JP" sz="1800" dirty="0"/>
              <a:t>〉』</a:t>
            </a:r>
            <a:r>
              <a:rPr lang="ja-JP" altLang="en-US" sz="1800" dirty="0"/>
              <a:t>中央法規</a:t>
            </a:r>
            <a:r>
              <a:rPr lang="en-US" altLang="ja-JP" sz="1800" dirty="0"/>
              <a:t>. 2021</a:t>
            </a:r>
            <a:r>
              <a:rPr lang="ja-JP" altLang="en-US" sz="1800" dirty="0"/>
              <a:t>年　</a:t>
            </a:r>
            <a:r>
              <a:rPr lang="ja-JP" altLang="en-US" sz="1800" dirty="0">
                <a:solidFill>
                  <a:srgbClr val="FF0000"/>
                </a:solidFill>
              </a:rPr>
              <a:t>★これがないと始まらないので、必ず、買う！</a:t>
            </a:r>
            <a:endParaRPr lang="en-US" altLang="ja-JP" sz="1800" dirty="0">
              <a:solidFill>
                <a:srgbClr val="FF0000"/>
              </a:solidFill>
            </a:endParaRPr>
          </a:p>
          <a:p>
            <a:endParaRPr lang="ja-JP" altLang="en-US" sz="1800" dirty="0"/>
          </a:p>
          <a:p>
            <a:r>
              <a:rPr lang="ja-JP" altLang="en-US" sz="1800" dirty="0"/>
              <a:t>参考文献：</a:t>
            </a:r>
          </a:p>
          <a:p>
            <a:r>
              <a:rPr lang="ja-JP" altLang="en-US" sz="1800" dirty="0"/>
              <a:t>・社会保障入門編集委員会編</a:t>
            </a:r>
            <a:r>
              <a:rPr lang="en-US" altLang="ja-JP" sz="1800" dirty="0"/>
              <a:t>『</a:t>
            </a:r>
            <a:r>
              <a:rPr lang="ja-JP" altLang="en-US" sz="1800" dirty="0"/>
              <a:t>社会保障入門　</a:t>
            </a:r>
            <a:r>
              <a:rPr lang="en-US" altLang="ja-JP" sz="1800" dirty="0"/>
              <a:t>2020』</a:t>
            </a:r>
            <a:r>
              <a:rPr lang="ja-JP" altLang="en-US" sz="1800" dirty="0"/>
              <a:t>，中央法規</a:t>
            </a:r>
            <a:r>
              <a:rPr lang="en-US" altLang="ja-JP" sz="1800" dirty="0"/>
              <a:t>.2020</a:t>
            </a:r>
            <a:r>
              <a:rPr lang="ja-JP" altLang="en-US" sz="1800" dirty="0"/>
              <a:t>年</a:t>
            </a:r>
          </a:p>
          <a:p>
            <a:r>
              <a:rPr lang="ja-JP" altLang="en-US" sz="1800" dirty="0"/>
              <a:t>・厚生労働統計協会編</a:t>
            </a:r>
            <a:r>
              <a:rPr lang="en-US" altLang="ja-JP" sz="1800" dirty="0"/>
              <a:t>『</a:t>
            </a:r>
            <a:r>
              <a:rPr lang="ja-JP" altLang="en-US" sz="1800" dirty="0"/>
              <a:t>保険と年金の動向　</a:t>
            </a:r>
            <a:r>
              <a:rPr lang="en-US" altLang="ja-JP" sz="1800" dirty="0"/>
              <a:t>2019/2020』</a:t>
            </a:r>
            <a:r>
              <a:rPr lang="ja-JP" altLang="en-US" sz="1800" dirty="0"/>
              <a:t>，一般財団法人厚生労働統計協会</a:t>
            </a:r>
            <a:r>
              <a:rPr lang="en-US" altLang="ja-JP" sz="1800" dirty="0"/>
              <a:t>.2019</a:t>
            </a:r>
            <a:r>
              <a:rPr lang="ja-JP" altLang="en-US" sz="1800" dirty="0"/>
              <a:t>年</a:t>
            </a:r>
            <a:endParaRPr lang="en-US" altLang="ja-JP" sz="1800" dirty="0"/>
          </a:p>
          <a:p>
            <a:r>
              <a:rPr lang="ja-JP" altLang="en-US" sz="1800" dirty="0">
                <a:solidFill>
                  <a:srgbClr val="FF0000"/>
                </a:solidFill>
              </a:rPr>
              <a:t>★図書館にあると思う。</a:t>
            </a:r>
            <a:endParaRPr lang="ja-JP" altLang="en-US" sz="1800" dirty="0"/>
          </a:p>
          <a:p>
            <a:r>
              <a:rPr lang="ja-JP" altLang="en-US" sz="1800" dirty="0"/>
              <a:t>・原俊彦、岩波新書</a:t>
            </a:r>
            <a:r>
              <a:rPr lang="en-US" altLang="ja-JP" sz="1800" dirty="0"/>
              <a:t>『</a:t>
            </a:r>
            <a:r>
              <a:rPr lang="ja-JP" altLang="en-US" sz="1800" dirty="0"/>
              <a:t>サピエンス減少－縮減する未来の課題を探る</a:t>
            </a:r>
            <a:r>
              <a:rPr lang="en-US" altLang="ja-JP" sz="1800" dirty="0"/>
              <a:t>』2023</a:t>
            </a:r>
            <a:r>
              <a:rPr lang="ja-JP" altLang="en-US" sz="1800" dirty="0"/>
              <a:t>年（</a:t>
            </a:r>
            <a:r>
              <a:rPr lang="en-US" altLang="ja-JP" sz="1800" dirty="0"/>
              <a:t>880</a:t>
            </a:r>
            <a:r>
              <a:rPr lang="ja-JP" altLang="en-US" sz="1800" dirty="0"/>
              <a:t>円＋税）　</a:t>
            </a:r>
            <a:r>
              <a:rPr lang="ja-JP" altLang="en-US" sz="1800" dirty="0">
                <a:solidFill>
                  <a:srgbClr val="FF0000"/>
                </a:solidFill>
              </a:rPr>
              <a:t> ★日本や世界人口の将来と社会福祉の未来については、こちらを買ってお読み下さい。</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p:txBody>
      </p:sp>
      <p:sp>
        <p:nvSpPr>
          <p:cNvPr id="2" name="スライド番号プレースホルダー 1">
            <a:extLst>
              <a:ext uri="{FF2B5EF4-FFF2-40B4-BE49-F238E27FC236}">
                <a16:creationId xmlns:a16="http://schemas.microsoft.com/office/drawing/2014/main" id="{33C67E91-8FF4-033E-F2C7-04DDB091F736}"/>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pic>
        <p:nvPicPr>
          <p:cNvPr id="1026" name="Picture 2">
            <a:extLst>
              <a:ext uri="{FF2B5EF4-FFF2-40B4-BE49-F238E27FC236}">
                <a16:creationId xmlns:a16="http://schemas.microsoft.com/office/drawing/2014/main" id="{934E10DC-F153-5981-57A0-6EA634F80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8840"/>
            <a:ext cx="2191809" cy="353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50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①資格取得</a:t>
            </a:r>
          </a:p>
        </p:txBody>
      </p:sp>
      <p:sp>
        <p:nvSpPr>
          <p:cNvPr id="436227" name="Rectangle 3"/>
          <p:cNvSpPr>
            <a:spLocks noGrp="1" noChangeArrowheads="1"/>
          </p:cNvSpPr>
          <p:nvPr>
            <p:ph type="body" idx="1"/>
          </p:nvPr>
        </p:nvSpPr>
        <p:spPr>
          <a:xfrm>
            <a:off x="574675" y="1700808"/>
            <a:ext cx="8109718" cy="4340696"/>
          </a:xfrm>
        </p:spPr>
        <p:txBody>
          <a:bodyPr/>
          <a:lstStyle/>
          <a:p>
            <a:r>
              <a:rPr lang="ja-JP" altLang="en-US" dirty="0"/>
              <a:t>介護福祉マネジメント学科</a:t>
            </a:r>
            <a:r>
              <a:rPr lang="en-US" dirty="0"/>
              <a:t>CWM</a:t>
            </a:r>
            <a:r>
              <a:rPr lang="ja-JP" altLang="en-US" dirty="0"/>
              <a:t>は介護福祉士（</a:t>
            </a:r>
            <a:r>
              <a:rPr lang="en-US" dirty="0" err="1"/>
              <a:t>CCW:Certified</a:t>
            </a:r>
            <a:r>
              <a:rPr lang="en-US" dirty="0"/>
              <a:t> Care Worker</a:t>
            </a:r>
            <a:r>
              <a:rPr lang="ja-JP" altLang="en-US" dirty="0"/>
              <a:t>）は国試の問題の</a:t>
            </a:r>
            <a:r>
              <a:rPr lang="en-US" altLang="ja-JP" dirty="0"/>
              <a:t>【</a:t>
            </a:r>
            <a:r>
              <a:rPr lang="ja-JP" altLang="en-US" dirty="0"/>
              <a:t>社会の理解</a:t>
            </a:r>
            <a:r>
              <a:rPr lang="en-US" altLang="ja-JP" dirty="0"/>
              <a:t>】</a:t>
            </a:r>
            <a:endParaRPr lang="en-US" dirty="0"/>
          </a:p>
          <a:p>
            <a:r>
              <a:rPr lang="ja-JP" altLang="en-US" dirty="0"/>
              <a:t>ソーシャルワーク学科</a:t>
            </a:r>
            <a:r>
              <a:rPr lang="en-US" dirty="0"/>
              <a:t>SW</a:t>
            </a:r>
            <a:r>
              <a:rPr lang="ja-JP" altLang="en-US" dirty="0"/>
              <a:t>は社会福祉士</a:t>
            </a:r>
            <a:r>
              <a:rPr lang="en-US" dirty="0"/>
              <a:t>（ SW </a:t>
            </a:r>
            <a:r>
              <a:rPr lang="ja-JP" altLang="en-US" dirty="0"/>
              <a:t>：</a:t>
            </a:r>
            <a:r>
              <a:rPr lang="en-US" dirty="0"/>
              <a:t>Social Worker)・</a:t>
            </a:r>
            <a:r>
              <a:rPr lang="ja-JP" altLang="en-US" dirty="0"/>
              <a:t>精神保健福祉士</a:t>
            </a:r>
            <a:r>
              <a:rPr lang="en-US" dirty="0"/>
              <a:t>（ PSW </a:t>
            </a:r>
            <a:r>
              <a:rPr lang="ja-JP" altLang="en-US" dirty="0"/>
              <a:t>：</a:t>
            </a:r>
            <a:r>
              <a:rPr lang="en-US" dirty="0"/>
              <a:t>Psychiatric Social Worker）</a:t>
            </a:r>
            <a:r>
              <a:rPr lang="ja-JP" altLang="en-US" dirty="0"/>
              <a:t>は国試の問題の</a:t>
            </a:r>
            <a:r>
              <a:rPr lang="en-US" altLang="ja-JP" dirty="0"/>
              <a:t>【</a:t>
            </a:r>
            <a:r>
              <a:rPr lang="ja-JP" altLang="en-US" dirty="0"/>
              <a:t>社会保障</a:t>
            </a:r>
            <a:r>
              <a:rPr lang="en-US" altLang="ja-JP" dirty="0"/>
              <a:t>】</a:t>
            </a:r>
            <a:r>
              <a:rPr lang="ja-JP" altLang="en-US" dirty="0"/>
              <a:t>（共通）</a:t>
            </a:r>
            <a:endParaRPr lang="en-US" altLang="ja-JP" dirty="0"/>
          </a:p>
          <a:p>
            <a:r>
              <a:rPr lang="ja-JP" altLang="en-US" dirty="0"/>
              <a:t>毎年、５－６問は出るので、楽勝で全問正解をめざしましょう！</a:t>
            </a:r>
            <a:endParaRPr lang="en-US" altLang="ja-JP" dirty="0"/>
          </a:p>
        </p:txBody>
      </p:sp>
      <p:sp>
        <p:nvSpPr>
          <p:cNvPr id="2" name="スライド番号プレースホルダー 1">
            <a:extLst>
              <a:ext uri="{FF2B5EF4-FFF2-40B4-BE49-F238E27FC236}">
                <a16:creationId xmlns:a16="http://schemas.microsoft.com/office/drawing/2014/main" id="{84B1A376-0EEC-FDFD-7130-EA01C795CEC4}"/>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②アドバイス</a:t>
            </a:r>
          </a:p>
        </p:txBody>
      </p:sp>
      <p:sp>
        <p:nvSpPr>
          <p:cNvPr id="436227" name="Rectangle 3"/>
          <p:cNvSpPr>
            <a:spLocks noGrp="1" noChangeArrowheads="1"/>
          </p:cNvSpPr>
          <p:nvPr>
            <p:ph type="body" idx="1"/>
          </p:nvPr>
        </p:nvSpPr>
        <p:spPr>
          <a:xfrm>
            <a:off x="566738" y="1752600"/>
            <a:ext cx="8196262" cy="4114800"/>
          </a:xfrm>
        </p:spPr>
        <p:txBody>
          <a:bodyPr/>
          <a:lstStyle/>
          <a:p>
            <a:pPr eaLnBrk="1" hangingPunct="1">
              <a:lnSpc>
                <a:spcPct val="90000"/>
              </a:lnSpc>
            </a:pPr>
            <a:r>
              <a:rPr lang="ja-JP" altLang="en-US" sz="2600" dirty="0">
                <a:ea typeface="ＭＳ Ｐゴシック" charset="-128"/>
                <a:cs typeface="ＭＳ Ｐゴシック" charset="-128"/>
              </a:rPr>
              <a:t>★余談ですが、フジテレビ（ＵＨＢ・北海道文化放送）</a:t>
            </a:r>
            <a:r>
              <a:rPr lang="ja-JP" altLang="en-US" sz="2600" dirty="0">
                <a:ea typeface="ＭＳ Ｐゴシック" charset="-128"/>
                <a:cs typeface="ＭＳ Ｐゴシック" charset="-128"/>
                <a:hlinkClick r:id="rId3"/>
              </a:rPr>
              <a:t>女神</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テミス</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の教室</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リーガル青春白書</a:t>
            </a:r>
            <a:r>
              <a:rPr lang="en-US" altLang="ja-JP" sz="2600" dirty="0">
                <a:ea typeface="ＭＳ Ｐゴシック" charset="-128"/>
                <a:cs typeface="ＭＳ Ｐゴシック" charset="-128"/>
              </a:rPr>
              <a:t>~ - </a:t>
            </a:r>
            <a:r>
              <a:rPr lang="ja-JP" altLang="en-US" sz="2600" dirty="0">
                <a:ea typeface="ＭＳ Ｐゴシック" charset="-128"/>
                <a:cs typeface="ＭＳ Ｐゴシック" charset="-128"/>
              </a:rPr>
              <a:t>フジテレビ　北川景子主演のドラマは、法科大学院の学生たちが司法試験めざして猛勉強する話で、司法試験って、そんなに難しい試験だったかと驚いています。</a:t>
            </a:r>
          </a:p>
          <a:p>
            <a:pPr eaLnBrk="1" hangingPunct="1">
              <a:lnSpc>
                <a:spcPct val="90000"/>
              </a:lnSpc>
            </a:pPr>
            <a:r>
              <a:rPr lang="ja-JP" altLang="en-US" sz="2600" dirty="0">
                <a:ea typeface="ＭＳ Ｐゴシック" charset="-128"/>
                <a:cs typeface="ＭＳ Ｐゴシック" charset="-128"/>
              </a:rPr>
              <a:t>資格モンの勉強はシロクロ（正誤）がハッキリしているので、スポーツトレーニングのように割り切ってビシバシやる方が楽だと思います（友達同士でクイズの出し合いをするとか！）が、ドラマにもあるように自分自身の将来をイメージして、内容に踏み込んでお勉強する方が、後で役に立つのではないかと思います。</a:t>
            </a: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C5427763-731C-9777-DEB2-334174730858}"/>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spTree>
    <p:extLst>
      <p:ext uri="{BB962C8B-B14F-4D97-AF65-F5344CB8AC3E}">
        <p14:creationId xmlns:p14="http://schemas.microsoft.com/office/powerpoint/2010/main" val="220620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③過去問１</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57943" y="1628800"/>
            <a:ext cx="8001000" cy="5170646"/>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問題</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2016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28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年）に閣議決定された，「ニッポン一億総活躍プラン」にある「地域共生社会の実現」に関する記述として，最も適切なものを</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1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日本型福祉社会の創造</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我が事・丸ごとの地域づくり</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健康で文化的な最低限度の生活の保障</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社会保障と税の一体改革</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皆保険・皆年金体制の実現</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１</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３</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５は昔の政策目標、４は社会保障全般、</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「地域共生社会の実現」に関する記述として</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と限定しているので、</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我が事・丸ごとの地域づくりが正解。</a:t>
            </a: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
        <p:nvSpPr>
          <p:cNvPr id="2" name="スライド番号プレースホルダー 1">
            <a:extLst>
              <a:ext uri="{FF2B5EF4-FFF2-40B4-BE49-F238E27FC236}">
                <a16:creationId xmlns:a16="http://schemas.microsoft.com/office/drawing/2014/main" id="{DF81D888-6071-846C-D0E7-76BF835FA13C}"/>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a:p>
        </p:txBody>
      </p:sp>
    </p:spTree>
    <p:extLst>
      <p:ext uri="{BB962C8B-B14F-4D97-AF65-F5344CB8AC3E}">
        <p14:creationId xmlns:p14="http://schemas.microsoft.com/office/powerpoint/2010/main" val="30445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-1</a:t>
            </a:r>
            <a:r>
              <a:rPr lang="ja-JP" altLang="en-US" dirty="0">
                <a:ea typeface="ＭＳ Ｐゴシック" charset="-128"/>
                <a:cs typeface="ＭＳ Ｐゴシック" charset="-128"/>
              </a:rPr>
              <a:t>アドバイス</a:t>
            </a:r>
          </a:p>
        </p:txBody>
      </p:sp>
      <p:sp>
        <p:nvSpPr>
          <p:cNvPr id="436227" name="Rectangle 3"/>
          <p:cNvSpPr>
            <a:spLocks noGrp="1" noChangeArrowheads="1"/>
          </p:cNvSpPr>
          <p:nvPr>
            <p:ph type="body" idx="1"/>
          </p:nvPr>
        </p:nvSpPr>
        <p:spPr>
          <a:xfrm>
            <a:off x="575386" y="1916832"/>
            <a:ext cx="8469758" cy="3980656"/>
          </a:xfrm>
        </p:spPr>
        <p:txBody>
          <a:bodyPr/>
          <a:lstStyle/>
          <a:p>
            <a:pPr eaLnBrk="1" hangingPunct="1">
              <a:lnSpc>
                <a:spcPct val="90000"/>
              </a:lnSpc>
            </a:pPr>
            <a:r>
              <a:rPr lang="ja-JP" altLang="en-US" sz="2800" dirty="0">
                <a:solidFill>
                  <a:srgbClr val="FF0000"/>
                </a:solidFill>
                <a:ea typeface="ＭＳ 明朝" charset="-128"/>
                <a:cs typeface="ＭＳ 明朝" charset="-128"/>
              </a:rPr>
              <a:t>★</a:t>
            </a:r>
            <a:r>
              <a:rPr lang="en-US" altLang="ja-JP" sz="28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800" dirty="0">
                <a:solidFill>
                  <a:srgbClr val="FF0000"/>
                </a:solidFill>
                <a:ea typeface="ＭＳ 明朝" charset="-128"/>
                <a:cs typeface="ＭＳ 明朝" charset="-128"/>
              </a:rPr>
              <a:t>で</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2016</a:t>
            </a:r>
            <a:r>
              <a:rPr lang="ja-JP" altLang="en-US" sz="2600" dirty="0">
                <a:ea typeface="ＭＳ Ｐゴシック" charset="-128"/>
                <a:cs typeface="ＭＳ Ｐゴシック" charset="-128"/>
              </a:rPr>
              <a:t>年 ニッポン一億総活躍プラン 地域共生社会」とで検索と、</a:t>
            </a:r>
            <a:r>
              <a:rPr lang="ja-JP" altLang="en-US" sz="2600" dirty="0">
                <a:ea typeface="ＭＳ Ｐゴシック" charset="-128"/>
                <a:cs typeface="ＭＳ Ｐゴシック" charset="-128"/>
                <a:hlinkClick r:id="rId4"/>
              </a:rPr>
              <a:t>厚生労働省の</a:t>
            </a:r>
            <a:r>
              <a:rPr lang="en-US" altLang="ja-JP" sz="2600" dirty="0">
                <a:ea typeface="ＭＳ Ｐゴシック" charset="-128"/>
                <a:cs typeface="ＭＳ Ｐゴシック" charset="-128"/>
                <a:hlinkClick r:id="rId4"/>
              </a:rPr>
              <a:t>HP</a:t>
            </a:r>
            <a:r>
              <a:rPr lang="ja-JP" altLang="en-US" sz="2600" dirty="0">
                <a:ea typeface="ＭＳ Ｐゴシック" charset="-128"/>
                <a:cs typeface="ＭＳ Ｐゴシック" charset="-128"/>
                <a:hlinkClick r:id="rId4"/>
              </a:rPr>
              <a:t>の「地域共生社会の実現に向けた取組の経緯」</a:t>
            </a:r>
            <a:r>
              <a:rPr lang="ja-JP" altLang="en-US" sz="2600" dirty="0">
                <a:ea typeface="ＭＳ Ｐゴシック" charset="-128"/>
                <a:cs typeface="ＭＳ Ｐゴシック" charset="-128"/>
              </a:rPr>
              <a:t>→厚生労働省「我が事・丸ごと」地域共生社会実現本部決定）と書いてある。</a:t>
            </a:r>
            <a:endParaRPr lang="en-US" altLang="ja-JP" sz="2600" dirty="0">
              <a:ea typeface="ＭＳ Ｐゴシック" charset="-128"/>
              <a:cs typeface="ＭＳ Ｐゴシック" charset="-128"/>
            </a:endParaRPr>
          </a:p>
          <a:p>
            <a:pPr eaLnBrk="1" hangingPunct="1">
              <a:lnSpc>
                <a:spcPct val="90000"/>
              </a:lnSpc>
            </a:pPr>
            <a:r>
              <a:rPr lang="ja-JP" altLang="en-US" sz="2600" dirty="0">
                <a:ea typeface="ＭＳ Ｐゴシック" charset="-128"/>
                <a:cs typeface="ＭＳ Ｐゴシック" charset="-128"/>
              </a:rPr>
              <a:t>普段からニュースに関心を持たないと、ちょっとシンドい</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オススメ</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スマホで、介護、福祉関係を</a:t>
            </a:r>
            <a:r>
              <a:rPr lang="en-US" altLang="ja-JP" sz="2600" dirty="0">
                <a:solidFill>
                  <a:srgbClr val="FF0000"/>
                </a:solidFill>
                <a:ea typeface="ＭＳ Ｐゴシック" charset="-128"/>
                <a:cs typeface="ＭＳ Ｐゴシック" charset="-128"/>
              </a:rPr>
              <a:t>Google </a:t>
            </a:r>
            <a:r>
              <a:rPr lang="ja-JP" altLang="en-US" sz="2600" dirty="0">
                <a:solidFill>
                  <a:srgbClr val="FF0000"/>
                </a:solidFill>
                <a:ea typeface="ＭＳ Ｐゴシック" charset="-128"/>
                <a:cs typeface="ＭＳ Ｐゴシック" charset="-128"/>
              </a:rPr>
              <a:t>アラートで指定。かなりうるさいが、しぶとく来るよ。</a:t>
            </a:r>
            <a:endParaRPr lang="en-US" altLang="ja-JP"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52127E98-D8A8-7C0C-DBCF-F5790A829C31}"/>
              </a:ext>
            </a:extLst>
          </p:cNvPr>
          <p:cNvSpPr>
            <a:spLocks noGrp="1"/>
          </p:cNvSpPr>
          <p:nvPr>
            <p:ph type="sldNum" sz="quarter" idx="12"/>
          </p:nvPr>
        </p:nvSpPr>
        <p:spPr/>
        <p:txBody>
          <a:bodyPr/>
          <a:lstStyle/>
          <a:p>
            <a:fld id="{A4CFD91F-0676-4D47-82C1-C8A098CDDACF}" type="slidenum">
              <a:rPr lang="en-US" altLang="ja-JP" smtClean="0"/>
              <a:pPr/>
              <a:t>18</a:t>
            </a:fld>
            <a:endParaRPr lang="en-US" altLang="ja-JP"/>
          </a:p>
        </p:txBody>
      </p:sp>
    </p:spTree>
    <p:extLst>
      <p:ext uri="{BB962C8B-B14F-4D97-AF65-F5344CB8AC3E}">
        <p14:creationId xmlns:p14="http://schemas.microsoft.com/office/powerpoint/2010/main" val="2444176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③過去問２</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683568" y="1700809"/>
            <a:ext cx="8712968" cy="4524315"/>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年，令和元年）の日本の世帯に関する次の記述のうち，正しいものを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平均世帯人員は，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人を超えている。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世帯数で最も多いのは，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単独世帯で最も多いのは，高齢者の単独世帯である。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母子世帯数と父子世帯数を合算すると，高齢者世帯数を超える。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全国の世帯総数は，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千万を超えている。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★１はそんなに多いハズない！。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人世帯が一番多いハズ。３は高齢化で◯、４もありえない。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万人</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２＝</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万世帯、平均世帯人員はまだ２人より多いので</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万世帯より少ない。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5200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万世帯ぐらい（正確には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2019</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5178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千世帯）。</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日本の社会福祉は世帯単位なので、対象世帯総数（マーケットの規模）は知っておきましょう！</a:t>
            </a:r>
            <a:endParaRPr lang="en-US" sz="1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846C718-0CFA-FD7F-13BA-718E7F7D10EB}"/>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a:p>
        </p:txBody>
      </p:sp>
    </p:spTree>
    <p:extLst>
      <p:ext uri="{BB962C8B-B14F-4D97-AF65-F5344CB8AC3E}">
        <p14:creationId xmlns:p14="http://schemas.microsoft.com/office/powerpoint/2010/main" val="414685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898005" y="2348880"/>
            <a:ext cx="7677670" cy="2972544"/>
          </a:xfrm>
        </p:spPr>
        <p:txBody>
          <a:bodyPr/>
          <a:lstStyle/>
          <a:p>
            <a:pPr marL="514350" indent="-514350" eaLnBrk="1" hangingPunct="1">
              <a:lnSpc>
                <a:spcPct val="90000"/>
              </a:lnSpc>
              <a:buFont typeface="+mj-lt"/>
              <a:buAutoNum type="arabicPeriod"/>
            </a:pPr>
            <a:r>
              <a:rPr lang="ja-JP" altLang="en-US" sz="3200" dirty="0"/>
              <a:t>自己紹介</a:t>
            </a:r>
            <a:endParaRPr lang="en-US" altLang="ja-JP" sz="2400" dirty="0">
              <a:latin typeface="ＭＳ 明朝" charset="-128"/>
              <a:ea typeface="ＭＳ 明朝" charset="-128"/>
              <a:cs typeface="ＭＳ 明朝" charset="-128"/>
            </a:endParaRPr>
          </a:p>
          <a:p>
            <a:pPr marL="514350" indent="-514350" eaLnBrk="1" hangingPunct="1">
              <a:lnSpc>
                <a:spcPct val="90000"/>
              </a:lnSpc>
              <a:buFont typeface="+mj-lt"/>
              <a:buAutoNum type="arabicPeriod"/>
            </a:pPr>
            <a:r>
              <a:rPr lang="ja-JP" altLang="en-US" sz="3200" dirty="0"/>
              <a:t>受講生への質問</a:t>
            </a:r>
            <a:endParaRPr lang="en-US" altLang="ja-JP" sz="3200" dirty="0"/>
          </a:p>
          <a:p>
            <a:pPr marL="514350" indent="-514350" eaLnBrk="1" hangingPunct="1">
              <a:lnSpc>
                <a:spcPct val="90000"/>
              </a:lnSpc>
              <a:buFont typeface="+mj-lt"/>
              <a:buAutoNum type="arabicPeriod"/>
            </a:pPr>
            <a:r>
              <a:rPr lang="ja-JP" altLang="en-US" sz="3200" dirty="0"/>
              <a:t>この講義について</a:t>
            </a:r>
            <a:endParaRPr lang="en-US" altLang="ja-JP" sz="3200" dirty="0"/>
          </a:p>
          <a:p>
            <a:pPr marL="514350" indent="-514350" eaLnBrk="1" hangingPunct="1">
              <a:lnSpc>
                <a:spcPct val="90000"/>
              </a:lnSpc>
              <a:buFont typeface="+mj-lt"/>
              <a:buAutoNum type="arabicPeriod"/>
            </a:pPr>
            <a:r>
              <a:rPr lang="ja-JP" altLang="en-US" sz="3200" dirty="0"/>
              <a:t>国家試験との関係</a:t>
            </a:r>
            <a:endParaRPr lang="en-US" altLang="ja-JP" sz="3200" dirty="0"/>
          </a:p>
          <a:p>
            <a:pPr marL="514350" indent="-514350">
              <a:buFont typeface="+mj-lt"/>
              <a:buAutoNum type="arabicPeriod"/>
            </a:pPr>
            <a:r>
              <a:rPr lang="ja-JP" altLang="en-US" sz="3200" dirty="0"/>
              <a:t>今日の社会保障をめぐる話題</a:t>
            </a:r>
            <a:endParaRPr lang="en-US" sz="3200" dirty="0"/>
          </a:p>
          <a:p>
            <a:pPr eaLnBrk="1" hangingPunct="1">
              <a:lnSpc>
                <a:spcPct val="90000"/>
              </a:lnSpc>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③過去問３</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4524315"/>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49</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u="sng" kern="100" dirty="0">
                <a:effectLst/>
                <a:latin typeface="Century" panose="02040604050505020304" pitchFamily="18" charset="0"/>
                <a:ea typeface="ＭＳ 明朝" panose="02020609040205080304" pitchFamily="17" charset="-128"/>
                <a:cs typeface="Times New Roman" panose="02020603050405020304" pitchFamily="18" charset="0"/>
              </a:rPr>
              <a:t>日本の医療保険制度と介護保険制度などの歴史的展開に関する次の記述のうち</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，最も適切なものを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第二次世界大戦後</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の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1954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年）に，健康保険制度が創設された。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1961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36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年）に達成された国民皆保険により，</a:t>
            </a:r>
            <a:r>
              <a:rPr lang="ja-JP" altLang="en-US" sz="18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各種の医療保険制度は国民健康保険制度に統合された</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1973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年）に，国の制度として老人医療費の無料化が行われた。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1982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年）に制定された</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老人保健法により，高額療養費制度が創設された。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2000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年）に，介護保険制度と後期高齢者医療制度が</a:t>
            </a:r>
            <a:r>
              <a:rPr lang="ja-JP" altLang="en-US"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rPr>
              <a:t>同時に創設された。</a:t>
            </a:r>
            <a:endParaRPr lang="en-US" altLang="ja-JP"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メモ</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こういうのは教科書に書いてあることをしっかり覚えておくしかないが、正確な年号を覚えていなくても、大事にことを知っていれば、正解は１つしかないので、消去法であたりは付く。</a:t>
            </a:r>
            <a:endParaRPr lang="en-US" altLang="ja-JP"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ABDECC40-B8E7-701C-2096-5FA4B78E44C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a:p>
        </p:txBody>
      </p:sp>
    </p:spTree>
    <p:extLst>
      <p:ext uri="{BB962C8B-B14F-4D97-AF65-F5344CB8AC3E}">
        <p14:creationId xmlns:p14="http://schemas.microsoft.com/office/powerpoint/2010/main" val="369184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３アドバイス</a:t>
            </a:r>
          </a:p>
        </p:txBody>
      </p:sp>
      <p:sp>
        <p:nvSpPr>
          <p:cNvPr id="436227" name="Rectangle 3"/>
          <p:cNvSpPr>
            <a:spLocks noGrp="1" noChangeArrowheads="1"/>
          </p:cNvSpPr>
          <p:nvPr>
            <p:ph type="body" idx="1"/>
          </p:nvPr>
        </p:nvSpPr>
        <p:spPr>
          <a:xfrm>
            <a:off x="574675" y="1700808"/>
            <a:ext cx="8461821" cy="4536504"/>
          </a:xfrm>
        </p:spPr>
        <p:txBody>
          <a:bodyPr/>
          <a:lstStyle/>
          <a:p>
            <a:pPr marL="0" indent="0" eaLnBrk="1" hangingPunct="1">
              <a:lnSpc>
                <a:spcPct val="90000"/>
              </a:lnSpc>
              <a:buNone/>
            </a:pPr>
            <a:r>
              <a:rPr lang="en-US" altLang="ja-JP" sz="2600" dirty="0">
                <a:ea typeface="ＭＳ Ｐゴシック" charset="-128"/>
                <a:cs typeface="ＭＳ Ｐゴシック" charset="-128"/>
              </a:rPr>
              <a:t>1 .</a:t>
            </a:r>
            <a:r>
              <a:rPr lang="en-US" altLang="ja-JP" sz="2600" u="sng" dirty="0">
                <a:ea typeface="ＭＳ Ｐゴシック" charset="-128"/>
                <a:cs typeface="ＭＳ Ｐゴシック" charset="-128"/>
              </a:rPr>
              <a:t>1938</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13</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に、健康保険制度が創設されました。</a:t>
            </a:r>
          </a:p>
          <a:p>
            <a:pPr marL="0" indent="0" eaLnBrk="1" hangingPunct="1">
              <a:lnSpc>
                <a:spcPct val="90000"/>
              </a:lnSpc>
              <a:buNone/>
            </a:pPr>
            <a:r>
              <a:rPr lang="en-US" altLang="ja-JP" sz="2600" dirty="0">
                <a:ea typeface="ＭＳ Ｐゴシック" charset="-128"/>
                <a:cs typeface="ＭＳ Ｐゴシック" charset="-128"/>
              </a:rPr>
              <a:t>2 .1961</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36</a:t>
            </a:r>
            <a:r>
              <a:rPr lang="ja-JP" altLang="en-US" sz="2600" dirty="0">
                <a:ea typeface="ＭＳ Ｐゴシック" charset="-128"/>
                <a:cs typeface="ＭＳ Ｐゴシック" charset="-128"/>
              </a:rPr>
              <a:t>）年に達成された国民皆保険は、全国民がいずれかの医療保険に加入することを原則としたもので、各種の医療保険制度は</a:t>
            </a:r>
            <a:r>
              <a:rPr lang="ja-JP" altLang="en-US" sz="2600" dirty="0">
                <a:solidFill>
                  <a:srgbClr val="FF0000"/>
                </a:solidFill>
                <a:ea typeface="ＭＳ Ｐゴシック" charset="-128"/>
                <a:cs typeface="ＭＳ Ｐゴシック" charset="-128"/>
              </a:rPr>
              <a:t>国民健康保険の他に、被用者保険、後期高齢者医療制度、生活保護の医療扶助があります</a:t>
            </a:r>
            <a:r>
              <a:rPr lang="ja-JP" altLang="en-US" sz="2600" dirty="0">
                <a:ea typeface="ＭＳ Ｐゴシック" charset="-128"/>
                <a:cs typeface="ＭＳ Ｐゴシック" charset="-128"/>
              </a:rPr>
              <a:t>。</a:t>
            </a:r>
          </a:p>
          <a:p>
            <a:pPr marL="0" indent="0" eaLnBrk="1" hangingPunct="1">
              <a:lnSpc>
                <a:spcPct val="90000"/>
              </a:lnSpc>
              <a:buNone/>
            </a:pPr>
            <a:r>
              <a:rPr lang="en-US" altLang="ja-JP" sz="2600" dirty="0">
                <a:ea typeface="ＭＳ Ｐゴシック" charset="-128"/>
                <a:cs typeface="ＭＳ Ｐゴシック" charset="-128"/>
              </a:rPr>
              <a:t>3 .</a:t>
            </a:r>
            <a:r>
              <a:rPr lang="ja-JP" altLang="en-US" sz="2600" dirty="0">
                <a:ea typeface="ＭＳ Ｐゴシック" charset="-128"/>
                <a:cs typeface="ＭＳ Ｐゴシック" charset="-128"/>
              </a:rPr>
              <a:t>正解です。</a:t>
            </a:r>
            <a:r>
              <a:rPr lang="en-US" altLang="ja-JP" sz="2600" dirty="0">
                <a:ea typeface="ＭＳ Ｐゴシック" charset="-128"/>
                <a:cs typeface="ＭＳ Ｐゴシック" charset="-128"/>
              </a:rPr>
              <a:t>1973</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48</a:t>
            </a:r>
            <a:r>
              <a:rPr lang="ja-JP" altLang="en-US" sz="2600" dirty="0">
                <a:ea typeface="ＭＳ Ｐゴシック" charset="-128"/>
                <a:cs typeface="ＭＳ Ｐゴシック" charset="-128"/>
              </a:rPr>
              <a:t>）年に、国の制度として老人医療費の無料化が行われました。</a:t>
            </a:r>
          </a:p>
          <a:p>
            <a:pPr marL="0" indent="0" eaLnBrk="1" hangingPunct="1">
              <a:lnSpc>
                <a:spcPct val="90000"/>
              </a:lnSpc>
              <a:buNone/>
            </a:pPr>
            <a:r>
              <a:rPr lang="en-US" altLang="ja-JP" sz="2600" dirty="0">
                <a:ea typeface="ＭＳ Ｐゴシック" charset="-128"/>
                <a:cs typeface="ＭＳ Ｐゴシック" charset="-128"/>
              </a:rPr>
              <a:t>4 .</a:t>
            </a:r>
            <a:r>
              <a:rPr lang="en-US" altLang="ja-JP" sz="2600" u="sng" dirty="0">
                <a:ea typeface="ＭＳ Ｐゴシック" charset="-128"/>
                <a:cs typeface="ＭＳ Ｐゴシック" charset="-128"/>
              </a:rPr>
              <a:t>1973</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48</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に、高額療養費制度が創設されました。</a:t>
            </a:r>
          </a:p>
          <a:p>
            <a:pPr marL="0" indent="0" eaLnBrk="1" hangingPunct="1">
              <a:lnSpc>
                <a:spcPct val="90000"/>
              </a:lnSpc>
              <a:buNone/>
            </a:pPr>
            <a:r>
              <a:rPr lang="en-US" altLang="ja-JP" sz="2600" dirty="0">
                <a:ea typeface="ＭＳ Ｐゴシック" charset="-128"/>
                <a:cs typeface="ＭＳ Ｐゴシック" charset="-128"/>
              </a:rPr>
              <a:t>5 .</a:t>
            </a:r>
            <a:r>
              <a:rPr lang="en-US" altLang="ja-JP" sz="2600" u="sng" dirty="0">
                <a:ea typeface="ＭＳ Ｐゴシック" charset="-128"/>
                <a:cs typeface="ＭＳ Ｐゴシック" charset="-128"/>
              </a:rPr>
              <a:t>2000</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12</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に、介護保険制度、</a:t>
            </a:r>
            <a:r>
              <a:rPr lang="en-US" altLang="ja-JP" sz="2600" u="sng" dirty="0">
                <a:ea typeface="ＭＳ Ｐゴシック" charset="-128"/>
                <a:cs typeface="ＭＳ Ｐゴシック" charset="-128"/>
              </a:rPr>
              <a:t>2008</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20</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に、後期高齢者医療制度が創設されました。</a:t>
            </a:r>
          </a:p>
          <a:p>
            <a:pPr marL="0" indent="0" eaLnBrk="1" hangingPunct="1">
              <a:lnSpc>
                <a:spcPct val="90000"/>
              </a:lnSpc>
              <a:buNone/>
            </a:pPr>
            <a:r>
              <a:rPr lang="ja-JP" altLang="en-US" sz="1800" dirty="0">
                <a:solidFill>
                  <a:srgbClr val="FF0000"/>
                </a:solidFill>
                <a:ea typeface="ＭＳ Ｐゴシック" charset="-128"/>
                <a:cs typeface="ＭＳ Ｐゴシック" charset="-128"/>
              </a:rPr>
              <a:t>（</a:t>
            </a:r>
            <a:r>
              <a:rPr lang="ja-JP" altLang="en-US" sz="1800" dirty="0">
                <a:solidFill>
                  <a:srgbClr val="FF0000"/>
                </a:solidFill>
                <a:ea typeface="ＭＳ Ｐゴシック" charset="-128"/>
                <a:cs typeface="ＭＳ Ｐゴシック" charset="-128"/>
                <a:hlinkClick r:id="rId3"/>
              </a:rPr>
              <a:t>過去問</a:t>
            </a:r>
            <a:r>
              <a:rPr lang="en-US" altLang="ja-JP" sz="1800" dirty="0">
                <a:solidFill>
                  <a:srgbClr val="FF0000"/>
                </a:solidFill>
                <a:ea typeface="ＭＳ Ｐゴシック" charset="-128"/>
                <a:cs typeface="ＭＳ Ｐゴシック" charset="-128"/>
                <a:hlinkClick r:id="rId3"/>
              </a:rPr>
              <a:t>.com - </a:t>
            </a:r>
            <a:r>
              <a:rPr lang="ja-JP" altLang="en-US" sz="1800" dirty="0">
                <a:solidFill>
                  <a:srgbClr val="FF0000"/>
                </a:solidFill>
                <a:ea typeface="ＭＳ Ｐゴシック" charset="-128"/>
                <a:cs typeface="ＭＳ Ｐゴシック" charset="-128"/>
                <a:hlinkClick r:id="rId3"/>
              </a:rPr>
              <a:t>資格試験の過去問 </a:t>
            </a:r>
            <a:r>
              <a:rPr lang="en-US" altLang="ja-JP" sz="1800" dirty="0">
                <a:solidFill>
                  <a:srgbClr val="FF0000"/>
                </a:solidFill>
                <a:ea typeface="ＭＳ Ｐゴシック" charset="-128"/>
                <a:cs typeface="ＭＳ Ｐゴシック" charset="-128"/>
                <a:hlinkClick r:id="rId3"/>
              </a:rPr>
              <a:t>| </a:t>
            </a:r>
            <a:r>
              <a:rPr lang="ja-JP" altLang="en-US" sz="1800" dirty="0">
                <a:solidFill>
                  <a:srgbClr val="FF0000"/>
                </a:solidFill>
                <a:ea typeface="ＭＳ Ｐゴシック" charset="-128"/>
                <a:cs typeface="ＭＳ Ｐゴシック" charset="-128"/>
                <a:hlinkClick r:id="rId3"/>
              </a:rPr>
              <a:t>予想問題の解説つき無料問題集というページ</a:t>
            </a:r>
            <a:r>
              <a:rPr lang="ja-JP" altLang="en-US" sz="1800" dirty="0">
                <a:solidFill>
                  <a:srgbClr val="FF0000"/>
                </a:solidFill>
                <a:ea typeface="ＭＳ Ｐゴシック" charset="-128"/>
                <a:cs typeface="ＭＳ Ｐゴシック" charset="-128"/>
              </a:rPr>
              <a:t>）</a:t>
            </a:r>
            <a:endParaRPr lang="en-US" altLang="ja-JP" sz="18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EF3FDFB1-3072-F1D6-FF89-744077458ED8}"/>
              </a:ext>
            </a:extLst>
          </p:cNvPr>
          <p:cNvSpPr>
            <a:spLocks noGrp="1"/>
          </p:cNvSpPr>
          <p:nvPr>
            <p:ph type="sldNum" sz="quarter" idx="12"/>
          </p:nvPr>
        </p:nvSpPr>
        <p:spPr/>
        <p:txBody>
          <a:bodyPr/>
          <a:lstStyle/>
          <a:p>
            <a:fld id="{A4CFD91F-0676-4D47-82C1-C8A098CDDACF}" type="slidenum">
              <a:rPr lang="en-US" altLang="ja-JP" smtClean="0"/>
              <a:pPr/>
              <a:t>21</a:t>
            </a:fld>
            <a:endParaRPr lang="en-US" altLang="ja-JP"/>
          </a:p>
        </p:txBody>
      </p:sp>
    </p:spTree>
    <p:extLst>
      <p:ext uri="{BB962C8B-B14F-4D97-AF65-F5344CB8AC3E}">
        <p14:creationId xmlns:p14="http://schemas.microsoft.com/office/powerpoint/2010/main" val="3831685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③過去問４</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3970318"/>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年度社会保障費用統計」（国立社会保障・人口問題研究所）による</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年度）の社会保障給付費等に関する次の記述のうち，正しいものを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社会保障給付費の対国内総生産比は，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国民一人当たりの社会保障給付費は，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万円を超過している。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部門別（「医療」，「年金」，「福祉その他」）の社会保障給付費の構成割合をみると，「年金」が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機能別（「高齢」，「保健医療」，「家族」，「失業」など）の社会保障給付費の構成割合をみると，「高齢」の方が「家族」よりも高い。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社会保障財源をみると，公費負担の内訳は国より地方自治体の方が多い。</a:t>
            </a: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CA309BA5-0F70-C20D-80A1-5989C9554F1F}"/>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a:p>
        </p:txBody>
      </p:sp>
    </p:spTree>
    <p:extLst>
      <p:ext uri="{BB962C8B-B14F-4D97-AF65-F5344CB8AC3E}">
        <p14:creationId xmlns:p14="http://schemas.microsoft.com/office/powerpoint/2010/main" val="426349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４アドバイス</a:t>
            </a:r>
          </a:p>
        </p:txBody>
      </p:sp>
      <p:sp>
        <p:nvSpPr>
          <p:cNvPr id="436227" name="Rectangle 3"/>
          <p:cNvSpPr>
            <a:spLocks noGrp="1" noChangeArrowheads="1"/>
          </p:cNvSpPr>
          <p:nvPr>
            <p:ph type="body" idx="1"/>
          </p:nvPr>
        </p:nvSpPr>
        <p:spPr>
          <a:xfrm>
            <a:off x="683568" y="1700808"/>
            <a:ext cx="8460432" cy="4248472"/>
          </a:xfrm>
        </p:spPr>
        <p:txBody>
          <a:bodyPr/>
          <a:lstStyle/>
          <a:p>
            <a:pPr marL="0" indent="0" eaLnBrk="1" hangingPunct="1">
              <a:lnSpc>
                <a:spcPct val="90000"/>
              </a:lnSpc>
              <a:buNone/>
            </a:pPr>
            <a:r>
              <a:rPr lang="ja-JP" altLang="en-US" sz="2600" dirty="0">
                <a:ea typeface="ＭＳ Ｐゴシック" charset="-128"/>
                <a:cs typeface="ＭＳ Ｐゴシック" charset="-128"/>
              </a:rPr>
              <a:t>１．確かにかなり増えているが、高福祉で知られるスウェーデンなどでも</a:t>
            </a:r>
            <a:r>
              <a:rPr lang="en-US" altLang="ja-JP" sz="2600" dirty="0">
                <a:ea typeface="ＭＳ Ｐゴシック" charset="-128"/>
                <a:cs typeface="ＭＳ Ｐゴシック" charset="-128"/>
              </a:rPr>
              <a:t>30</a:t>
            </a:r>
            <a:r>
              <a:rPr lang="ja-JP" altLang="en-US" sz="2600" dirty="0">
                <a:ea typeface="ＭＳ Ｐゴシック" charset="-128"/>
                <a:cs typeface="ＭＳ Ｐゴシック" charset="-128"/>
              </a:rPr>
              <a:t>％程度、日本が</a:t>
            </a:r>
            <a:r>
              <a:rPr lang="en-US" altLang="ja-JP" sz="2600" dirty="0">
                <a:ea typeface="ＭＳ Ｐゴシック" charset="-128"/>
                <a:cs typeface="ＭＳ Ｐゴシック" charset="-128"/>
              </a:rPr>
              <a:t>40</a:t>
            </a:r>
            <a:r>
              <a:rPr lang="ja-JP" altLang="en-US" sz="2600" dirty="0">
                <a:ea typeface="ＭＳ Ｐゴシック" charset="-128"/>
                <a:cs typeface="ＭＳ Ｐゴシック" charset="-128"/>
              </a:rPr>
              <a:t>％以上は☓</a:t>
            </a:r>
          </a:p>
          <a:p>
            <a:pPr marL="0" indent="0" eaLnBrk="1" hangingPunct="1">
              <a:lnSpc>
                <a:spcPct val="90000"/>
              </a:lnSpc>
              <a:buNone/>
            </a:pPr>
            <a:r>
              <a:rPr lang="ja-JP" altLang="en-US" sz="2600" dirty="0">
                <a:ea typeface="ＭＳ Ｐゴシック" charset="-128"/>
                <a:cs typeface="ＭＳ Ｐゴシック" charset="-128"/>
              </a:rPr>
              <a:t>２．１人あたり</a:t>
            </a:r>
            <a:r>
              <a:rPr lang="en-US" altLang="ja-JP" sz="2600" dirty="0">
                <a:ea typeface="ＭＳ Ｐゴシック" charset="-128"/>
                <a:cs typeface="ＭＳ Ｐゴシック" charset="-128"/>
              </a:rPr>
              <a:t>150</a:t>
            </a:r>
            <a:r>
              <a:rPr lang="ja-JP" altLang="en-US" sz="2600" dirty="0">
                <a:ea typeface="ＭＳ Ｐゴシック" charset="-128"/>
                <a:cs typeface="ＭＳ Ｐゴシック" charset="-128"/>
              </a:rPr>
              <a:t>万円以上＝ベーシックインカムの話☓</a:t>
            </a:r>
          </a:p>
          <a:p>
            <a:pPr marL="0" indent="0" eaLnBrk="1" hangingPunct="1">
              <a:lnSpc>
                <a:spcPct val="90000"/>
              </a:lnSpc>
              <a:buNone/>
            </a:pPr>
            <a:r>
              <a:rPr lang="ja-JP" altLang="en-US" sz="2600" dirty="0">
                <a:ea typeface="ＭＳ Ｐゴシック" charset="-128"/>
                <a:cs typeface="ＭＳ Ｐゴシック" charset="-128"/>
              </a:rPr>
              <a:t>３．年金だけで</a:t>
            </a:r>
            <a:r>
              <a:rPr lang="en-US" altLang="ja-JP" sz="2600" dirty="0">
                <a:ea typeface="ＭＳ Ｐゴシック" charset="-128"/>
                <a:cs typeface="ＭＳ Ｐゴシック" charset="-128"/>
              </a:rPr>
              <a:t>70</a:t>
            </a:r>
            <a:r>
              <a:rPr lang="ja-JP" altLang="en-US" sz="2600" dirty="0">
                <a:ea typeface="ＭＳ Ｐゴシック" charset="-128"/>
                <a:cs typeface="ＭＳ Ｐゴシック" charset="-128"/>
              </a:rPr>
              <a:t>％保健医療は破綻する☓</a:t>
            </a:r>
          </a:p>
          <a:p>
            <a:pPr marL="0" indent="0" eaLnBrk="1" hangingPunct="1">
              <a:lnSpc>
                <a:spcPct val="90000"/>
              </a:lnSpc>
              <a:buNone/>
            </a:pPr>
            <a:r>
              <a:rPr lang="ja-JP" altLang="en-US" sz="2600" dirty="0">
                <a:ea typeface="ＭＳ Ｐゴシック" charset="-128"/>
                <a:cs typeface="ＭＳ Ｐゴシック" charset="-128"/>
              </a:rPr>
              <a:t>４．今話題の「異次元の少子化対策」で話題、◯。</a:t>
            </a:r>
          </a:p>
          <a:p>
            <a:pPr marL="0" indent="0" eaLnBrk="1" hangingPunct="1">
              <a:lnSpc>
                <a:spcPct val="90000"/>
              </a:lnSpc>
              <a:buNone/>
            </a:pPr>
            <a:r>
              <a:rPr lang="ja-JP" altLang="en-US" sz="2600" dirty="0">
                <a:ea typeface="ＭＳ Ｐゴシック" charset="-128"/>
                <a:cs typeface="ＭＳ Ｐゴシック" charset="-128"/>
              </a:rPr>
              <a:t>５．財源の負担は、国・地方・自己負担が１：</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が原則。地方自治体の方が多ければ、選挙で負けて政権交代。</a:t>
            </a:r>
            <a:endParaRPr lang="en-US" altLang="ja-JP" sz="2600" dirty="0">
              <a:ea typeface="ＭＳ Ｐゴシック" charset="-128"/>
              <a:cs typeface="ＭＳ Ｐゴシック" charset="-128"/>
            </a:endParaRPr>
          </a:p>
          <a:p>
            <a:pPr marL="0" indent="0" eaLnBrk="1" hangingPunct="1">
              <a:lnSpc>
                <a:spcPct val="90000"/>
              </a:lnSpc>
              <a:buNone/>
            </a:pPr>
            <a:r>
              <a:rPr lang="ja-JP" altLang="en-US" sz="2000" dirty="0">
                <a:solidFill>
                  <a:srgbClr val="FF0000"/>
                </a:solidFill>
                <a:ea typeface="ＭＳ Ｐゴシック" charset="-128"/>
                <a:cs typeface="ＭＳ Ｐゴシック" charset="-128"/>
              </a:rPr>
              <a:t>★公益財団法人社会福祉振興・試験センターの過去問ページ。「</a:t>
            </a:r>
            <a:r>
              <a:rPr lang="ja-JP" altLang="en-US" sz="2000" dirty="0">
                <a:solidFill>
                  <a:srgbClr val="FF0000"/>
                </a:solidFill>
                <a:ea typeface="ＭＳ Ｐゴシック" charset="-128"/>
                <a:cs typeface="ＭＳ Ｐゴシック" charset="-128"/>
                <a:hlinkClick r:id="rId3"/>
              </a:rPr>
              <a:t>第３４回社会福祉士国家試験の合格基準及び正答について</a:t>
            </a:r>
            <a:r>
              <a:rPr lang="ja-JP" altLang="en-US" sz="2000" dirty="0">
                <a:solidFill>
                  <a:srgbClr val="FF0000"/>
                </a:solidFill>
                <a:ea typeface="ＭＳ Ｐゴシック" charset="-128"/>
                <a:cs typeface="ＭＳ Ｐゴシック" charset="-128"/>
              </a:rPr>
              <a:t>」で、正解を確認すると良い。</a:t>
            </a:r>
          </a:p>
          <a:p>
            <a:pPr marL="0" indent="0" eaLnBrk="1" hangingPunct="1">
              <a:lnSpc>
                <a:spcPct val="90000"/>
              </a:lnSpc>
              <a:buNone/>
            </a:pPr>
            <a:r>
              <a:rPr lang="ja-JP" altLang="en-US" sz="2000" dirty="0">
                <a:solidFill>
                  <a:srgbClr val="FF0000"/>
                </a:solidFill>
                <a:ea typeface="ＭＳ Ｐゴシック" charset="-128"/>
                <a:cs typeface="ＭＳ Ｐゴシック" charset="-128"/>
              </a:rPr>
              <a:t>★第</a:t>
            </a:r>
            <a:r>
              <a:rPr lang="en-US" altLang="ja-JP" sz="2000" dirty="0">
                <a:solidFill>
                  <a:srgbClr val="FF0000"/>
                </a:solidFill>
                <a:ea typeface="ＭＳ Ｐゴシック" charset="-128"/>
                <a:cs typeface="ＭＳ Ｐゴシック" charset="-128"/>
              </a:rPr>
              <a:t>24</a:t>
            </a:r>
            <a:r>
              <a:rPr lang="ja-JP" altLang="en-US" sz="2000" dirty="0">
                <a:solidFill>
                  <a:srgbClr val="FF0000"/>
                </a:solidFill>
                <a:ea typeface="ＭＳ Ｐゴシック" charset="-128"/>
                <a:cs typeface="ＭＳ Ｐゴシック" charset="-128"/>
              </a:rPr>
              <a:t>回（令和</a:t>
            </a:r>
            <a:r>
              <a:rPr lang="en-US" altLang="ja-JP" sz="2000" dirty="0">
                <a:solidFill>
                  <a:srgbClr val="FF0000"/>
                </a:solidFill>
                <a:ea typeface="ＭＳ Ｐゴシック" charset="-128"/>
                <a:cs typeface="ＭＳ Ｐゴシック" charset="-128"/>
              </a:rPr>
              <a:t>3</a:t>
            </a:r>
            <a:r>
              <a:rPr lang="ja-JP" altLang="en-US" sz="2000" dirty="0">
                <a:solidFill>
                  <a:srgbClr val="FF0000"/>
                </a:solidFill>
                <a:ea typeface="ＭＳ Ｐゴシック" charset="-128"/>
                <a:cs typeface="ＭＳ Ｐゴシック" charset="-128"/>
              </a:rPr>
              <a:t>年度）精神保健福祉士国家試験　試験問題も調べましたが、社会保障に関する問題は社会福祉士とまったく同じでした</a:t>
            </a:r>
            <a:endParaRPr lang="en-US" altLang="ja-JP" sz="2000" dirty="0">
              <a:solidFill>
                <a:srgbClr val="FF0000"/>
              </a:solidFill>
              <a:ea typeface="ＭＳ Ｐゴシック" charset="-128"/>
              <a:cs typeface="ＭＳ Ｐゴシック" charset="-128"/>
            </a:endParaRPr>
          </a:p>
          <a:p>
            <a:pPr marL="0" indent="0" eaLnBrk="1" hangingPunct="1">
              <a:lnSpc>
                <a:spcPct val="90000"/>
              </a:lnSpc>
              <a:buNone/>
            </a:pPr>
            <a:endParaRPr lang="ja-JP" altLang="en-US"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DCBFB427-D838-DC1E-48A4-06EC06D96B04}"/>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6214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①</a:t>
            </a:r>
          </a:p>
        </p:txBody>
      </p:sp>
      <p:pic>
        <p:nvPicPr>
          <p:cNvPr id="6" name="図 5" descr="新聞記事の携帯電話のスクリーンショット&#10;&#10;中程度の精度で自動的に生成された説明">
            <a:extLst>
              <a:ext uri="{FF2B5EF4-FFF2-40B4-BE49-F238E27FC236}">
                <a16:creationId xmlns:a16="http://schemas.microsoft.com/office/drawing/2014/main" id="{468F1800-9AE0-B792-663D-0D9F8A73CBC0}"/>
              </a:ext>
            </a:extLst>
          </p:cNvPr>
          <p:cNvPicPr>
            <a:picLocks noChangeAspect="1"/>
          </p:cNvPicPr>
          <p:nvPr/>
        </p:nvPicPr>
        <p:blipFill>
          <a:blip r:embed="rId3"/>
          <a:stretch>
            <a:fillRect/>
          </a:stretch>
        </p:blipFill>
        <p:spPr>
          <a:xfrm>
            <a:off x="936824" y="1772816"/>
            <a:ext cx="4727358" cy="4286215"/>
          </a:xfrm>
          <a:prstGeom prst="rect">
            <a:avLst/>
          </a:prstGeom>
        </p:spPr>
      </p:pic>
      <p:sp>
        <p:nvSpPr>
          <p:cNvPr id="8" name="テキスト ボックス 7">
            <a:extLst>
              <a:ext uri="{FF2B5EF4-FFF2-40B4-BE49-F238E27FC236}">
                <a16:creationId xmlns:a16="http://schemas.microsoft.com/office/drawing/2014/main" id="{7807A9F8-8F86-41A2-2312-1A3B9395B3C7}"/>
              </a:ext>
            </a:extLst>
          </p:cNvPr>
          <p:cNvSpPr txBox="1"/>
          <p:nvPr/>
        </p:nvSpPr>
        <p:spPr>
          <a:xfrm>
            <a:off x="6084168" y="1916832"/>
            <a:ext cx="2592288" cy="3785652"/>
          </a:xfrm>
          <a:prstGeom prst="rect">
            <a:avLst/>
          </a:prstGeom>
          <a:noFill/>
        </p:spPr>
        <p:txBody>
          <a:bodyPr wrap="square" rtlCol="0">
            <a:spAutoFit/>
          </a:bodyPr>
          <a:lstStyle/>
          <a:p>
            <a:r>
              <a:rPr lang="ja-JP" altLang="en-US" dirty="0"/>
              <a:t>異次元の少子化対策」って？　仕事・子育て両立できる会社探そう</a:t>
            </a:r>
          </a:p>
          <a:p>
            <a:r>
              <a:rPr lang="ja-JP" altLang="en-US" dirty="0"/>
              <a:t>★朝日学情ナビ</a:t>
            </a:r>
          </a:p>
          <a:p>
            <a:r>
              <a:rPr lang="en-US" dirty="0"/>
              <a:t>https://</a:t>
            </a:r>
            <a:r>
              <a:rPr lang="en-US" dirty="0" err="1"/>
              <a:t>asahi.gakujo.ne.jp</a:t>
            </a:r>
            <a:r>
              <a:rPr lang="en-US" dirty="0"/>
              <a:t>/</a:t>
            </a:r>
            <a:r>
              <a:rPr lang="en-US" dirty="0" err="1"/>
              <a:t>common_sense</a:t>
            </a:r>
            <a:r>
              <a:rPr lang="en-US" dirty="0"/>
              <a:t>/</a:t>
            </a:r>
            <a:r>
              <a:rPr lang="en-US" dirty="0" err="1"/>
              <a:t>current_events</a:t>
            </a:r>
            <a:r>
              <a:rPr lang="en-US" dirty="0"/>
              <a:t>/detail/id=3569</a:t>
            </a:r>
          </a:p>
        </p:txBody>
      </p:sp>
      <p:sp>
        <p:nvSpPr>
          <p:cNvPr id="2" name="スライド番号プレースホルダー 1">
            <a:extLst>
              <a:ext uri="{FF2B5EF4-FFF2-40B4-BE49-F238E27FC236}">
                <a16:creationId xmlns:a16="http://schemas.microsoft.com/office/drawing/2014/main" id="{BFA999D4-A0C0-4CC1-0E8E-0F87D8D356D8}"/>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a:p>
        </p:txBody>
      </p:sp>
    </p:spTree>
    <p:extLst>
      <p:ext uri="{BB962C8B-B14F-4D97-AF65-F5344CB8AC3E}">
        <p14:creationId xmlns:p14="http://schemas.microsoft.com/office/powerpoint/2010/main" val="359996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a:t>
            </a:r>
          </a:p>
        </p:txBody>
      </p:sp>
      <p:pic>
        <p:nvPicPr>
          <p:cNvPr id="2" name="図 1" descr="テキスト, 手紙&#10;&#10;自動的に生成された説明">
            <a:extLst>
              <a:ext uri="{FF2B5EF4-FFF2-40B4-BE49-F238E27FC236}">
                <a16:creationId xmlns:a16="http://schemas.microsoft.com/office/drawing/2014/main" id="{A9F12236-9624-1C10-0701-B31BAAB23863}"/>
              </a:ext>
            </a:extLst>
          </p:cNvPr>
          <p:cNvPicPr>
            <a:picLocks noChangeAspect="1"/>
          </p:cNvPicPr>
          <p:nvPr/>
        </p:nvPicPr>
        <p:blipFill>
          <a:blip r:embed="rId3"/>
          <a:stretch>
            <a:fillRect/>
          </a:stretch>
        </p:blipFill>
        <p:spPr>
          <a:xfrm>
            <a:off x="1259632" y="1651462"/>
            <a:ext cx="5935980" cy="1386840"/>
          </a:xfrm>
          <a:prstGeom prst="rect">
            <a:avLst/>
          </a:prstGeom>
        </p:spPr>
      </p:pic>
      <p:pic>
        <p:nvPicPr>
          <p:cNvPr id="3" name="図 2" descr="グラフィカル ユーザー インターフェイス&#10;&#10;中程度の精度で自動的に生成された説明">
            <a:extLst>
              <a:ext uri="{FF2B5EF4-FFF2-40B4-BE49-F238E27FC236}">
                <a16:creationId xmlns:a16="http://schemas.microsoft.com/office/drawing/2014/main" id="{9031A7AF-C40C-D152-152E-D619BE2676C9}"/>
              </a:ext>
            </a:extLst>
          </p:cNvPr>
          <p:cNvPicPr>
            <a:picLocks noChangeAspect="1"/>
          </p:cNvPicPr>
          <p:nvPr/>
        </p:nvPicPr>
        <p:blipFill>
          <a:blip r:embed="rId4"/>
          <a:stretch>
            <a:fillRect/>
          </a:stretch>
        </p:blipFill>
        <p:spPr>
          <a:xfrm>
            <a:off x="1331640" y="3067534"/>
            <a:ext cx="5935980" cy="3372485"/>
          </a:xfrm>
          <a:prstGeom prst="rect">
            <a:avLst/>
          </a:prstGeom>
        </p:spPr>
      </p:pic>
      <p:sp>
        <p:nvSpPr>
          <p:cNvPr id="4" name="スライド番号プレースホルダー 3">
            <a:extLst>
              <a:ext uri="{FF2B5EF4-FFF2-40B4-BE49-F238E27FC236}">
                <a16:creationId xmlns:a16="http://schemas.microsoft.com/office/drawing/2014/main" id="{1CF638E7-8129-77FE-9F3F-1D3709CE300D}"/>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a:p>
        </p:txBody>
      </p:sp>
    </p:spTree>
    <p:extLst>
      <p:ext uri="{BB962C8B-B14F-4D97-AF65-F5344CB8AC3E}">
        <p14:creationId xmlns:p14="http://schemas.microsoft.com/office/powerpoint/2010/main" val="313650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p>
        </p:txBody>
      </p:sp>
      <p:pic>
        <p:nvPicPr>
          <p:cNvPr id="4" name="図 3" descr="タイムライン&#10;&#10;低い精度で自動的に生成された説明">
            <a:extLst>
              <a:ext uri="{FF2B5EF4-FFF2-40B4-BE49-F238E27FC236}">
                <a16:creationId xmlns:a16="http://schemas.microsoft.com/office/drawing/2014/main" id="{3AFCADA9-BEC3-D4C4-D069-855B64B50739}"/>
              </a:ext>
            </a:extLst>
          </p:cNvPr>
          <p:cNvPicPr>
            <a:picLocks noChangeAspect="1"/>
          </p:cNvPicPr>
          <p:nvPr/>
        </p:nvPicPr>
        <p:blipFill>
          <a:blip r:embed="rId3"/>
          <a:stretch>
            <a:fillRect/>
          </a:stretch>
        </p:blipFill>
        <p:spPr>
          <a:xfrm>
            <a:off x="1382913" y="1844824"/>
            <a:ext cx="6789487" cy="4422463"/>
          </a:xfrm>
          <a:prstGeom prst="rect">
            <a:avLst/>
          </a:prstGeom>
        </p:spPr>
      </p:pic>
      <p:sp>
        <p:nvSpPr>
          <p:cNvPr id="2" name="スライド番号プレースホルダー 1">
            <a:extLst>
              <a:ext uri="{FF2B5EF4-FFF2-40B4-BE49-F238E27FC236}">
                <a16:creationId xmlns:a16="http://schemas.microsoft.com/office/drawing/2014/main" id="{468A7342-B0EF-52B3-8DAC-5F0499516DFD}"/>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a:p>
        </p:txBody>
      </p:sp>
    </p:spTree>
    <p:extLst>
      <p:ext uri="{BB962C8B-B14F-4D97-AF65-F5344CB8AC3E}">
        <p14:creationId xmlns:p14="http://schemas.microsoft.com/office/powerpoint/2010/main" val="196108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④</a:t>
            </a:r>
          </a:p>
        </p:txBody>
      </p:sp>
      <p:pic>
        <p:nvPicPr>
          <p:cNvPr id="2" name="図 1" descr="テキスト, 手紙&#10;&#10;自動的に生成された説明">
            <a:extLst>
              <a:ext uri="{FF2B5EF4-FFF2-40B4-BE49-F238E27FC236}">
                <a16:creationId xmlns:a16="http://schemas.microsoft.com/office/drawing/2014/main" id="{F9D39242-31AF-F9F8-6888-4F5C30A03799}"/>
              </a:ext>
            </a:extLst>
          </p:cNvPr>
          <p:cNvPicPr>
            <a:picLocks noChangeAspect="1"/>
          </p:cNvPicPr>
          <p:nvPr/>
        </p:nvPicPr>
        <p:blipFill>
          <a:blip r:embed="rId3"/>
          <a:stretch>
            <a:fillRect/>
          </a:stretch>
        </p:blipFill>
        <p:spPr>
          <a:xfrm>
            <a:off x="1619672" y="1708780"/>
            <a:ext cx="5396557" cy="1080120"/>
          </a:xfrm>
          <a:prstGeom prst="rect">
            <a:avLst/>
          </a:prstGeom>
        </p:spPr>
      </p:pic>
      <p:pic>
        <p:nvPicPr>
          <p:cNvPr id="3" name="図 2" descr="新聞記事の携帯電話のスクリーンショット&#10;&#10;低い精度で自動的に生成された説明">
            <a:extLst>
              <a:ext uri="{FF2B5EF4-FFF2-40B4-BE49-F238E27FC236}">
                <a16:creationId xmlns:a16="http://schemas.microsoft.com/office/drawing/2014/main" id="{8BFD5692-95A7-10E1-A63D-D5086BF32F21}"/>
              </a:ext>
            </a:extLst>
          </p:cNvPr>
          <p:cNvPicPr>
            <a:picLocks noChangeAspect="1"/>
          </p:cNvPicPr>
          <p:nvPr/>
        </p:nvPicPr>
        <p:blipFill>
          <a:blip r:embed="rId4"/>
          <a:stretch>
            <a:fillRect/>
          </a:stretch>
        </p:blipFill>
        <p:spPr>
          <a:xfrm>
            <a:off x="1547664" y="2966501"/>
            <a:ext cx="5666269" cy="3511414"/>
          </a:xfrm>
          <a:prstGeom prst="rect">
            <a:avLst/>
          </a:prstGeom>
        </p:spPr>
      </p:pic>
      <p:sp>
        <p:nvSpPr>
          <p:cNvPr id="4" name="スライド番号プレースホルダー 3">
            <a:extLst>
              <a:ext uri="{FF2B5EF4-FFF2-40B4-BE49-F238E27FC236}">
                <a16:creationId xmlns:a16="http://schemas.microsoft.com/office/drawing/2014/main" id="{F8EEDFDC-FA40-0B70-0119-A91D5B198CC1}"/>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57853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33165" y="1942728"/>
            <a:ext cx="7655259" cy="3574504"/>
          </a:xfrm>
        </p:spPr>
        <p:txBody>
          <a:bodyPr/>
          <a:lstStyle/>
          <a:p>
            <a:pPr marL="0" indent="0" eaLnBrk="1" hangingPunct="1">
              <a:lnSpc>
                <a:spcPct val="90000"/>
              </a:lnSpc>
              <a:buNone/>
            </a:pPr>
            <a:r>
              <a:rPr lang="en-US" altLang="ja-JP" sz="3200" dirty="0"/>
              <a:t>4</a:t>
            </a:r>
            <a:r>
              <a:rPr lang="ja-JP" altLang="en-US" sz="3200" dirty="0"/>
              <a:t>月</a:t>
            </a:r>
            <a:r>
              <a:rPr lang="en-US" altLang="ja-JP" sz="3200" dirty="0"/>
              <a:t>12</a:t>
            </a:r>
            <a:r>
              <a:rPr lang="ja-JP" altLang="en-US" sz="3200" dirty="0"/>
              <a:t>日（水）は</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少子高齢化・人口減少と社会保障</a:t>
            </a:r>
            <a:r>
              <a:rPr lang="en-US" altLang="ja-JP" sz="3200" dirty="0"/>
              <a:t>】</a:t>
            </a:r>
          </a:p>
          <a:p>
            <a:pPr marL="0" indent="0" eaLnBrk="1" hangingPunct="1">
              <a:lnSpc>
                <a:spcPct val="90000"/>
              </a:lnSpc>
              <a:buNone/>
            </a:pPr>
            <a:r>
              <a:rPr lang="ja-JP" altLang="en-US" sz="3200" dirty="0"/>
              <a:t>　少子高齢化の動向 </a:t>
            </a:r>
            <a:endParaRPr lang="en-US" altLang="ja-JP" sz="3200" dirty="0"/>
          </a:p>
          <a:p>
            <a:pPr marL="0" indent="0" eaLnBrk="1" hangingPunct="1">
              <a:lnSpc>
                <a:spcPct val="90000"/>
              </a:lnSpc>
              <a:buNone/>
            </a:pPr>
            <a:r>
              <a:rPr lang="ja-JP" altLang="en-US" sz="3200" dirty="0"/>
              <a:t>　★教科書：第１節人口動態の変化　</a:t>
            </a:r>
            <a:endParaRPr lang="en-US" altLang="ja-JP" sz="3200" dirty="0"/>
          </a:p>
          <a:p>
            <a:pPr marL="0" indent="0" eaLnBrk="1" hangingPunct="1">
              <a:lnSpc>
                <a:spcPct val="90000"/>
              </a:lnSpc>
              <a:buNone/>
            </a:pPr>
            <a:r>
              <a:rPr lang="ja-JP" altLang="en-US" sz="3200" dirty="0"/>
              <a:t>　ｐ</a:t>
            </a:r>
            <a:r>
              <a:rPr lang="en-US" altLang="ja-JP" sz="3200" dirty="0"/>
              <a:t>.1</a:t>
            </a:r>
            <a:r>
              <a:rPr lang="ja-JP" altLang="en-US" sz="3200" dirty="0"/>
              <a:t>～</a:t>
            </a:r>
            <a:r>
              <a:rPr lang="en-US" altLang="ja-JP" sz="3200" dirty="0"/>
              <a:t>p.7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en-US" altLang="ja-JP" sz="4000" dirty="0"/>
              <a:t>1.【</a:t>
            </a:r>
            <a:r>
              <a:rPr lang="ja-JP" altLang="en-US" sz="4000" dirty="0"/>
              <a:t>自己紹介</a:t>
            </a:r>
            <a:r>
              <a:rPr lang="en-US" altLang="ja-JP" sz="4000" dirty="0"/>
              <a:t>】</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11560" y="1700808"/>
            <a:ext cx="8136904" cy="4986394"/>
          </a:xfrm>
        </p:spPr>
        <p:txBody>
          <a:bodyPr/>
          <a:lstStyle/>
          <a:p>
            <a:pPr eaLnBrk="1" hangingPunct="1">
              <a:lnSpc>
                <a:spcPct val="90000"/>
              </a:lnSpc>
            </a:pPr>
            <a:r>
              <a:rPr lang="ja-JP" altLang="en-US" sz="2200" dirty="0">
                <a:ea typeface="ＭＳ 明朝" charset="-128"/>
                <a:cs typeface="ＭＳ 明朝" charset="-128"/>
              </a:rPr>
              <a:t>原　俊彦（はら　としひこ）</a:t>
            </a:r>
            <a:endParaRPr lang="en-US" altLang="ja-JP" sz="2200" dirty="0">
              <a:ea typeface="ＭＳ 明朝" charset="-128"/>
              <a:cs typeface="ＭＳ 明朝" charset="-128"/>
            </a:endParaRPr>
          </a:p>
          <a:p>
            <a:pPr eaLnBrk="1" hangingPunct="1">
              <a:lnSpc>
                <a:spcPct val="90000"/>
              </a:lnSpc>
            </a:pPr>
            <a:r>
              <a:rPr lang="en-US" altLang="ja-JP" sz="2200" dirty="0">
                <a:ea typeface="ＭＳ 明朝" charset="-128"/>
                <a:cs typeface="ＭＳ 明朝" charset="-128"/>
              </a:rPr>
              <a:t>1953</a:t>
            </a:r>
            <a:r>
              <a:rPr lang="ja-JP" altLang="en-US" sz="2200" dirty="0">
                <a:ea typeface="ＭＳ 明朝" charset="-128"/>
                <a:cs typeface="ＭＳ 明朝" charset="-128"/>
              </a:rPr>
              <a:t>年（昭和</a:t>
            </a:r>
            <a:r>
              <a:rPr lang="en-US" altLang="ja-JP" sz="2200" dirty="0">
                <a:ea typeface="ＭＳ 明朝" charset="-128"/>
                <a:cs typeface="ＭＳ 明朝" charset="-128"/>
              </a:rPr>
              <a:t>28</a:t>
            </a:r>
            <a:r>
              <a:rPr lang="ja-JP" altLang="en-US" sz="2200" dirty="0">
                <a:ea typeface="ＭＳ 明朝" charset="-128"/>
                <a:cs typeface="ＭＳ 明朝" charset="-128"/>
              </a:rPr>
              <a:t>年）生まれ・今年で満</a:t>
            </a:r>
            <a:r>
              <a:rPr lang="en-US" altLang="ja-JP" sz="2200" dirty="0">
                <a:ea typeface="ＭＳ 明朝" charset="-128"/>
                <a:cs typeface="ＭＳ 明朝" charset="-128"/>
              </a:rPr>
              <a:t>70</a:t>
            </a:r>
            <a:r>
              <a:rPr lang="ja-JP" altLang="en-US" sz="2200" dirty="0">
                <a:ea typeface="ＭＳ 明朝" charset="-128"/>
                <a:cs typeface="ＭＳ 明朝" charset="-128"/>
              </a:rPr>
              <a:t>歳。</a:t>
            </a:r>
          </a:p>
          <a:p>
            <a:pPr eaLnBrk="1" hangingPunct="1">
              <a:lnSpc>
                <a:spcPct val="90000"/>
              </a:lnSpc>
            </a:pPr>
            <a:r>
              <a:rPr lang="ja-JP" altLang="en-US" sz="2200" dirty="0">
                <a:ea typeface="ＭＳ 明朝" charset="-128"/>
                <a:cs typeface="ＭＳ 明朝" charset="-128"/>
              </a:rPr>
              <a:t>専門：人口学・人口社会学・家族社会学・情報社会学。</a:t>
            </a:r>
          </a:p>
          <a:p>
            <a:pPr eaLnBrk="1" hangingPunct="1">
              <a:lnSpc>
                <a:spcPct val="90000"/>
              </a:lnSpc>
            </a:pPr>
            <a:r>
              <a:rPr lang="ja-JP" altLang="en-US" sz="2200" dirty="0">
                <a:ea typeface="ＭＳ 明朝" charset="-128"/>
                <a:cs typeface="ＭＳ 明朝" charset="-128"/>
              </a:rPr>
              <a:t>北星学園大学社会福祉学部社会福祉計画学科で兼任講師・非常勤講師（</a:t>
            </a:r>
            <a:r>
              <a:rPr lang="en-US" altLang="ja-JP" sz="2200" dirty="0">
                <a:ea typeface="ＭＳ 明朝" charset="-128"/>
                <a:cs typeface="ＭＳ 明朝" charset="-128"/>
              </a:rPr>
              <a:t>1997</a:t>
            </a:r>
            <a:r>
              <a:rPr lang="ja-JP" altLang="en-US" sz="2200" dirty="0">
                <a:ea typeface="ＭＳ 明朝" charset="-128"/>
                <a:cs typeface="ＭＳ 明朝" charset="-128"/>
              </a:rPr>
              <a:t>年～</a:t>
            </a:r>
            <a:r>
              <a:rPr lang="en-US" altLang="ja-JP" sz="2200" dirty="0">
                <a:ea typeface="ＭＳ 明朝" charset="-128"/>
                <a:cs typeface="ＭＳ 明朝" charset="-128"/>
              </a:rPr>
              <a:t>2007</a:t>
            </a:r>
            <a:r>
              <a:rPr lang="ja-JP" altLang="en-US" sz="2200" dirty="0">
                <a:ea typeface="ＭＳ 明朝" charset="-128"/>
                <a:cs typeface="ＭＳ 明朝" charset="-128"/>
              </a:rPr>
              <a:t>年）「福祉社会学」担当。</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札幌市立大学・大学院で看護学部看護学科の兼担教員として医療・看護系の学生を教えた。</a:t>
            </a:r>
          </a:p>
          <a:p>
            <a:pPr eaLnBrk="1" hangingPunct="1">
              <a:lnSpc>
                <a:spcPct val="90000"/>
              </a:lnSpc>
            </a:pPr>
            <a:r>
              <a:rPr lang="ja-JP" altLang="en-US" sz="2200" dirty="0">
                <a:ea typeface="ＭＳ 明朝" charset="-128"/>
                <a:cs typeface="ＭＳ 明朝" charset="-128"/>
              </a:rPr>
              <a:t>介護福祉マネジメント学科の照井レナ教授は札幌市立大学の元同僚、林美恵子教授（文化人類学）は北海道社会学会を通じ知り合い。</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今年度は非常勤、来年度からソーシャルワーク学科の専任教授として着任予定です。よろしくね。</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200" dirty="0">
                <a:solidFill>
                  <a:srgbClr val="FF0000"/>
                </a:solidFill>
                <a:ea typeface="ＭＳ 明朝" charset="-128"/>
                <a:cs typeface="ＭＳ 明朝" charset="-128"/>
              </a:rPr>
              <a:t>で「原俊彦」で検索→｀原俊彦研究室（</a:t>
            </a:r>
            <a:r>
              <a:rPr lang="en-US" altLang="ja-JP" sz="2200" dirty="0">
                <a:solidFill>
                  <a:srgbClr val="FF0000"/>
                </a:solidFill>
                <a:ea typeface="ＭＳ 明朝" charset="-128"/>
                <a:cs typeface="ＭＳ 明朝" charset="-128"/>
              </a:rPr>
              <a:t>https://</a:t>
            </a:r>
            <a:r>
              <a:rPr lang="en-US" altLang="ja-JP" sz="2200" dirty="0" err="1">
                <a:solidFill>
                  <a:srgbClr val="FF0000"/>
                </a:solidFill>
                <a:ea typeface="ＭＳ 明朝" charset="-128"/>
                <a:cs typeface="ＭＳ 明朝" charset="-128"/>
              </a:rPr>
              <a:t>www.toshi-hara.jp</a:t>
            </a:r>
            <a:r>
              <a:rPr lang="en-US" altLang="ja-JP" sz="2200" dirty="0">
                <a:solidFill>
                  <a:srgbClr val="FF0000"/>
                </a:solidFill>
                <a:ea typeface="ＭＳ 明朝" charset="-128"/>
                <a:cs typeface="ＭＳ 明朝" charset="-128"/>
              </a:rPr>
              <a:t>/</a:t>
            </a: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rPr>
              <a:t>E-mail: </a:t>
            </a:r>
            <a:r>
              <a:rPr lang="en-US" altLang="ja-JP" sz="2200" dirty="0" err="1">
                <a:solidFill>
                  <a:srgbClr val="FF0000"/>
                </a:solidFill>
                <a:ea typeface="ＭＳ 明朝" charset="-128"/>
                <a:cs typeface="ＭＳ 明朝" charset="-128"/>
              </a:rPr>
              <a:t>t.hara@scu.ac.jp</a:t>
            </a:r>
            <a:endParaRPr lang="ja-JP" altLang="en-US" sz="22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86512" y="1564903"/>
            <a:ext cx="8377976" cy="4384377"/>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b="1" dirty="0">
                <a:ea typeface="ＭＳ 明朝" charset="-128"/>
                <a:cs typeface="ＭＳ 明朝" charset="-128"/>
              </a:rPr>
              <a:t>リアクションペーパー＃１</a:t>
            </a:r>
          </a:p>
          <a:p>
            <a:pPr marL="0" indent="0" eaLnBrk="1" hangingPunct="1">
              <a:lnSpc>
                <a:spcPct val="90000"/>
              </a:lnSpc>
              <a:buNone/>
            </a:pPr>
            <a:r>
              <a:rPr lang="ja-JP" altLang="en-US" sz="1600" b="1" dirty="0">
                <a:ea typeface="ＭＳ 明朝" charset="-128"/>
                <a:cs typeface="ＭＳ 明朝" charset="-128"/>
              </a:rPr>
              <a:t>学科名　　　　　　　　　学年　　　　学生番号　　　　　　　氏名　　　　　　　</a:t>
            </a:r>
          </a:p>
          <a:p>
            <a:pPr marL="0" indent="0" eaLnBrk="1" hangingPunct="1">
              <a:lnSpc>
                <a:spcPct val="90000"/>
              </a:lnSpc>
              <a:buNone/>
            </a:pPr>
            <a:r>
              <a:rPr lang="ja-JP" altLang="en-US" sz="1600" b="1" dirty="0">
                <a:ea typeface="ＭＳ 明朝" charset="-128"/>
                <a:cs typeface="ＭＳ 明朝" charset="-128"/>
              </a:rPr>
              <a:t>受講者に合わせた講義をしたいので、思った通りにお答え下さい。また、これはアンケートですので、回答を強要することはしません。回答したくない場合は、</a:t>
            </a:r>
            <a:r>
              <a:rPr lang="en-US" altLang="ja-JP" sz="1600" b="1" dirty="0">
                <a:ea typeface="ＭＳ 明朝" charset="-128"/>
                <a:cs typeface="ＭＳ 明朝" charset="-128"/>
              </a:rPr>
              <a:t>N.A(</a:t>
            </a:r>
            <a:r>
              <a:rPr lang="ja-JP" altLang="en-US" sz="1600" b="1" dirty="0">
                <a:ea typeface="ＭＳ 明朝" charset="-128"/>
                <a:cs typeface="ＭＳ 明朝" charset="-128"/>
              </a:rPr>
              <a:t>ノーアンサー）をレ（チェック）して下さい。</a:t>
            </a:r>
          </a:p>
          <a:p>
            <a:pPr marL="0" indent="0" eaLnBrk="1" hangingPunct="1">
              <a:lnSpc>
                <a:spcPct val="90000"/>
              </a:lnSpc>
              <a:buNone/>
            </a:pP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１．あなたのプロフィール</a:t>
            </a:r>
          </a:p>
          <a:p>
            <a:pPr marL="0" indent="0" eaLnBrk="1" hangingPunct="1">
              <a:lnSpc>
                <a:spcPct val="90000"/>
              </a:lnSpc>
              <a:buNone/>
            </a:pPr>
            <a:r>
              <a:rPr lang="ja-JP" altLang="en-US" sz="1600" b="1" dirty="0">
                <a:ea typeface="ＭＳ 明朝" charset="-128"/>
                <a:cs typeface="ＭＳ 明朝" charset="-128"/>
              </a:rPr>
              <a:t>①年齢　　　　　歳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②</a:t>
            </a:r>
            <a:r>
              <a:rPr lang="ja-JP" altLang="en-US" sz="1600" b="1" dirty="0">
                <a:ea typeface="ＭＳ 明朝" charset="-128"/>
                <a:cs typeface="ＭＳ 明朝" charset="-128"/>
              </a:rPr>
              <a:t>性別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③</a:t>
            </a:r>
            <a:r>
              <a:rPr lang="ja-JP" altLang="en-US" sz="1600" b="1" dirty="0">
                <a:ea typeface="ＭＳ 明朝" charset="-128"/>
                <a:cs typeface="ＭＳ 明朝" charset="-128"/>
              </a:rPr>
              <a:t>最終学歴　□中学（卒・中退）　□高校卒（卒・中退）　□短大卒（卒・中退）□大学（卒・中退）大学院（卒・中退） （□</a:t>
            </a:r>
            <a:r>
              <a:rPr lang="en-US" altLang="ja-JP" sz="1600" b="1" dirty="0">
                <a:ea typeface="ＭＳ 明朝" charset="-128"/>
                <a:cs typeface="ＭＳ 明朝" charset="-128"/>
              </a:rPr>
              <a:t>N.A.)</a:t>
            </a: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④職業経験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a:t>
            </a:r>
            <a:r>
              <a:rPr lang="ja-JP" altLang="en-US" sz="1600" b="1" dirty="0">
                <a:ea typeface="ＭＳ 明朝" charset="-128"/>
                <a:cs typeface="ＭＳ 明朝" charset="-128"/>
              </a:rPr>
              <a:t>なし　</a:t>
            </a:r>
          </a:p>
          <a:p>
            <a:pPr marL="0" indent="0" eaLnBrk="1" hangingPunct="1">
              <a:lnSpc>
                <a:spcPct val="90000"/>
              </a:lnSpc>
              <a:buNone/>
            </a:pPr>
            <a:r>
              <a:rPr lang="ja-JP" altLang="en-US" sz="1600" b="1" dirty="0">
                <a:ea typeface="ＭＳ 明朝" charset="-128"/>
                <a:cs typeface="ＭＳ 明朝" charset="-128"/>
              </a:rPr>
              <a:t>□アルバイト（　　　　　　　　　　　　　　　）など　</a:t>
            </a:r>
          </a:p>
          <a:p>
            <a:pPr marL="0" indent="0" eaLnBrk="1" hangingPunct="1">
              <a:lnSpc>
                <a:spcPct val="90000"/>
              </a:lnSpc>
              <a:buNone/>
            </a:pPr>
            <a:r>
              <a:rPr lang="ja-JP" altLang="en-US" sz="1600" b="1" dirty="0">
                <a:ea typeface="ＭＳ 明朝" charset="-128"/>
                <a:cs typeface="ＭＳ 明朝" charset="-128"/>
              </a:rPr>
              <a:t>□非正規就業（　　　　　　　　　　　　　　　）など</a:t>
            </a:r>
          </a:p>
          <a:p>
            <a:pPr marL="0" indent="0" eaLnBrk="1" hangingPunct="1">
              <a:lnSpc>
                <a:spcPct val="90000"/>
              </a:lnSpc>
              <a:buNone/>
            </a:pPr>
            <a:r>
              <a:rPr lang="ja-JP" altLang="en-US" sz="1600" b="1" dirty="0">
                <a:ea typeface="ＭＳ 明朝" charset="-128"/>
                <a:cs typeface="ＭＳ 明朝" charset="-128"/>
              </a:rPr>
              <a:t>□正規就業（　　　　　　　　　　　　　　　　）など</a:t>
            </a: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15219CB3-DB70-3594-9E02-9623893C0D45}"/>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Tree>
    <p:extLst>
      <p:ext uri="{BB962C8B-B14F-4D97-AF65-F5344CB8AC3E}">
        <p14:creationId xmlns:p14="http://schemas.microsoft.com/office/powerpoint/2010/main" val="400145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81038" y="1988840"/>
            <a:ext cx="8188952" cy="3600400"/>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２</a:t>
            </a:r>
            <a:r>
              <a:rPr lang="ja-JP" altLang="en-US" sz="1600" b="1" dirty="0">
                <a:ea typeface="ＭＳ 明朝" charset="-128"/>
                <a:cs typeface="ＭＳ 明朝" charset="-128"/>
              </a:rPr>
              <a:t>．あなたの希望</a:t>
            </a:r>
            <a:endParaRPr lang="en-US" altLang="ja-JP" sz="1600" b="1" dirty="0">
              <a:ea typeface="ＭＳ 明朝" charset="-128"/>
              <a:cs typeface="ＭＳ 明朝" charset="-128"/>
            </a:endParaRP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　この講義に対する要望があればチェックして下さい（複数回答可能）。</a:t>
            </a:r>
          </a:p>
          <a:p>
            <a:pPr marL="0" indent="0" eaLnBrk="1" hangingPunct="1">
              <a:lnSpc>
                <a:spcPct val="90000"/>
              </a:lnSpc>
              <a:buNone/>
            </a:pPr>
            <a:endParaRPr lang="ja-JP" altLang="en-US" sz="1600" b="1" dirty="0">
              <a:ea typeface="ＭＳ 明朝" charset="-128"/>
              <a:cs typeface="ＭＳ 明朝" charset="-128"/>
            </a:endParaRPr>
          </a:p>
          <a:p>
            <a:pPr marL="0" indent="358775" eaLnBrk="1" hangingPunct="1">
              <a:lnSpc>
                <a:spcPct val="90000"/>
              </a:lnSpc>
              <a:buNone/>
            </a:pPr>
            <a:r>
              <a:rPr lang="ja-JP" altLang="en-US" sz="1600" b="1" dirty="0">
                <a:ea typeface="ＭＳ 明朝" charset="-128"/>
                <a:cs typeface="ＭＳ 明朝" charset="-128"/>
              </a:rPr>
              <a:t>□国家試験に役立つような講義にしてほしい。</a:t>
            </a:r>
          </a:p>
          <a:p>
            <a:pPr marL="0" indent="358775" eaLnBrk="1" hangingPunct="1">
              <a:lnSpc>
                <a:spcPct val="90000"/>
              </a:lnSpc>
              <a:buNone/>
            </a:pPr>
            <a:r>
              <a:rPr lang="ja-JP" altLang="en-US" sz="1600" b="1" dirty="0">
                <a:ea typeface="ＭＳ 明朝" charset="-128"/>
                <a:cs typeface="ＭＳ 明朝" charset="-128"/>
              </a:rPr>
              <a:t>□実践的なことに役立つような講義にしてほしい。</a:t>
            </a:r>
          </a:p>
          <a:p>
            <a:pPr marL="0" indent="358775" eaLnBrk="1" hangingPunct="1">
              <a:lnSpc>
                <a:spcPct val="90000"/>
              </a:lnSpc>
              <a:buNone/>
            </a:pPr>
            <a:r>
              <a:rPr lang="ja-JP" altLang="en-US" sz="1600" b="1" dirty="0">
                <a:ea typeface="ＭＳ 明朝" charset="-128"/>
                <a:cs typeface="ＭＳ 明朝" charset="-128"/>
              </a:rPr>
              <a:t>□社会保障について興味・関心を高めるような講義にしてほしい。</a:t>
            </a:r>
          </a:p>
          <a:p>
            <a:pPr marL="0" indent="358775" eaLnBrk="1" hangingPunct="1">
              <a:lnSpc>
                <a:spcPct val="90000"/>
              </a:lnSpc>
              <a:buNone/>
            </a:pPr>
            <a:r>
              <a:rPr lang="ja-JP" altLang="en-US" sz="1600" b="1" dirty="0">
                <a:ea typeface="ＭＳ 明朝" charset="-128"/>
                <a:cs typeface="ＭＳ 明朝" charset="-128"/>
              </a:rPr>
              <a:t>□学術的な知識を身に付けたい。</a:t>
            </a:r>
          </a:p>
          <a:p>
            <a:pPr marL="0" indent="358775" eaLnBrk="1" hangingPunct="1">
              <a:lnSpc>
                <a:spcPct val="90000"/>
              </a:lnSpc>
              <a:buNone/>
            </a:pPr>
            <a:r>
              <a:rPr lang="ja-JP" altLang="en-US" sz="1600" b="1" dirty="0">
                <a:ea typeface="ＭＳ 明朝" charset="-128"/>
                <a:cs typeface="ＭＳ 明朝" charset="-128"/>
              </a:rPr>
              <a:t>□単位さえ取れれば良い。</a:t>
            </a:r>
          </a:p>
          <a:p>
            <a:pPr marL="0" indent="358775" eaLnBrk="1" hangingPunct="1">
              <a:lnSpc>
                <a:spcPct val="90000"/>
              </a:lnSpc>
              <a:buNone/>
            </a:pPr>
            <a:r>
              <a:rPr lang="ja-JP" altLang="en-US" sz="1600" b="1" dirty="0">
                <a:ea typeface="ＭＳ 明朝" charset="-128"/>
                <a:cs typeface="ＭＳ 明朝" charset="-128"/>
              </a:rPr>
              <a:t>□その他（　　　　　　　　　　　　　　　　　　　　　　　　　）</a:t>
            </a:r>
          </a:p>
          <a:p>
            <a:pPr marL="0" indent="358775"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5</a:t>
            </a:fld>
            <a:endParaRPr lang="en-US" altLang="ja-JP"/>
          </a:p>
        </p:txBody>
      </p:sp>
    </p:spTree>
    <p:extLst>
      <p:ext uri="{BB962C8B-B14F-4D97-AF65-F5344CB8AC3E}">
        <p14:creationId xmlns:p14="http://schemas.microsoft.com/office/powerpoint/2010/main" val="169530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③</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59512" y="1844824"/>
            <a:ext cx="8188952" cy="3600400"/>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３．講義で配慮してほしいこと</a:t>
            </a:r>
            <a:endParaRPr lang="en-US" altLang="ja-JP" sz="1600" dirty="0">
              <a:ea typeface="ＭＳ 明朝" charset="-128"/>
              <a:cs typeface="ＭＳ 明朝" charset="-128"/>
            </a:endParaRP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★気をつけてほしいことがあれば、チェクして下さい（複数回答　可能）</a:t>
            </a:r>
          </a:p>
          <a:p>
            <a:pPr marL="0" indent="0" eaLnBrk="1" hangingPunct="1">
              <a:lnSpc>
                <a:spcPct val="90000"/>
              </a:lnSpc>
              <a:buNone/>
            </a:pPr>
            <a:r>
              <a:rPr lang="ja-JP" altLang="en-US" sz="1600" dirty="0">
                <a:ea typeface="ＭＳ 明朝" charset="-128"/>
                <a:cs typeface="ＭＳ 明朝" charset="-128"/>
              </a:rPr>
              <a:t>□難しい話を長く聞くのは苦手なので、動画などを活用してほしい。</a:t>
            </a:r>
          </a:p>
          <a:p>
            <a:pPr marL="0" indent="0" eaLnBrk="1" hangingPunct="1">
              <a:lnSpc>
                <a:spcPct val="90000"/>
              </a:lnSpc>
              <a:buNone/>
            </a:pPr>
            <a:r>
              <a:rPr lang="ja-JP" altLang="en-US" sz="1600" dirty="0">
                <a:ea typeface="ＭＳ 明朝" charset="-128"/>
                <a:cs typeface="ＭＳ 明朝" charset="-128"/>
              </a:rPr>
              <a:t>□漢字・カタカナ言葉・外国語表記などは、ゆっくり説明してほしい。</a:t>
            </a:r>
          </a:p>
          <a:p>
            <a:pPr marL="0" indent="0" eaLnBrk="1" hangingPunct="1">
              <a:lnSpc>
                <a:spcPct val="90000"/>
              </a:lnSpc>
              <a:buNone/>
            </a:pPr>
            <a:r>
              <a:rPr lang="ja-JP" altLang="en-US" sz="1600" dirty="0">
                <a:ea typeface="ＭＳ 明朝" charset="-128"/>
                <a:cs typeface="ＭＳ 明朝" charset="-128"/>
              </a:rPr>
              <a:t>□統計や数値などは、わかりやすく説明してほしい。</a:t>
            </a:r>
          </a:p>
          <a:p>
            <a:pPr marL="0" indent="0" eaLnBrk="1" hangingPunct="1">
              <a:lnSpc>
                <a:spcPct val="90000"/>
              </a:lnSpc>
              <a:buNone/>
            </a:pPr>
            <a:r>
              <a:rPr lang="ja-JP" altLang="en-US" sz="1600" dirty="0">
                <a:ea typeface="ＭＳ 明朝" charset="-128"/>
                <a:cs typeface="ＭＳ 明朝" charset="-128"/>
              </a:rPr>
              <a:t>□教科書に書いてあることは読めばわかるので、必要なことだけを説明してほしい。</a:t>
            </a:r>
          </a:p>
          <a:p>
            <a:pPr marL="0" indent="0" eaLnBrk="1" hangingPunct="1">
              <a:lnSpc>
                <a:spcPct val="90000"/>
              </a:lnSpc>
              <a:buNone/>
            </a:pPr>
            <a:r>
              <a:rPr lang="ja-JP" altLang="en-US" sz="1600" dirty="0">
                <a:ea typeface="ＭＳ 明朝" charset="-128"/>
                <a:cs typeface="ＭＳ 明朝" charset="-128"/>
              </a:rPr>
              <a:t>□講義に直接関係のない話は時間の無駄なのでやめてほしい。</a:t>
            </a:r>
          </a:p>
          <a:p>
            <a:pPr marL="0" indent="0" eaLnBrk="1" hangingPunct="1">
              <a:lnSpc>
                <a:spcPct val="90000"/>
              </a:lnSpc>
              <a:buNone/>
            </a:pPr>
            <a:r>
              <a:rPr lang="ja-JP" altLang="en-US" sz="1600" dirty="0">
                <a:ea typeface="ＭＳ 明朝" charset="-128"/>
                <a:cs typeface="ＭＳ 明朝" charset="-128"/>
              </a:rPr>
              <a:t>□その他の希望（　　　　　　　　　　　　　　　　　　　　　　　　　　　　）</a:t>
            </a: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dirty="0">
                <a:solidFill>
                  <a:srgbClr val="FF0000"/>
                </a:solidFill>
                <a:ea typeface="ＭＳ 明朝" charset="-128"/>
                <a:cs typeface="ＭＳ 明朝" charset="-128"/>
              </a:rPr>
              <a:t>個人的なお願いがあれば、授業の後か、メールで直接、相談して下さい。</a:t>
            </a:r>
          </a:p>
          <a:p>
            <a:pPr marL="0" indent="0" eaLnBrk="1" hangingPunct="1">
              <a:lnSpc>
                <a:spcPct val="90000"/>
              </a:lnSpc>
              <a:buNone/>
            </a:pPr>
            <a:endParaRPr lang="ja-JP" altLang="en-US" sz="1600" dirty="0">
              <a:solidFill>
                <a:srgbClr val="FF0000"/>
              </a:solidFill>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BA675494-FBA6-0770-B55D-94C9E5FFA305}"/>
              </a:ext>
            </a:extLst>
          </p:cNvPr>
          <p:cNvSpPr>
            <a:spLocks noGrp="1"/>
          </p:cNvSpPr>
          <p:nvPr>
            <p:ph type="sldNum" sz="quarter" idx="12"/>
          </p:nvPr>
        </p:nvSpPr>
        <p:spPr/>
        <p:txBody>
          <a:bodyPr/>
          <a:lstStyle/>
          <a:p>
            <a:fld id="{A4CFD91F-0676-4D47-82C1-C8A098CDDACF}" type="slidenum">
              <a:rPr lang="en-US" altLang="ja-JP" smtClean="0"/>
              <a:pPr/>
              <a:t>6</a:t>
            </a:fld>
            <a:endParaRPr lang="en-US" altLang="ja-JP"/>
          </a:p>
        </p:txBody>
      </p:sp>
    </p:spTree>
    <p:extLst>
      <p:ext uri="{BB962C8B-B14F-4D97-AF65-F5344CB8AC3E}">
        <p14:creationId xmlns:p14="http://schemas.microsoft.com/office/powerpoint/2010/main" val="77945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3200" dirty="0">
                <a:ea typeface="ＭＳ Ｐゴシック" charset="-128"/>
                <a:cs typeface="ＭＳ Ｐゴシック" charset="-128"/>
              </a:rPr>
              <a:t>①授業の概要</a:t>
            </a:r>
            <a:endParaRPr lang="ja-JP" altLang="en-US" dirty="0">
              <a:ea typeface="ＭＳ Ｐゴシック" charset="-128"/>
              <a:cs typeface="ＭＳ Ｐゴシック" charset="-128"/>
            </a:endParaRPr>
          </a:p>
        </p:txBody>
      </p:sp>
      <p:sp>
        <p:nvSpPr>
          <p:cNvPr id="429059" name="Rectangle 3"/>
          <p:cNvSpPr>
            <a:spLocks noGrp="1" noChangeArrowheads="1"/>
          </p:cNvSpPr>
          <p:nvPr>
            <p:ph type="body" idx="1"/>
          </p:nvPr>
        </p:nvSpPr>
        <p:spPr>
          <a:xfrm>
            <a:off x="683568" y="2032955"/>
            <a:ext cx="8001000" cy="3096344"/>
          </a:xfrm>
        </p:spPr>
        <p:txBody>
          <a:bodyPr/>
          <a:lstStyle/>
          <a:p>
            <a:pPr eaLnBrk="1" hangingPunct="1"/>
            <a:r>
              <a:rPr lang="en-US" altLang="ja-JP" dirty="0">
                <a:ea typeface="ＭＳ Ｐゴシック" charset="-128"/>
                <a:cs typeface="ＭＳ Ｐゴシック" charset="-128"/>
              </a:rPr>
              <a:t>2</a:t>
            </a:r>
            <a:r>
              <a:rPr lang="ja-JP" altLang="en-US" dirty="0">
                <a:ea typeface="ＭＳ Ｐゴシック" charset="-128"/>
                <a:cs typeface="ＭＳ Ｐゴシック" charset="-128"/>
              </a:rPr>
              <a:t>年前期／選択／授業形態（講義）／</a:t>
            </a:r>
            <a:r>
              <a:rPr lang="en-US" altLang="ja-JP" dirty="0">
                <a:ea typeface="ＭＳ Ｐゴシック" charset="-128"/>
                <a:cs typeface="ＭＳ Ｐゴシック" charset="-128"/>
              </a:rPr>
              <a:t>2</a:t>
            </a:r>
            <a:r>
              <a:rPr lang="ja-JP" altLang="en-US" dirty="0">
                <a:ea typeface="ＭＳ Ｐゴシック" charset="-128"/>
                <a:cs typeface="ＭＳ Ｐゴシック" charset="-128"/>
              </a:rPr>
              <a:t>単位／時間数（</a:t>
            </a:r>
            <a:r>
              <a:rPr lang="en-US" altLang="ja-JP" dirty="0">
                <a:ea typeface="ＭＳ Ｐゴシック" charset="-128"/>
                <a:cs typeface="ＭＳ Ｐゴシック" charset="-128"/>
              </a:rPr>
              <a:t>30</a:t>
            </a:r>
            <a:r>
              <a:rPr lang="ja-JP" altLang="en-US" dirty="0">
                <a:ea typeface="ＭＳ Ｐゴシック" charset="-128"/>
                <a:cs typeface="ＭＳ Ｐゴシック" charset="-128"/>
              </a:rPr>
              <a:t>）</a:t>
            </a:r>
          </a:p>
          <a:p>
            <a:pPr eaLnBrk="1" hangingPunct="1"/>
            <a:r>
              <a:rPr lang="ja-JP" altLang="en-US" dirty="0">
                <a:ea typeface="ＭＳ Ｐゴシック" charset="-128"/>
                <a:cs typeface="ＭＳ Ｐゴシック" charset="-128"/>
              </a:rPr>
              <a:t>社会保障</a:t>
            </a:r>
            <a:r>
              <a:rPr lang="en-US" altLang="ja-JP" dirty="0">
                <a:ea typeface="ＭＳ Ｐゴシック" charset="-128"/>
                <a:cs typeface="ＭＳ Ｐゴシック" charset="-128"/>
              </a:rPr>
              <a:t>Ⅰ</a:t>
            </a:r>
            <a:r>
              <a:rPr lang="ja-JP" altLang="en-US" dirty="0">
                <a:ea typeface="ＭＳ Ｐゴシック" charset="-128"/>
                <a:cs typeface="ＭＳ Ｐゴシック" charset="-128"/>
              </a:rPr>
              <a:t>では、主に今日的社会保障の動向、わが国と諸外国の社会保障の歴史、理念、概念、役割、社会保障の財源、及び公的保険と民間保険の関係について学ぶ。</a:t>
            </a:r>
          </a:p>
          <a:p>
            <a:pPr eaLnBrk="1" hangingPunct="1"/>
            <a:endParaRPr lang="ja-JP" altLang="en-US"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451CC47E-CBC6-1E02-9CF9-72ACF323AF6E}"/>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②到達目標</a:t>
            </a:r>
          </a:p>
        </p:txBody>
      </p:sp>
      <p:sp>
        <p:nvSpPr>
          <p:cNvPr id="429059" name="Rectangle 3"/>
          <p:cNvSpPr>
            <a:spLocks noGrp="1" noChangeArrowheads="1"/>
          </p:cNvSpPr>
          <p:nvPr>
            <p:ph type="body" idx="1"/>
          </p:nvPr>
        </p:nvSpPr>
        <p:spPr>
          <a:xfrm>
            <a:off x="574674" y="1772816"/>
            <a:ext cx="8569325" cy="4176464"/>
          </a:xfrm>
        </p:spPr>
        <p:txBody>
          <a:bodyPr/>
          <a:lstStyle/>
          <a:p>
            <a:pPr marL="514350" indent="-514350" eaLnBrk="1" hangingPunct="1">
              <a:buFont typeface="+mj-lt"/>
              <a:buAutoNum type="arabicPeriod"/>
            </a:pPr>
            <a:r>
              <a:rPr lang="ja-JP" altLang="en-US" sz="2800" dirty="0">
                <a:ea typeface="ＭＳ Ｐゴシック" charset="-128"/>
                <a:cs typeface="ＭＳ Ｐゴシック" charset="-128"/>
              </a:rPr>
              <a:t>現代社会における社会保障制度の基本的な課題や問題について理解・説明できる。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社会保障の歴史的変遷、理念、概念、対象について理解・説明できる。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公的保険制度と民間保険制度の関係と役割分担およびそれぞれの特徴について説明できる。</a:t>
            </a:r>
          </a:p>
          <a:p>
            <a:pPr marL="514350" indent="-514350" eaLnBrk="1" hangingPunct="1">
              <a:buFont typeface="+mj-lt"/>
              <a:buAutoNum type="arabicPeriod"/>
            </a:pPr>
            <a:r>
              <a:rPr lang="ja-JP" altLang="en-US" sz="2800" dirty="0">
                <a:ea typeface="ＭＳ Ｐゴシック" charset="-128"/>
                <a:cs typeface="ＭＳ Ｐゴシック" charset="-128"/>
              </a:rPr>
              <a:t>年金、医療、雇用保険等の社会保障制度の具体的内容を理解し説明できる。</a:t>
            </a:r>
          </a:p>
          <a:p>
            <a:pPr marL="514350" indent="-514350" eaLnBrk="1" hangingPunct="1">
              <a:buFont typeface="+mj-lt"/>
              <a:buAutoNum type="arabicPeriod"/>
            </a:pPr>
            <a:r>
              <a:rPr lang="ja-JP" altLang="en-US" sz="2800" dirty="0">
                <a:ea typeface="ＭＳ Ｐゴシック" charset="-128"/>
                <a:cs typeface="ＭＳ Ｐゴシック" charset="-128"/>
              </a:rPr>
              <a:t>諸外国の社会保障制度の概要を理解し説明できる。</a:t>
            </a:r>
          </a:p>
        </p:txBody>
      </p:sp>
      <p:sp>
        <p:nvSpPr>
          <p:cNvPr id="2" name="スライド番号プレースホルダー 1">
            <a:extLst>
              <a:ext uri="{FF2B5EF4-FFF2-40B4-BE49-F238E27FC236}">
                <a16:creationId xmlns:a16="http://schemas.microsoft.com/office/drawing/2014/main" id="{20EFD4EA-8D0A-288D-5F1A-2C8BBF5FE598}"/>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Tree>
    <p:extLst>
      <p:ext uri="{BB962C8B-B14F-4D97-AF65-F5344CB8AC3E}">
        <p14:creationId xmlns:p14="http://schemas.microsoft.com/office/powerpoint/2010/main" val="404322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③アドバイス</a:t>
            </a:r>
          </a:p>
        </p:txBody>
      </p:sp>
      <p:sp>
        <p:nvSpPr>
          <p:cNvPr id="429059" name="Rectangle 3"/>
          <p:cNvSpPr>
            <a:spLocks noGrp="1" noChangeArrowheads="1"/>
          </p:cNvSpPr>
          <p:nvPr>
            <p:ph type="body" idx="1"/>
          </p:nvPr>
        </p:nvSpPr>
        <p:spPr>
          <a:xfrm>
            <a:off x="683568" y="1844824"/>
            <a:ext cx="8136904" cy="3960440"/>
          </a:xfrm>
        </p:spPr>
        <p:txBody>
          <a:bodyPr/>
          <a:lstStyle/>
          <a:p>
            <a:pPr eaLnBrk="1" hangingPunct="1"/>
            <a:r>
              <a:rPr lang="ja-JP" altLang="en-US" dirty="0">
                <a:ea typeface="ＭＳ Ｐゴシック" charset="-128"/>
                <a:cs typeface="ＭＳ Ｐゴシック" charset="-128"/>
              </a:rPr>
              <a:t>盛り沢山ですね！先生は人口学・社会学が専門なので、何でも知っている訳ではありません。しっかり準備して解説して行きたいと思います。</a:t>
            </a:r>
            <a:endParaRPr lang="en-US" altLang="ja-JP" dirty="0">
              <a:ea typeface="ＭＳ Ｐゴシック" charset="-128"/>
              <a:cs typeface="ＭＳ Ｐゴシック" charset="-128"/>
            </a:endParaRPr>
          </a:p>
          <a:p>
            <a:pPr eaLnBrk="1" hangingPunct="1"/>
            <a:r>
              <a:rPr lang="ja-JP" altLang="en-US" dirty="0">
                <a:ea typeface="ＭＳ Ｐゴシック" charset="-128"/>
                <a:cs typeface="ＭＳ Ｐゴシック" charset="-128"/>
              </a:rPr>
              <a:t>実務との関係：制度の考え方や仕組みを知っていれば、制度利用者の要望に的確に対応できる。何が可能で、何が可能でないか、その理由をうまく説明すれば、利用者の理解が得られ仕事に対する満足度も高まります。</a:t>
            </a:r>
          </a:p>
        </p:txBody>
      </p:sp>
      <p:sp>
        <p:nvSpPr>
          <p:cNvPr id="2" name="スライド番号プレースホルダー 1">
            <a:extLst>
              <a:ext uri="{FF2B5EF4-FFF2-40B4-BE49-F238E27FC236}">
                <a16:creationId xmlns:a16="http://schemas.microsoft.com/office/drawing/2014/main" id="{D33E1B81-612B-7839-4BBB-E6ABAF3FEFFF}"/>
              </a:ext>
            </a:extLst>
          </p:cNvPr>
          <p:cNvSpPr>
            <a:spLocks noGrp="1"/>
          </p:cNvSpPr>
          <p:nvPr>
            <p:ph type="sldNum" sz="quarter" idx="12"/>
          </p:nvPr>
        </p:nvSpPr>
        <p:spPr/>
        <p:txBody>
          <a:bodyPr/>
          <a:lstStyle/>
          <a:p>
            <a:fld id="{A4CFD91F-0676-4D47-82C1-C8A098CDDACF}" type="slidenum">
              <a:rPr lang="en-US" altLang="ja-JP" smtClean="0"/>
              <a:pPr/>
              <a:t>9</a:t>
            </a:fld>
            <a:endParaRPr lang="en-US" altLang="ja-JP"/>
          </a:p>
        </p:txBody>
      </p:sp>
    </p:spTree>
    <p:extLst>
      <p:ext uri="{BB962C8B-B14F-4D97-AF65-F5344CB8AC3E}">
        <p14:creationId xmlns:p14="http://schemas.microsoft.com/office/powerpoint/2010/main" val="143189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14148</TotalTime>
  <Words>3569</Words>
  <Application>Microsoft Office PowerPoint</Application>
  <PresentationFormat>画面に合わせる (4:3)</PresentationFormat>
  <Paragraphs>267</Paragraphs>
  <Slides>28</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ＭＳ 明朝</vt:lpstr>
      <vt:lpstr>Arial</vt:lpstr>
      <vt:lpstr>Century</vt:lpstr>
      <vt:lpstr>Wingdings</vt:lpstr>
      <vt:lpstr>Profile</vt:lpstr>
      <vt:lpstr>第1回【イントロダクション】 今日の社会保障をめぐる話題</vt:lpstr>
      <vt:lpstr>今日のお話</vt:lpstr>
      <vt:lpstr>1.【自己紹介】</vt:lpstr>
      <vt:lpstr>2.【受講生への質問】①</vt:lpstr>
      <vt:lpstr>2.【受講生への質問】②</vt:lpstr>
      <vt:lpstr>2.【受講生への質問】③</vt:lpstr>
      <vt:lpstr>３．【この講義について】　①授業の概要</vt:lpstr>
      <vt:lpstr>３．【この講義について】　②到達目標</vt:lpstr>
      <vt:lpstr>３．【この講義について】　③アドバイス</vt:lpstr>
      <vt:lpstr>３．【この講義について】　④-1講義計画</vt:lpstr>
      <vt:lpstr>３．【この講義について】　④-2講義計画</vt:lpstr>
      <vt:lpstr>３．【この講義について】　 ④-3講義計画</vt:lpstr>
      <vt:lpstr>３．【この講義について】　⑤成績評価方法</vt:lpstr>
      <vt:lpstr>３．【この講義について】　⑥教科書</vt:lpstr>
      <vt:lpstr>４.【国家試験との関係】①資格取得</vt:lpstr>
      <vt:lpstr>４.【国家試験との関係】②アドバイス</vt:lpstr>
      <vt:lpstr>４.【国家試験との関係】③過去問１</vt:lpstr>
      <vt:lpstr>４.【国家試験との関係】③-1アドバイス</vt:lpstr>
      <vt:lpstr>４.【国家試験との関係】③過去問２</vt:lpstr>
      <vt:lpstr>４.【国家試験との関係】③過去問３</vt:lpstr>
      <vt:lpstr>４.【国家試験との関係】③-３アドバイス</vt:lpstr>
      <vt:lpstr>４.【国家試験との関係】③過去問４</vt:lpstr>
      <vt:lpstr>４.【国家試験との関係】③-４アドバイス</vt:lpstr>
      <vt:lpstr>5.【今日の社会保障をめぐる話題】①</vt:lpstr>
      <vt:lpstr>5.【今日の社会保障をめぐる話題】②</vt:lpstr>
      <vt:lpstr>5.【今日の社会保障をめぐる話題】③</vt:lpstr>
      <vt:lpstr>5.【今日の社会保障をめぐる話題】④</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原 俊彦</cp:lastModifiedBy>
  <cp:revision>533</cp:revision>
  <cp:lastPrinted>2015-04-03T08:14:20Z</cp:lastPrinted>
  <dcterms:created xsi:type="dcterms:W3CDTF">2016-04-06T06:30:45Z</dcterms:created>
  <dcterms:modified xsi:type="dcterms:W3CDTF">2023-04-11T05:17:39Z</dcterms:modified>
  <cp:category/>
</cp:coreProperties>
</file>