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6" r:id="rId3"/>
    <p:sldId id="388" r:id="rId4"/>
    <p:sldId id="674" r:id="rId5"/>
    <p:sldId id="675" r:id="rId6"/>
    <p:sldId id="664" r:id="rId7"/>
    <p:sldId id="676" r:id="rId8"/>
    <p:sldId id="666" r:id="rId9"/>
    <p:sldId id="677" r:id="rId10"/>
    <p:sldId id="401" r:id="rId11"/>
    <p:sldId id="523" r:id="rId12"/>
    <p:sldId id="425" r:id="rId13"/>
  </p:sldIdLst>
  <p:sldSz cx="9144000" cy="6858000" type="screen4x3"/>
  <p:notesSz cx="6735763" cy="98694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0929"/>
  </p:normalViewPr>
  <p:slideViewPr>
    <p:cSldViewPr>
      <p:cViewPr varScale="1">
        <p:scale>
          <a:sx n="58" d="100"/>
          <a:sy n="58" d="100"/>
        </p:scale>
        <p:origin x="1336" y="28"/>
      </p:cViewPr>
      <p:guideLst>
        <p:guide orient="horz" pos="2205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8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8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59C66D-0D13-D449-9E2F-B02EFB58329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3945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8" y="1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8" y="4688007"/>
            <a:ext cx="4939560" cy="444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8" y="9376015"/>
            <a:ext cx="2918831" cy="49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7" tIns="45699" rIns="91397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010F23-AE4D-1A43-A1A9-F76D988535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32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8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3EBEF6-26C4-E945-B3B7-92E4823FDBB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488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39616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09AAF5-8F3F-044E-8761-E1012297FBFD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523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E09AAF5-8F3F-044E-8761-E1012297FBF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1583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379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800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9644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018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C39366-07BA-5E43-803B-8B68CFC8E660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ja-JP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350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84" charset="2"/>
              <a:buNone/>
              <a:defRPr sz="28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4FEFA32-1C60-7D4F-B2A8-76BF2137AE3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FFA08D-09B4-244B-A7F6-F2D88DD541C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2E314-A1CC-D140-ACBB-9C3E1395875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FD91F-0676-4D47-82C1-C8A098CDDAC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E11DC-31E9-B44B-97ED-81AFB996DB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01C8CF-9BDB-D641-8F98-783B12B6BD9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E0FFD4-FD94-B445-9908-6620B392E07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1984D-C1F7-A648-B964-6AF24D2197C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2F0F9-08F8-F145-8F85-912607AC9DC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4ED82-3780-574E-B1FF-698C98AEAB5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3A49F-274F-E74B-A114-22076913B8E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pitchFamily="84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315783F-0FAE-5049-B55E-52C077A1A85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o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84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yokai-search.com/4-seimei-uriag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eSVtC1BSe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enrosai.coop/zenrosai/profile/about/overview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hiryo.ja-kyosai.or.jp/hitomatome/?utm_source=gss_brand&amp;utm_medium=cpc&amp;utm_campaign=direct_00_hajimete&amp;utm_term=gss_brand-cpc-direct_00_hajimete&amp;gad=1&amp;gclid=CjwKCAjwzJmlBhBBEiwAEJyLuwFxL4T3lg6PJd6OTFb_U8qSACJruFf8boza8VH9i9pjfXpqeijj1xoCupUQAvD_BwE" TargetMode="External"/><Relationship Id="rId4" Type="http://schemas.openxmlformats.org/officeDocument/2006/relationships/hyperlink" Target="https://coopkyosai.coop/portal/?utm_source=google&amp;utm_medium=cpc&amp;utm_campaign=shiryou&amp;utm_content=RSA_portal_shimeitantai&amp;gad=1&amp;gclid=CjwKCAjwzJmlBhBBEiwAEJyLu0Xl457uAFg_dBW_F_KffQq3P-ERt6s08UYPVc34LwAFzuIzqRgefxoCdcgQAvD_Bw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ob.career-tasu.jp/rankinglist/206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abiho.jp/" TargetMode="External"/><Relationship Id="rId4" Type="http://schemas.openxmlformats.org/officeDocument/2006/relationships/hyperlink" Target="https://www.ms-ins.com/personal/car/jibaiseki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7240" y="1124744"/>
            <a:ext cx="7809520" cy="1080120"/>
          </a:xfrm>
        </p:spPr>
        <p:txBody>
          <a:bodyPr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/>
              <a:t>13</a:t>
            </a:r>
            <a:r>
              <a:rPr lang="ja-JP" altLang="en-US" sz="3200" dirty="0"/>
              <a:t>回</a:t>
            </a:r>
            <a:r>
              <a:rPr lang="en-US" altLang="ja-JP" sz="3200" dirty="0"/>
              <a:t>【</a:t>
            </a:r>
            <a:r>
              <a:rPr lang="ja-JP" altLang="en-US" sz="3200" dirty="0"/>
              <a:t>公的保険と民間保険の関係</a:t>
            </a:r>
            <a:r>
              <a:rPr lang="en-US" altLang="ja-JP" sz="3200" dirty="0"/>
              <a:t>】</a:t>
            </a:r>
            <a:r>
              <a:rPr lang="ja-JP" altLang="en-US" sz="3200" dirty="0"/>
              <a:t>民間保険、企業年金、個人年金の概要</a:t>
            </a:r>
            <a:endParaRPr lang="en-US" altLang="ja-JP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612" y="2669984"/>
            <a:ext cx="6984776" cy="3550043"/>
          </a:xfrm>
        </p:spPr>
        <p:txBody>
          <a:bodyPr/>
          <a:lstStyle/>
          <a:p>
            <a:pPr algn="ctr"/>
            <a:r>
              <a:rPr lang="ja-JP" altLang="en-US" dirty="0"/>
              <a:t>社会保障</a:t>
            </a:r>
            <a:r>
              <a:rPr lang="en-US" altLang="ja-JP" dirty="0"/>
              <a:t>Ⅰ</a:t>
            </a:r>
            <a:r>
              <a:rPr lang="ja-JP" altLang="en-US" dirty="0"/>
              <a:t>　</a:t>
            </a:r>
            <a:endParaRPr lang="en-US" altLang="ja-JP" sz="2000" dirty="0"/>
          </a:p>
          <a:p>
            <a:pPr algn="ctr"/>
            <a:endParaRPr lang="en-US" altLang="ja-JP" sz="2000" dirty="0"/>
          </a:p>
          <a:p>
            <a:pPr algn="ctr"/>
            <a:r>
              <a:rPr lang="ja-JP" altLang="en-US" sz="2000" dirty="0"/>
              <a:t>第４章社会保険・社会扶助・民間保険の関係</a:t>
            </a:r>
          </a:p>
          <a:p>
            <a:pPr algn="ctr"/>
            <a:r>
              <a:rPr lang="zh-TW" altLang="en-US" sz="2000" dirty="0"/>
              <a:t>第３節　 </a:t>
            </a:r>
            <a:r>
              <a:rPr lang="ja-JP" altLang="en-US" sz="2000" dirty="0"/>
              <a:t>社会保険と民間保険の現状</a:t>
            </a:r>
            <a:endParaRPr lang="en-US" altLang="zh-TW" sz="2000" dirty="0"/>
          </a:p>
          <a:p>
            <a:pPr algn="ctr"/>
            <a:r>
              <a:rPr lang="en-US" altLang="zh-TW" sz="2000" dirty="0"/>
              <a:t>p.107-111</a:t>
            </a:r>
          </a:p>
          <a:p>
            <a:pPr algn="ctr"/>
            <a:r>
              <a:rPr lang="en-US" altLang="zh-TW" sz="2000" dirty="0"/>
              <a:t>5</a:t>
            </a:r>
            <a:r>
              <a:rPr lang="zh-TW" altLang="en-US" sz="2000" dirty="0"/>
              <a:t>限目</a:t>
            </a:r>
            <a:r>
              <a:rPr lang="en-US" altLang="zh-TW" sz="2000" dirty="0"/>
              <a:t>16</a:t>
            </a:r>
            <a:r>
              <a:rPr lang="zh-TW" altLang="en-US" sz="2000" dirty="0"/>
              <a:t>：</a:t>
            </a:r>
            <a:r>
              <a:rPr lang="en-US" altLang="zh-TW" sz="2000" dirty="0"/>
              <a:t>20</a:t>
            </a:r>
            <a:r>
              <a:rPr lang="zh-TW" altLang="en-US" sz="2000" dirty="0"/>
              <a:t>～</a:t>
            </a:r>
            <a:r>
              <a:rPr lang="en-US" altLang="zh-TW" sz="2000" dirty="0"/>
              <a:t>17</a:t>
            </a:r>
            <a:r>
              <a:rPr lang="zh-TW" altLang="en-US" sz="2000" dirty="0"/>
              <a:t>：</a:t>
            </a:r>
            <a:r>
              <a:rPr lang="en-US" altLang="zh-TW" sz="2000" dirty="0"/>
              <a:t>50 </a:t>
            </a:r>
            <a:r>
              <a:rPr lang="zh-TW" altLang="en-US" sz="2000" dirty="0"/>
              <a:t>　</a:t>
            </a:r>
            <a:endParaRPr lang="en-US" altLang="zh-TW" sz="2000" dirty="0"/>
          </a:p>
          <a:p>
            <a:pPr algn="ctr"/>
            <a:r>
              <a:rPr lang="zh-TW" altLang="en-US" sz="2000" dirty="0"/>
              <a:t>講義室 </a:t>
            </a:r>
            <a:r>
              <a:rPr lang="en-US" altLang="zh-TW" sz="2000" dirty="0"/>
              <a:t>303</a:t>
            </a:r>
          </a:p>
          <a:p>
            <a:pPr algn="ctr"/>
            <a:r>
              <a:rPr lang="ja-JP" altLang="en-US" sz="1800" dirty="0"/>
              <a:t>担当：原　俊彦</a:t>
            </a:r>
            <a:endParaRPr lang="en-US" altLang="ja-JP" sz="1800" dirty="0"/>
          </a:p>
          <a:p>
            <a:endParaRPr lang="en-US" altLang="ja-JP" dirty="0"/>
          </a:p>
          <a:p>
            <a:br>
              <a:rPr lang="ja-JP" altLang="en-US" dirty="0"/>
            </a:br>
            <a:r>
              <a:rPr lang="ja-JP" altLang="en-US" dirty="0"/>
              <a:t>　　　　　　　　　　　　</a:t>
            </a:r>
          </a:p>
          <a:p>
            <a:r>
              <a:rPr lang="ja-JP" altLang="en-US" dirty="0"/>
              <a:t>　　　       担当　原　俊彦（札幌市立大学）</a:t>
            </a:r>
            <a:r>
              <a:rPr lang="en-US" altLang="ja-JP" dirty="0" err="1"/>
              <a:t>t.hara@scu.ac.jp</a:t>
            </a:r>
            <a:endParaRPr lang="ja-JP" altLang="en-US" dirty="0"/>
          </a:p>
          <a:p>
            <a:r>
              <a:rPr lang="ja-JP" altLang="en-US" dirty="0"/>
              <a:t>　　　　　　　　　　　　　                   　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CEE67F-DA0A-A97A-4149-9FDB225E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FA32-1C60-7D4F-B2A8-76BF2137AE32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12" y="228699"/>
            <a:ext cx="8001000" cy="1216025"/>
          </a:xfrm>
        </p:spPr>
        <p:txBody>
          <a:bodyPr anchor="ctr" anchorCtr="1"/>
          <a:lstStyle/>
          <a:p>
            <a:pPr algn="ctr" eaLnBrk="1" hangingPunct="1"/>
            <a:r>
              <a:rPr lang="ja-JP" altLang="en-US" sz="4000" dirty="0"/>
              <a:t>リアクションペーパー</a:t>
            </a:r>
            <a:r>
              <a:rPr lang="ja-JP" altLang="en-US" sz="4000"/>
              <a:t>＃</a:t>
            </a:r>
            <a:r>
              <a:rPr lang="en-US" altLang="ja-JP" sz="4000" dirty="0"/>
              <a:t>1</a:t>
            </a:r>
            <a:r>
              <a:rPr lang="ja-JP" altLang="en-US" sz="4000" dirty="0"/>
              <a:t>３①</a:t>
            </a:r>
            <a:endParaRPr lang="ja-JP" dirty="0">
              <a:solidFill>
                <a:schemeClr val="tx1"/>
              </a:solidFill>
              <a:ea typeface="ＭＳ 明朝" charset="-128"/>
              <a:cs typeface="ＭＳ 明朝" charset="-128"/>
            </a:endParaRP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540" y="1708721"/>
            <a:ext cx="8460940" cy="445658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1600" b="1" dirty="0">
                <a:ea typeface="ＭＳ 明朝" charset="-128"/>
                <a:cs typeface="ＭＳ 明朝" charset="-128"/>
              </a:rPr>
              <a:t>1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社会保険と民間保険の関係について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□これまで関心がなかった。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□関心はあったがよく知らなかった。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□前から関心があり、よく知っていた。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□盛り沢山でよく理解できなかった。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□その他（　　　　　　　　　　　　　　　　　　　　　　　　　　　　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２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.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民間保険の種類について　その１　生命保険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□生命保険とは？　人の生存また死亡に対して給付を行う民間保険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□死亡保険（終身保険）：死んでから支払いがある。本人、死亡後のリスク保障。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□生存保険：生きているうちに支払い＝生存中のリスク保障。年金保険（個人年金）：公的年金とは異なり有期が多い。学資保険：子どもの進学・教育費などを積み立てる。いずれも貯蓄的性格が強い。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□第三分野の保険：生命保険の特約（三大生活習慣病特約、障害特約。入院特約、介護特約、傷害特約など）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□簡易保険（簡保）は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1916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（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T5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）年旧郵政省の国営事業。強制加入ではないので公的保険ではなく民間保険に分類。郵政民営化で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2007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（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H19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）年に株式会社かんぽ生命保。郵便局の窓口「かんぽ生命」。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NHK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のラジオ体操の起源は逓信省簡易保険局の販促事業。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1600" dirty="0"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1600" dirty="0"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030555-3C59-F85A-122E-D97750C6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10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9530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12" y="228699"/>
            <a:ext cx="8001000" cy="1216025"/>
          </a:xfrm>
        </p:spPr>
        <p:txBody>
          <a:bodyPr anchor="ctr" anchorCtr="1"/>
          <a:lstStyle/>
          <a:p>
            <a:pPr algn="ctr" eaLnBrk="1" hangingPunct="1"/>
            <a:r>
              <a:rPr lang="ja-JP" altLang="en-US" sz="4000" dirty="0"/>
              <a:t>リアクションペーパー＃</a:t>
            </a:r>
            <a:r>
              <a:rPr lang="en-US" altLang="ja-JP" sz="4000" dirty="0"/>
              <a:t>1</a:t>
            </a:r>
            <a:r>
              <a:rPr lang="ja-JP" altLang="en-US" sz="4000" dirty="0"/>
              <a:t>３　②</a:t>
            </a:r>
            <a:endParaRPr lang="ja-JP" dirty="0">
              <a:solidFill>
                <a:schemeClr val="tx1"/>
              </a:solidFill>
              <a:ea typeface="ＭＳ 明朝" charset="-128"/>
              <a:cs typeface="ＭＳ 明朝" charset="-128"/>
            </a:endParaRP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549" y="1700808"/>
            <a:ext cx="8385192" cy="43924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３．民間保険の種類について　その２　損害保険　 </a:t>
            </a:r>
            <a:endParaRPr lang="en-US" altLang="ja-JP" sz="1600" b="1" dirty="0"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1600" b="1" dirty="0"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□損賠保険とは？　損害（モノ）・傷害（人身）を中心とした事故に対して給付を行う保険。□元が海上保険・火災保険⇒東京海上火災（現在：東京海上日動火災保険）⇒発展型、住宅総合保険、地震保険。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□自動車保険：自動車損害賠償責任保険（自賠責）、自動車総合保険（任意保険）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□第三分野の保険：日常生活や旅行時の事故やけがに備える（損害保険、ボランティア保険、ペット保険、海外旅行保険など）</a:t>
            </a:r>
            <a:endParaRPr lang="en-US" altLang="ja-JP" sz="1600" b="1" dirty="0"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1600" b="1" dirty="0"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４．社会保険と民間保険の違い</a:t>
            </a:r>
            <a:endParaRPr lang="en-US" altLang="ja-JP" sz="1600" b="1" dirty="0"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1600" b="1" dirty="0">
              <a:ea typeface="ＭＳ 明朝" charset="-128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【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実施主体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】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政府または公法人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vs.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民間企業（株式会社、相互会社、共同組合など）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【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加入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】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強制加入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vs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任意加入（ただし、低所得者は負担の関係で入れない）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【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配慮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】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低所得者への配慮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vs.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高所得者向け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【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給付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】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最低限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(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ナショナル・ミニマム）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vs.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給付・反対給付均等原理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b="1" dirty="0">
                <a:ea typeface="ＭＳ 明朝" charset="-128"/>
                <a:cs typeface="ＭＳ 明朝" charset="-128"/>
              </a:rPr>
              <a:t>□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【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財源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】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公費負担あり</a:t>
            </a:r>
            <a:r>
              <a:rPr lang="en-US" altLang="ja-JP" sz="1600" b="1" dirty="0">
                <a:ea typeface="ＭＳ 明朝" charset="-128"/>
                <a:cs typeface="ＭＳ 明朝" charset="-128"/>
              </a:rPr>
              <a:t>vs.</a:t>
            </a:r>
            <a:r>
              <a:rPr lang="ja-JP" altLang="en-US" sz="1600" b="1" dirty="0">
                <a:ea typeface="ＭＳ 明朝" charset="-128"/>
                <a:cs typeface="ＭＳ 明朝" charset="-128"/>
              </a:rPr>
              <a:t>公費負担なし（収支相等の原則）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1600" b="1" dirty="0"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030555-3C59-F85A-122E-D97750C6F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396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ja-JP" altLang="en-US" dirty="0"/>
              <a:t>定期試験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675" y="1844824"/>
            <a:ext cx="7704047" cy="38884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3200" dirty="0"/>
              <a:t>定期試験は</a:t>
            </a:r>
          </a:p>
          <a:p>
            <a:pPr marL="0" indent="0">
              <a:buNone/>
            </a:pPr>
            <a:r>
              <a:rPr lang="ja-JP" altLang="en-US" sz="3200" dirty="0"/>
              <a:t>８月９日（水）</a:t>
            </a:r>
            <a:r>
              <a:rPr lang="en-US" altLang="ja-JP" sz="3200" dirty="0"/>
              <a:t>14</a:t>
            </a:r>
            <a:r>
              <a:rPr lang="ja-JP" altLang="en-US" sz="3200" dirty="0"/>
              <a:t>：</a:t>
            </a:r>
            <a:r>
              <a:rPr lang="en-US" altLang="ja-JP" sz="3200" dirty="0"/>
              <a:t>40-16:10 </a:t>
            </a:r>
            <a:r>
              <a:rPr lang="ja-JP" altLang="en-US" sz="3200" dirty="0"/>
              <a:t>です。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　　　　欠席しないように！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dirty="0"/>
          </a:p>
          <a:p>
            <a:pPr eaLnBrk="1" hangingPunct="1">
              <a:lnSpc>
                <a:spcPct val="90000"/>
              </a:lnSpc>
            </a:pPr>
            <a:endParaRPr lang="ja-JP" altLang="en-US" sz="2400" dirty="0">
              <a:latin typeface="ＭＳ 明朝" charset="-128"/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42157D2-5026-7465-C617-F7B5FC517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01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ja-JP" altLang="en-US" dirty="0"/>
              <a:t>今日のお話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6637" y="1657350"/>
            <a:ext cx="7827763" cy="50641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800" dirty="0"/>
              <a:t>第３節　社会保険と民間保険の現状</a:t>
            </a:r>
            <a:endParaRPr lang="en-US" altLang="ja-JP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１．社会保険と民間保険の種類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①民間保険の種類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②生命保険</a:t>
            </a:r>
            <a:endParaRPr lang="en-US" altLang="ja-JP" sz="2000" dirty="0"/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③損害保険</a:t>
            </a:r>
            <a:endParaRPr lang="en-US" altLang="ja-JP" sz="2000" dirty="0"/>
          </a:p>
          <a:p>
            <a:pPr marL="88900" lvl="1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２．社会保険と民間保険の違い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r>
              <a:rPr lang="ja-JP" altLang="en-US" sz="2000" dirty="0"/>
              <a:t>①社会保険と民間保険</a:t>
            </a:r>
          </a:p>
          <a:p>
            <a:pPr marL="438150" lvl="1" indent="0" eaLnBrk="1" hangingPunct="1">
              <a:lnSpc>
                <a:spcPct val="90000"/>
              </a:lnSpc>
              <a:buNone/>
            </a:pPr>
            <a:endParaRPr lang="ja-JP" altLang="en-US" sz="2400" dirty="0">
              <a:latin typeface="ＭＳ 明朝" charset="-128"/>
              <a:ea typeface="ＭＳ 明朝" charset="-128"/>
              <a:cs typeface="ＭＳ 明朝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5C640BE-F694-22C0-69A1-3158D2609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D91F-0676-4D47-82C1-C8A098CDDACF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9506729-607B-B929-8EB7-051062E107E6}"/>
              </a:ext>
            </a:extLst>
          </p:cNvPr>
          <p:cNvSpPr txBox="1"/>
          <p:nvPr/>
        </p:nvSpPr>
        <p:spPr>
          <a:xfrm>
            <a:off x="1106513" y="4653136"/>
            <a:ext cx="693097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</a:rPr>
              <a:t>生命保険と損害保険の違いと種類について理解する。</a:t>
            </a:r>
            <a:endParaRPr lang="en-US" altLang="ja-JP" sz="2000" dirty="0">
              <a:solidFill>
                <a:srgbClr val="FF0000"/>
              </a:solidFill>
            </a:endParaRPr>
          </a:p>
          <a:p>
            <a:r>
              <a:rPr lang="ja-JP" altLang="en-US" sz="2000" dirty="0">
                <a:solidFill>
                  <a:srgbClr val="FF0000"/>
                </a:solidFill>
              </a:rPr>
              <a:t>社会保険と民間保険の違いと種類について理解する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3780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ja-JP" altLang="en-US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①民間保険の種類</a:t>
            </a:r>
            <a:br>
              <a:rPr lang="ja-JP" altLang="en-US" sz="2800" dirty="0"/>
            </a:br>
            <a:br>
              <a:rPr lang="en-US" altLang="ja-JP" sz="2800" dirty="0"/>
            </a:br>
            <a:r>
              <a:rPr lang="ja-JP" altLang="en-US" sz="2800" dirty="0"/>
              <a:t>表４－３　社会保険と民間保険の種類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3B7040A-78B4-363D-0B8B-156EF0D97F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83" y="2420568"/>
            <a:ext cx="7069410" cy="44374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②生命保険　その１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6"/>
            <a:ext cx="8776295" cy="438703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生命保険とは？人の生存また死亡に対して給付を行う民間保険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死亡保険（終身保険）：本人、死亡後のリスク保障。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生存保険：生きているうちに支払い＝生存中のリスク保障。年金保険（個人年金）：公的年金とは異なり有期の場合が多い。学資保険：子どもの進学・教育費などを積み立てる。いずれも貯蓄的性格が強い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。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死亡保険と生存保険の組み合わせ型＝生死混合保険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3"/>
              </a:rPr>
              <a:t>生命保険業界 保険料収入ランキング</a:t>
            </a:r>
            <a:endParaRPr lang="ja-JP" altLang="en-US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★新しい公的年金：確定拠出年金（企業型</a:t>
            </a:r>
            <a:r>
              <a:rPr lang="en-US" altLang="ja-JP" sz="2400" b="1" dirty="0">
                <a:latin typeface="+mn-ea"/>
                <a:cs typeface="ＭＳ 明朝" charset="-128"/>
              </a:rPr>
              <a:t>DC/</a:t>
            </a:r>
            <a:r>
              <a:rPr lang="en-US" altLang="ja-JP" sz="2400" b="1" dirty="0" err="1">
                <a:latin typeface="+mn-ea"/>
                <a:cs typeface="ＭＳ 明朝" charset="-128"/>
              </a:rPr>
              <a:t>iDeCo</a:t>
            </a:r>
            <a:r>
              <a:rPr lang="en-US" altLang="ja-JP" sz="2400" b="1" dirty="0">
                <a:latin typeface="+mn-ea"/>
                <a:cs typeface="ＭＳ 明朝" charset="-128"/>
              </a:rPr>
              <a:t>):</a:t>
            </a:r>
            <a:r>
              <a:rPr lang="ja-JP" altLang="en-US" sz="2400" b="1" dirty="0">
                <a:latin typeface="+mn-ea"/>
                <a:cs typeface="ＭＳ 明朝" charset="-128"/>
              </a:rPr>
              <a:t>個人が毎月決まった掛け金を支払い、資金運用成績に応じて、年金を受け取る、貯蓄・資産形成型個人年金（第五章）</a:t>
            </a:r>
          </a:p>
          <a:p>
            <a:pPr eaLnBrk="1" hangingPunct="1">
              <a:lnSpc>
                <a:spcPct val="90000"/>
              </a:lnSpc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400" b="1" dirty="0">
              <a:latin typeface="+mn-ea"/>
              <a:cs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07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②生命保険　その２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6"/>
            <a:ext cx="8776295" cy="438703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第三分野の保険：生命保険の特約（三大生活習慣病特約、障害特約。入院特約、介護特約、傷害特約など）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簡易保険（簡保）：</a:t>
            </a:r>
            <a:r>
              <a:rPr lang="en-US" altLang="ja-JP" sz="2400" b="1" dirty="0">
                <a:latin typeface="+mn-ea"/>
                <a:cs typeface="ＭＳ 明朝" charset="-128"/>
              </a:rPr>
              <a:t>1916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T5</a:t>
            </a:r>
            <a:r>
              <a:rPr lang="ja-JP" altLang="en-US" sz="2400" b="1" dirty="0">
                <a:latin typeface="+mn-ea"/>
                <a:cs typeface="ＭＳ 明朝" charset="-128"/>
              </a:rPr>
              <a:t>）年旧郵政省の国営事業。強制加入ではないので公的保険ではなく民間保険に分類。郵政民営化で</a:t>
            </a:r>
            <a:r>
              <a:rPr lang="en-US" altLang="ja-JP" sz="2400" b="1" dirty="0">
                <a:latin typeface="+mn-ea"/>
                <a:cs typeface="ＭＳ 明朝" charset="-128"/>
              </a:rPr>
              <a:t>2006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H18</a:t>
            </a:r>
            <a:r>
              <a:rPr lang="ja-JP" altLang="en-US" sz="2400" b="1" dirty="0">
                <a:latin typeface="+mn-ea"/>
                <a:cs typeface="ＭＳ 明朝" charset="-128"/>
              </a:rPr>
              <a:t>）年に株式会社かんぽ</a:t>
            </a:r>
            <a:r>
              <a:rPr lang="en-US" altLang="ja-JP" sz="2400" b="1" dirty="0">
                <a:latin typeface="+mn-ea"/>
                <a:cs typeface="ＭＳ 明朝" charset="-128"/>
              </a:rPr>
              <a:t>2007</a:t>
            </a:r>
            <a:r>
              <a:rPr lang="ja-JP" altLang="en-US" sz="2400" b="1" dirty="0">
                <a:latin typeface="+mn-ea"/>
                <a:cs typeface="ＭＳ 明朝" charset="-128"/>
              </a:rPr>
              <a:t>（</a:t>
            </a:r>
            <a:r>
              <a:rPr lang="en-US" altLang="ja-JP" sz="2400" b="1" dirty="0">
                <a:latin typeface="+mn-ea"/>
                <a:cs typeface="ＭＳ 明朝" charset="-128"/>
              </a:rPr>
              <a:t>H19</a:t>
            </a:r>
            <a:r>
              <a:rPr lang="ja-JP" altLang="en-US" sz="2400" b="1" dirty="0">
                <a:latin typeface="+mn-ea"/>
                <a:cs typeface="ＭＳ 明朝" charset="-128"/>
              </a:rPr>
              <a:t>）年に株式会社かんぽ生命保険として完全民営化。郵便局の窓口「かんぽ生命」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  <a:hlinkClick r:id="rId3"/>
              </a:rPr>
              <a:t>朝のラジオ体操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は簡易保険の販売促進事業だった！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ラジオ体操は、昭和</a:t>
            </a:r>
            <a:r>
              <a:rPr lang="en-US" altLang="ja-JP" sz="2400" b="1" dirty="0">
                <a:latin typeface="+mn-ea"/>
                <a:cs typeface="ＭＳ 明朝" charset="-128"/>
              </a:rPr>
              <a:t>3</a:t>
            </a:r>
            <a:r>
              <a:rPr lang="ja-JP" altLang="en-US" sz="2400" b="1" dirty="0">
                <a:latin typeface="+mn-ea"/>
                <a:cs typeface="ＭＳ 明朝" charset="-128"/>
              </a:rPr>
              <a:t>年に天皇陛下ご即位の大礼を記念して、当時の逓信省簡易保険局が制定し、日本放送協会の協力を得て「国民保健体操」の名称で国民の健康保持増進を目的として実施したのが最初です。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400" b="1" dirty="0">
              <a:latin typeface="+mn-ea"/>
              <a:cs typeface="ＭＳ 明朝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BAE644B-28F5-2EEE-FE63-C41E25C369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218802"/>
            <a:ext cx="1042506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8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②生命保険　その３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7"/>
            <a:ext cx="8926817" cy="42484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制度共済保険：協同組合（全国共済農業共同組合、消費生活共同組合など）が扱う保険。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  <a:hlinkClick r:id="rId3"/>
              </a:rPr>
              <a:t>全労済</a:t>
            </a:r>
            <a:r>
              <a:rPr lang="ja-JP" altLang="en-US" sz="2400" b="1" dirty="0">
                <a:latin typeface="+mn-ea"/>
                <a:cs typeface="ＭＳ 明朝" charset="-128"/>
              </a:rPr>
              <a:t>、都道府県民済、</a:t>
            </a:r>
            <a:r>
              <a:rPr lang="ja-JP" altLang="en-US" sz="2400" b="1" dirty="0">
                <a:latin typeface="+mn-ea"/>
                <a:cs typeface="ＭＳ 明朝" charset="-128"/>
                <a:hlinkClick r:id="rId4"/>
              </a:rPr>
              <a:t>コープ共済</a:t>
            </a:r>
            <a:r>
              <a:rPr lang="ja-JP" altLang="en-US" sz="2400" b="1" dirty="0">
                <a:latin typeface="+mn-ea"/>
                <a:cs typeface="ＭＳ 明朝" charset="-128"/>
              </a:rPr>
              <a:t>、</a:t>
            </a:r>
            <a:r>
              <a:rPr lang="en-US" altLang="ja-JP" sz="2400" b="1" dirty="0">
                <a:latin typeface="+mn-ea"/>
                <a:cs typeface="ＭＳ 明朝" charset="-128"/>
                <a:hlinkClick r:id="rId5"/>
              </a:rPr>
              <a:t>JA</a:t>
            </a:r>
            <a:r>
              <a:rPr lang="ja-JP" altLang="en-US" sz="2400" b="1" dirty="0">
                <a:latin typeface="+mn-ea"/>
                <a:cs typeface="ＭＳ 明朝" charset="-128"/>
                <a:hlinkClick r:id="rId5"/>
              </a:rPr>
              <a:t>共済</a:t>
            </a:r>
            <a:r>
              <a:rPr lang="ja-JP" altLang="en-US" sz="2400" b="1" dirty="0">
                <a:latin typeface="+mn-ea"/>
                <a:cs typeface="ＭＳ 明朝" charset="-128"/>
              </a:rPr>
              <a:t>。共済＝相互扶助。各種組合が組合員の連帯・相互扶助のために運営してきた保険事業。現在は組合員でなくても加入できる。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★全労済＝こくみん共済 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coop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＝全国労働者共済生活共同組合連合会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★コープ共済＝日本コープ共済生活共同組合連合会（生協）</a:t>
            </a:r>
            <a:endParaRPr lang="en-US" altLang="ja-JP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★</a:t>
            </a:r>
            <a:r>
              <a:rPr lang="en-US" altLang="ja-JP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JA</a:t>
            </a:r>
            <a:r>
              <a:rPr lang="ja-JP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共済：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  <a:cs typeface="ＭＳ 明朝" charset="-128"/>
              </a:rPr>
              <a:t>全国共済農業協同組合連合会</a:t>
            </a:r>
            <a:endParaRPr lang="ja-JP" altLang="en-US" sz="2400" b="1" dirty="0">
              <a:solidFill>
                <a:srgbClr val="FF0000"/>
              </a:solidFill>
              <a:latin typeface="+mn-ea"/>
              <a:cs typeface="ＭＳ 明朝" charset="-128"/>
            </a:endParaRPr>
          </a:p>
        </p:txBody>
      </p:sp>
      <p:sp>
        <p:nvSpPr>
          <p:cNvPr id="2" name="AutoShape 2" descr="日本コープ共済生活協同組合連合会">
            <a:extLst>
              <a:ext uri="{FF2B5EF4-FFF2-40B4-BE49-F238E27FC236}">
                <a16:creationId xmlns:a16="http://schemas.microsoft.com/office/drawing/2014/main" id="{41DB73FB-2B0B-3728-9A46-78F1892BA9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10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en-US" altLang="ja-JP" sz="2800" dirty="0"/>
            </a:br>
            <a:br>
              <a:rPr lang="en-US" altLang="ja-JP" sz="2800" dirty="0"/>
            </a:br>
            <a:br>
              <a:rPr lang="en-US" altLang="ja-JP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１．社会保険と民間保険の種類</a:t>
            </a:r>
            <a:br>
              <a:rPr lang="ja-JP" altLang="en-US" sz="2800" dirty="0"/>
            </a:br>
            <a:r>
              <a:rPr lang="ja-JP" altLang="en-US" sz="2800" dirty="0"/>
              <a:t>③損賠保険</a:t>
            </a:r>
            <a:br>
              <a:rPr lang="ja-JP" altLang="en-US" sz="2800" dirty="0"/>
            </a:br>
            <a:br>
              <a:rPr lang="ja-JP" altLang="en-US" sz="2400" dirty="0"/>
            </a:br>
            <a:br>
              <a:rPr lang="ja-JP" altLang="en-US" sz="2800" dirty="0"/>
            </a:br>
            <a:endParaRPr lang="ja-JP" altLang="en-US" sz="2800" dirty="0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711" y="1772816"/>
            <a:ext cx="8746289" cy="432047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損賠保険とは？　損害（モノ）や傷害（人身）を中心とした事故に対して給付を行う保険。元が海上保険・火災保険⇒東京海上火災（現在：東京海上日動火災保険）⇒発展型、住宅総合保険、地震保険。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自動車保険：自動車損害賠償責任保険（自賠責）、自動車総合保険（任意保険）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400" b="1" dirty="0">
                <a:latin typeface="+mn-ea"/>
                <a:cs typeface="ＭＳ 明朝" charset="-128"/>
              </a:rPr>
              <a:t>第三分野の保険：日常生活や旅行時の事故やけがに備える（損害保険、ボランティア保険、ペット保険、海外旅行保険など）</a:t>
            </a:r>
            <a:endParaRPr lang="en-US" altLang="ja-JP" sz="2400" b="1" dirty="0">
              <a:latin typeface="+mn-ea"/>
              <a:cs typeface="ＭＳ 明朝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ja-JP" sz="2400" b="1" dirty="0">
              <a:latin typeface="+mn-ea"/>
              <a:cs typeface="ＭＳ 明朝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3"/>
              </a:rPr>
              <a:t>損保会社の売上ランキング</a:t>
            </a:r>
            <a:r>
              <a:rPr lang="en-US" altLang="ja-JP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4"/>
              </a:rPr>
              <a:t>三井住友海上</a:t>
            </a:r>
            <a:r>
              <a:rPr lang="en-US" altLang="ja-JP" sz="2400" b="1" dirty="0">
                <a:latin typeface="+mn-ea"/>
                <a:cs typeface="ＭＳ 明朝" charset="-128"/>
                <a:hlinkClick r:id="rId4"/>
              </a:rPr>
              <a:t>HP </a:t>
            </a:r>
            <a:r>
              <a:rPr lang="en-US" altLang="ja-JP" sz="2400" b="1" dirty="0">
                <a:latin typeface="+mn-ea"/>
                <a:cs typeface="ＭＳ 明朝" charset="-128"/>
              </a:rPr>
              <a:t>★</a:t>
            </a:r>
            <a:r>
              <a:rPr lang="ja-JP" altLang="en-US" sz="2400" b="1" dirty="0">
                <a:latin typeface="+mn-ea"/>
                <a:cs typeface="ＭＳ 明朝" charset="-128"/>
                <a:hlinkClick r:id="rId5"/>
              </a:rPr>
              <a:t>たびほ</a:t>
            </a:r>
            <a:r>
              <a:rPr lang="ja-JP" altLang="en-US" sz="2400" b="1" dirty="0">
                <a:latin typeface="+mn-ea"/>
                <a:cs typeface="ＭＳ 明朝" charset="-128"/>
              </a:rPr>
              <a:t>　</a:t>
            </a:r>
          </a:p>
        </p:txBody>
      </p:sp>
      <p:sp>
        <p:nvSpPr>
          <p:cNvPr id="2" name="AutoShape 2" descr="日本コープ共済生活協同組合連合会">
            <a:extLst>
              <a:ext uri="{FF2B5EF4-FFF2-40B4-BE49-F238E27FC236}">
                <a16:creationId xmlns:a16="http://schemas.microsoft.com/office/drawing/2014/main" id="{41DB73FB-2B0B-3728-9A46-78F1892BA9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2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3937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２．社会保険と民間保険の違い</a:t>
            </a:r>
            <a:br>
              <a:rPr lang="ja-JP" altLang="en-US" sz="2800" dirty="0"/>
            </a:br>
            <a:r>
              <a:rPr lang="ja-JP" altLang="en-US" sz="2800" dirty="0"/>
              <a:t>①社会保険と民間保険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856" y="1700808"/>
            <a:ext cx="8816640" cy="4608511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●共通点：保険の原理に基づく。予測可能なリスク（統計的な発生確率）に対応。掛け捨てが基本。加入者が安心してモラル・ハザードに陥る危険性あり。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b="1" dirty="0">
                <a:latin typeface="+mn-ea"/>
                <a:cs typeface="ＭＳ 明朝" charset="-128"/>
              </a:rPr>
              <a:t>相違点：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実施主体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政府または公法人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民間企業（株式会社、相互会社、共同組合など）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加入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強制加入</a:t>
            </a:r>
            <a:r>
              <a:rPr lang="en-US" altLang="ja-JP" sz="2400" b="1" dirty="0">
                <a:latin typeface="+mn-ea"/>
                <a:cs typeface="ＭＳ 明朝" charset="-128"/>
              </a:rPr>
              <a:t>vs</a:t>
            </a:r>
            <a:r>
              <a:rPr lang="ja-JP" altLang="en-US" sz="2400" b="1" dirty="0">
                <a:latin typeface="+mn-ea"/>
                <a:cs typeface="ＭＳ 明朝" charset="-128"/>
              </a:rPr>
              <a:t>任意加入（ただし、低所得者は負担の関係で入れない）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配慮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低所得者への配慮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高所得者向け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給付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最低限</a:t>
            </a:r>
            <a:r>
              <a:rPr lang="en-US" altLang="ja-JP" sz="2400" b="1" dirty="0">
                <a:latin typeface="+mn-ea"/>
                <a:cs typeface="ＭＳ 明朝" charset="-128"/>
              </a:rPr>
              <a:t>(</a:t>
            </a:r>
            <a:r>
              <a:rPr lang="ja-JP" altLang="en-US" sz="2400" b="1" dirty="0">
                <a:latin typeface="+mn-ea"/>
                <a:cs typeface="ＭＳ 明朝" charset="-128"/>
              </a:rPr>
              <a:t>ナショナル・ミニマム）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給付・反対給付均等原理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  <a:cs typeface="ＭＳ 明朝" charset="-128"/>
              </a:rPr>
              <a:t>【</a:t>
            </a:r>
            <a:r>
              <a:rPr lang="ja-JP" altLang="en-US" sz="2400" b="1" dirty="0">
                <a:latin typeface="+mn-ea"/>
                <a:cs typeface="ＭＳ 明朝" charset="-128"/>
              </a:rPr>
              <a:t>財源</a:t>
            </a:r>
            <a:r>
              <a:rPr lang="en-US" altLang="ja-JP" sz="2400" b="1" dirty="0">
                <a:latin typeface="+mn-ea"/>
                <a:cs typeface="ＭＳ 明朝" charset="-128"/>
              </a:rPr>
              <a:t>】</a:t>
            </a:r>
            <a:r>
              <a:rPr lang="ja-JP" altLang="en-US" sz="2400" b="1" dirty="0">
                <a:latin typeface="+mn-ea"/>
                <a:cs typeface="ＭＳ 明朝" charset="-128"/>
              </a:rPr>
              <a:t>公費負担あり</a:t>
            </a:r>
            <a:r>
              <a:rPr lang="en-US" altLang="ja-JP" sz="2400" b="1" dirty="0">
                <a:latin typeface="+mn-ea"/>
                <a:cs typeface="ＭＳ 明朝" charset="-128"/>
              </a:rPr>
              <a:t>vs.</a:t>
            </a:r>
            <a:r>
              <a:rPr lang="ja-JP" altLang="en-US" sz="2400" b="1" dirty="0">
                <a:latin typeface="+mn-ea"/>
                <a:cs typeface="ＭＳ 明朝" charset="-128"/>
              </a:rPr>
              <a:t>公費負担なし（収支相等の原則）</a:t>
            </a:r>
          </a:p>
          <a:p>
            <a:pPr eaLnBrk="1" hangingPunct="1">
              <a:lnSpc>
                <a:spcPct val="90000"/>
              </a:lnSpc>
            </a:pPr>
            <a:endParaRPr lang="en-US" altLang="ja-JP" sz="2400" b="1" dirty="0">
              <a:latin typeface="+mn-ea"/>
              <a:cs typeface="ＭＳ 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60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3780"/>
            <a:ext cx="7704856" cy="1160475"/>
          </a:xfrm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br>
              <a:rPr lang="ja-JP" altLang="en-US" sz="2800" dirty="0"/>
            </a:br>
            <a:r>
              <a:rPr lang="ja-JP" altLang="en-US" sz="2800" dirty="0"/>
              <a:t>第３節　 社会保険と民間保険の現状</a:t>
            </a:r>
            <a:br>
              <a:rPr lang="ja-JP" altLang="en-US" sz="2800" dirty="0"/>
            </a:br>
            <a:r>
              <a:rPr lang="ja-JP" altLang="en-US" sz="2800" dirty="0"/>
              <a:t>２．社会保険と民間保険の違い</a:t>
            </a:r>
            <a:br>
              <a:rPr lang="ja-JP" altLang="en-US" sz="2800" dirty="0"/>
            </a:br>
            <a:r>
              <a:rPr lang="ja-JP" altLang="en-US" sz="2800" dirty="0"/>
              <a:t>①社会保険と民間保険</a:t>
            </a:r>
            <a:br>
              <a:rPr lang="ja-JP" altLang="en-US" sz="2800" dirty="0"/>
            </a:br>
            <a:br>
              <a:rPr lang="en-US" altLang="ja-JP" sz="2800" dirty="0"/>
            </a:br>
            <a:r>
              <a:rPr lang="ja-JP" altLang="en-US" sz="2800" dirty="0"/>
              <a:t>表４－４　社会保険と民間保険の違い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8FF2D87-D3A5-3149-CC25-8C2555BBA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40" y="2326931"/>
            <a:ext cx="8064896" cy="405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4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2004:テンプレート:プレゼンテーション:デザイン:Profile</Template>
  <TotalTime>44923</TotalTime>
  <Words>1555</Words>
  <Application>Microsoft Office PowerPoint</Application>
  <PresentationFormat>画面に合わせる (4:3)</PresentationFormat>
  <Paragraphs>105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ＭＳ 明朝</vt:lpstr>
      <vt:lpstr>Arial</vt:lpstr>
      <vt:lpstr>Wingdings</vt:lpstr>
      <vt:lpstr>Profile</vt:lpstr>
      <vt:lpstr>第13回【公的保険と民間保険の関係】民間保険、企業年金、個人年金の概要</vt:lpstr>
      <vt:lpstr>今日のお話</vt:lpstr>
      <vt:lpstr> 第３節　 社会保険と民間保険の現状 １．社会保険と民間保険の種類 ①民間保険の種類  表４－３　社会保険と民間保険の種類</vt:lpstr>
      <vt:lpstr>   第３節　 社会保険と民間保険の現状 １．社会保険と民間保険の種類 ②生命保険　その１   </vt:lpstr>
      <vt:lpstr>   第３節　 社会保険と民間保険の現状 １．社会保険と民間保険の種類 ②生命保険　その２   </vt:lpstr>
      <vt:lpstr>   第３節　 社会保険と民間保険の現状 １．社会保険と民間保険の種類 ②生命保険　その３   </vt:lpstr>
      <vt:lpstr>   第３節　 社会保険と民間保険の現状 １．社会保険と民間保険の種類 ③損賠保険   </vt:lpstr>
      <vt:lpstr>第３節　 社会保険と民間保険の現状 ２．社会保険と民間保険の違い ①社会保険と民間保険</vt:lpstr>
      <vt:lpstr> 第３節　 社会保険と民間保険の現状 ２．社会保険と民間保険の違い ①社会保険と民間保険  表４－４　社会保険と民間保険の違い</vt:lpstr>
      <vt:lpstr>リアクションペーパー＃1３①</vt:lpstr>
      <vt:lpstr>リアクションペーパー＃1３　②</vt:lpstr>
      <vt:lpstr>定期試験</vt:lpstr>
    </vt:vector>
  </TitlesOfParts>
  <Manager/>
  <Company>札幌市立 大学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　家族って何だろう？_x0010_ 家族をめぐる話題</dc:title>
  <dc:subject/>
  <dc:creator>札幌市立 大学</dc:creator>
  <cp:keywords/>
  <dc:description/>
  <cp:lastModifiedBy>原 俊彦</cp:lastModifiedBy>
  <cp:revision>768</cp:revision>
  <cp:lastPrinted>2023-07-07T05:41:28Z</cp:lastPrinted>
  <dcterms:created xsi:type="dcterms:W3CDTF">2016-04-06T06:30:45Z</dcterms:created>
  <dcterms:modified xsi:type="dcterms:W3CDTF">2023-07-07T05:47:19Z</dcterms:modified>
  <cp:category/>
</cp:coreProperties>
</file>