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handoutMasterIdLst>
    <p:handoutMasterId r:id="rId26"/>
  </p:handoutMasterIdLst>
  <p:sldIdLst>
    <p:sldId id="256" r:id="rId2"/>
    <p:sldId id="386" r:id="rId3"/>
    <p:sldId id="388" r:id="rId4"/>
    <p:sldId id="664" r:id="rId5"/>
    <p:sldId id="612" r:id="rId6"/>
    <p:sldId id="651" r:id="rId7"/>
    <p:sldId id="644" r:id="rId8"/>
    <p:sldId id="652" r:id="rId9"/>
    <p:sldId id="658" r:id="rId10"/>
    <p:sldId id="659" r:id="rId11"/>
    <p:sldId id="642" r:id="rId12"/>
    <p:sldId id="653" r:id="rId13"/>
    <p:sldId id="654" r:id="rId14"/>
    <p:sldId id="655" r:id="rId15"/>
    <p:sldId id="656" r:id="rId16"/>
    <p:sldId id="657" r:id="rId17"/>
    <p:sldId id="660" r:id="rId18"/>
    <p:sldId id="661" r:id="rId19"/>
    <p:sldId id="662" r:id="rId20"/>
    <p:sldId id="663" r:id="rId21"/>
    <p:sldId id="401" r:id="rId22"/>
    <p:sldId id="523" r:id="rId23"/>
    <p:sldId id="425" r:id="rId24"/>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0929"/>
  </p:normalViewPr>
  <p:slideViewPr>
    <p:cSldViewPr>
      <p:cViewPr>
        <p:scale>
          <a:sx n="125" d="100"/>
          <a:sy n="125" d="100"/>
        </p:scale>
        <p:origin x="60" y="-3000"/>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1"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4"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1"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34" tIns="47717" rIns="95434" bIns="4771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8160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194074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01437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32300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514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953040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50070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98414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70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71428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3907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89230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9933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2488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46696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3160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aiyo-seimei.co.jp/tyosma/BizhubLogicServle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wxLsQH1maH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mof.go.jp/tax_policy/summary/condition/019.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mof.go.jp/tax_policy/summary/condition/019.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nicovideo.jp/watch/sm77898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11</a:t>
            </a:r>
            <a:r>
              <a:rPr lang="ja-JP" altLang="en-US" sz="3200" dirty="0"/>
              <a:t>回</a:t>
            </a:r>
            <a:r>
              <a:rPr lang="en-US" altLang="ja-JP" sz="3200" dirty="0"/>
              <a:t>【</a:t>
            </a:r>
            <a:r>
              <a:rPr lang="ja-JP" altLang="en-US" sz="3200" dirty="0"/>
              <a:t>社会保険の概念と範囲</a:t>
            </a:r>
            <a:r>
              <a:rPr lang="en-US" altLang="ja-JP" sz="3200" dirty="0"/>
              <a:t>】</a:t>
            </a:r>
            <a:br>
              <a:rPr lang="en-US" altLang="ja-JP" sz="3200" dirty="0"/>
            </a:br>
            <a:r>
              <a:rPr lang="ja-JP" altLang="en-US" sz="3200" dirty="0"/>
              <a:t>年金保険、医療保険、</a:t>
            </a:r>
            <a:br>
              <a:rPr lang="en-US" altLang="ja-JP" sz="3200" dirty="0"/>
            </a:br>
            <a:r>
              <a:rPr lang="ja-JP" altLang="en-US" sz="3200" dirty="0"/>
              <a:t>介護保険と被用者の社会保険</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第４章社会保険・社会扶助・民間保険の関係</a:t>
            </a:r>
          </a:p>
          <a:p>
            <a:pPr algn="ctr"/>
            <a:r>
              <a:rPr lang="ja-JP" altLang="en-US" sz="2000" dirty="0"/>
              <a:t>第１節　保険と扶助の考え方</a:t>
            </a:r>
          </a:p>
          <a:p>
            <a:pPr algn="ctr"/>
            <a:r>
              <a:rPr lang="ja-JP" altLang="en-US" sz="1800" dirty="0"/>
              <a:t>教科書：</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.86</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p.91</a:t>
            </a:r>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en-US" altLang="ja-JP" sz="2800" dirty="0"/>
              <a:t>2021</a:t>
            </a:r>
            <a:r>
              <a:rPr lang="ja-JP" altLang="en-US" sz="2800" dirty="0"/>
              <a:t>年の簡易生命表（女性）</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94284"/>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4" name="図 3">
            <a:extLst>
              <a:ext uri="{FF2B5EF4-FFF2-40B4-BE49-F238E27FC236}">
                <a16:creationId xmlns:a16="http://schemas.microsoft.com/office/drawing/2014/main" id="{E1BB228F-A4AD-6C0A-80F9-7EAE4708008A}"/>
              </a:ext>
            </a:extLst>
          </p:cNvPr>
          <p:cNvPicPr>
            <a:picLocks noChangeAspect="1"/>
          </p:cNvPicPr>
          <p:nvPr/>
        </p:nvPicPr>
        <p:blipFill>
          <a:blip r:embed="rId4"/>
          <a:stretch>
            <a:fillRect/>
          </a:stretch>
        </p:blipFill>
        <p:spPr>
          <a:xfrm>
            <a:off x="899592" y="1443347"/>
            <a:ext cx="6120680" cy="4847761"/>
          </a:xfrm>
          <a:prstGeom prst="rect">
            <a:avLst/>
          </a:prstGeom>
        </p:spPr>
      </p:pic>
    </p:spTree>
    <p:extLst>
      <p:ext uri="{BB962C8B-B14F-4D97-AF65-F5344CB8AC3E}">
        <p14:creationId xmlns:p14="http://schemas.microsoft.com/office/powerpoint/2010/main" val="35394570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年齢別死因別死亡率＝死亡確率　（男性）</a:t>
            </a:r>
            <a:br>
              <a:rPr lang="ja-JP" altLang="en-US" sz="2800" dirty="0"/>
            </a:br>
            <a:r>
              <a:rPr lang="ja-JP" altLang="en-US" sz="2800" dirty="0"/>
              <a:t>２０２１年　人口１０万人あたり</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2" name="図 1">
            <a:extLst>
              <a:ext uri="{FF2B5EF4-FFF2-40B4-BE49-F238E27FC236}">
                <a16:creationId xmlns:a16="http://schemas.microsoft.com/office/drawing/2014/main" id="{988A1834-4F76-0467-281A-90235A314CE0}"/>
              </a:ext>
            </a:extLst>
          </p:cNvPr>
          <p:cNvPicPr>
            <a:picLocks noChangeAspect="1"/>
          </p:cNvPicPr>
          <p:nvPr/>
        </p:nvPicPr>
        <p:blipFill>
          <a:blip r:embed="rId4"/>
          <a:stretch>
            <a:fillRect/>
          </a:stretch>
        </p:blipFill>
        <p:spPr>
          <a:xfrm>
            <a:off x="827584" y="1844824"/>
            <a:ext cx="8244408" cy="4282468"/>
          </a:xfrm>
          <a:prstGeom prst="rect">
            <a:avLst/>
          </a:prstGeom>
          <a:solidFill>
            <a:schemeClr val="bg1"/>
          </a:solidFill>
        </p:spPr>
      </p:pic>
    </p:spTree>
    <p:extLst>
      <p:ext uri="{BB962C8B-B14F-4D97-AF65-F5344CB8AC3E}">
        <p14:creationId xmlns:p14="http://schemas.microsoft.com/office/powerpoint/2010/main" val="103585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年齢別死因別死亡率＝死亡確率　（女性）</a:t>
            </a:r>
            <a:br>
              <a:rPr lang="ja-JP" altLang="en-US" sz="2800" dirty="0"/>
            </a:br>
            <a:r>
              <a:rPr lang="ja-JP" altLang="en-US" sz="2800" dirty="0"/>
              <a:t>２０２１年　人口１０万人あたり</a:t>
            </a:r>
            <a:br>
              <a:rPr lang="en-US" altLang="ja-JP"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5" name="図 4">
            <a:extLst>
              <a:ext uri="{FF2B5EF4-FFF2-40B4-BE49-F238E27FC236}">
                <a16:creationId xmlns:a16="http://schemas.microsoft.com/office/drawing/2014/main" id="{2BD8DD9B-7F35-6111-BAA8-A8F5FA424824}"/>
              </a:ext>
            </a:extLst>
          </p:cNvPr>
          <p:cNvPicPr>
            <a:picLocks noChangeAspect="1"/>
          </p:cNvPicPr>
          <p:nvPr/>
        </p:nvPicPr>
        <p:blipFill>
          <a:blip r:embed="rId4"/>
          <a:stretch>
            <a:fillRect/>
          </a:stretch>
        </p:blipFill>
        <p:spPr>
          <a:xfrm>
            <a:off x="251520" y="1431341"/>
            <a:ext cx="8574807" cy="4153507"/>
          </a:xfrm>
          <a:prstGeom prst="rect">
            <a:avLst/>
          </a:prstGeom>
          <a:solidFill>
            <a:schemeClr val="bg1"/>
          </a:solidFill>
        </p:spPr>
      </p:pic>
    </p:spTree>
    <p:extLst>
      <p:ext uri="{BB962C8B-B14F-4D97-AF65-F5344CB8AC3E}">
        <p14:creationId xmlns:p14="http://schemas.microsoft.com/office/powerpoint/2010/main" val="33460696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260201" y="1700808"/>
            <a:ext cx="8272239" cy="4315025"/>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１</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リスクの発生に規則性があること！</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予め予測でき（偶然ではなく）、確率的に必ず起こるであろうリスクに対応する。</a:t>
            </a:r>
          </a:p>
          <a:p>
            <a:pPr marL="0" indent="0" eaLnBrk="1" hangingPunct="1">
              <a:lnSpc>
                <a:spcPct val="90000"/>
              </a:lnSpc>
              <a:buNone/>
            </a:pPr>
            <a:r>
              <a:rPr lang="ja-JP" altLang="en-US" sz="2400" b="1" dirty="0">
                <a:latin typeface="+mn-ea"/>
                <a:cs typeface="ＭＳ 明朝" charset="-128"/>
              </a:rPr>
              <a:t>★確率的に予測可能な（計算できる）リスクへの対応（</a:t>
            </a:r>
            <a:r>
              <a:rPr lang="ja-JP" altLang="en-US" sz="2400" b="1" dirty="0">
                <a:solidFill>
                  <a:srgbClr val="FF0000"/>
                </a:solidFill>
                <a:latin typeface="+mn-ea"/>
                <a:cs typeface="ＭＳ 明朝" charset="-128"/>
              </a:rPr>
              <a:t>幻のホールインワン保険の話</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★まだ認定されていない難病、認定できない精神疾患、発生予測がむずかしい、貧困、ひきこもり、虐待、いじめなどは保険の対象外となる。</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12240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8"/>
            <a:ext cx="8276580" cy="4392488"/>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２</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収支が保たれること（収支相等の原則）！</a:t>
            </a:r>
            <a:endParaRPr lang="en-US" altLang="ja-JP" sz="2400" b="1" u="sng"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加入者が支払う保険料の総額と受給者が受け取る給付金の総額が等価でなければいけないという原則</a:t>
            </a:r>
          </a:p>
          <a:p>
            <a:pPr marL="0" indent="0" eaLnBrk="1" hangingPunct="1">
              <a:lnSpc>
                <a:spcPct val="90000"/>
              </a:lnSpc>
              <a:buNone/>
            </a:pPr>
            <a:r>
              <a:rPr lang="ja-JP" altLang="en-US" sz="2400" b="1" dirty="0">
                <a:latin typeface="+mn-ea"/>
                <a:cs typeface="ＭＳ 明朝" charset="-128"/>
              </a:rPr>
              <a:t>★現実の社会保険では公費負担も入る可能性があり、必ずしも当てはまらない。民間の保険でも完全に等価であれば保険会社は赤字で潰れるので、これはあくまでも理念。</a:t>
            </a:r>
          </a:p>
          <a:p>
            <a:pPr marL="0" indent="0" eaLnBrk="1" hangingPunct="1">
              <a:lnSpc>
                <a:spcPct val="90000"/>
              </a:lnSpc>
              <a:buNone/>
            </a:pPr>
            <a:r>
              <a:rPr lang="ja-JP" altLang="en-US" sz="2400" b="1" dirty="0">
                <a:latin typeface="+mn-ea"/>
                <a:cs typeface="ＭＳ 明朝" charset="-128"/>
              </a:rPr>
              <a:t>★賛同する加入者が多くいて、もれなく拠出すること、加入者の理解が必要⇒加入者が減らないように、保険料の滞納者が出ないようにすることが肝要</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5343644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8"/>
            <a:ext cx="8272239" cy="4315025"/>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dirty="0">
              <a:latin typeface="+mn-ea"/>
              <a:cs typeface="ＭＳ 明朝" charset="-128"/>
            </a:endParaRPr>
          </a:p>
          <a:p>
            <a:pPr marL="0" indent="0" eaLnBrk="1" hangingPunct="1">
              <a:lnSpc>
                <a:spcPct val="90000"/>
              </a:lnSpc>
              <a:buNone/>
            </a:pP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３</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負担と給付が対照（給付反対給付均等の原則）</a:t>
            </a:r>
            <a:endParaRPr lang="en-US" altLang="ja-JP" sz="2400" b="1" u="sng" dirty="0">
              <a:solidFill>
                <a:srgbClr val="FF0000"/>
              </a:solidFill>
              <a:latin typeface="+mn-ea"/>
              <a:cs typeface="ＭＳ 明朝" charset="-128"/>
            </a:endParaRPr>
          </a:p>
          <a:p>
            <a:pPr marL="0" indent="0" eaLnBrk="1" hangingPunct="1">
              <a:lnSpc>
                <a:spcPct val="90000"/>
              </a:lnSpc>
              <a:buNone/>
            </a:pPr>
            <a:r>
              <a:rPr lang="ja-JP" altLang="en-US" sz="2400" dirty="0">
                <a:latin typeface="+mn-ea"/>
                <a:cs typeface="ＭＳ 明朝" charset="-128"/>
              </a:rPr>
              <a:t>個々人が支払う保険料の額＝個々人に起こる保険事故の発生確率</a:t>
            </a:r>
          </a:p>
          <a:p>
            <a:pPr marL="0" indent="0" eaLnBrk="1" hangingPunct="1">
              <a:lnSpc>
                <a:spcPct val="90000"/>
              </a:lnSpc>
              <a:buNone/>
            </a:pPr>
            <a:r>
              <a:rPr lang="ja-JP" altLang="en-US" sz="2400" dirty="0">
                <a:latin typeface="+mn-ea"/>
                <a:cs typeface="ＭＳ 明朝" charset="-128"/>
              </a:rPr>
              <a:t>★生命保険の保険料は若いほど安く、高齢ほど高い！</a:t>
            </a:r>
          </a:p>
          <a:p>
            <a:pPr marL="0" indent="0" eaLnBrk="1" hangingPunct="1">
              <a:lnSpc>
                <a:spcPct val="90000"/>
              </a:lnSpc>
              <a:buNone/>
            </a:pPr>
            <a:r>
              <a:rPr lang="ja-JP" altLang="en-US" sz="2400" dirty="0">
                <a:solidFill>
                  <a:schemeClr val="accent2"/>
                </a:solidFill>
                <a:latin typeface="+mn-ea"/>
                <a:cs typeface="ＭＳ 明朝" charset="-128"/>
                <a:hlinkClick r:id="rId3"/>
              </a:rPr>
              <a:t>死亡保険｜ネットでかんたん申込み｜太陽生命ダイレクト </a:t>
            </a:r>
            <a:r>
              <a:rPr lang="en-US" altLang="ja-JP" sz="2400" dirty="0">
                <a:latin typeface="+mn-ea"/>
                <a:cs typeface="ＭＳ 明朝" charset="-128"/>
              </a:rPr>
              <a:t>★</a:t>
            </a:r>
            <a:r>
              <a:rPr lang="ja-JP" altLang="en-US" sz="2400" dirty="0">
                <a:latin typeface="+mn-ea"/>
                <a:cs typeface="ＭＳ 明朝" charset="-128"/>
              </a:rPr>
              <a:t>自分の生年月日を入れて保険料を比較する　同じ</a:t>
            </a:r>
            <a:r>
              <a:rPr lang="en-US" altLang="ja-JP" sz="2400" dirty="0">
                <a:latin typeface="+mn-ea"/>
                <a:cs typeface="ＭＳ 明朝" charset="-128"/>
              </a:rPr>
              <a:t>1,870</a:t>
            </a:r>
            <a:r>
              <a:rPr lang="ja-JP" altLang="en-US" sz="2400" dirty="0">
                <a:latin typeface="+mn-ea"/>
                <a:cs typeface="ＭＳ 明朝" charset="-128"/>
              </a:rPr>
              <a:t>円だが、受け取る金額が</a:t>
            </a:r>
            <a:r>
              <a:rPr lang="en-US" altLang="ja-JP" sz="2400" dirty="0">
                <a:latin typeface="+mn-ea"/>
                <a:cs typeface="ＭＳ 明朝" charset="-128"/>
              </a:rPr>
              <a:t>3</a:t>
            </a:r>
            <a:r>
              <a:rPr lang="ja-JP" altLang="en-US" sz="2400" dirty="0">
                <a:latin typeface="+mn-ea"/>
                <a:cs typeface="ＭＳ 明朝" charset="-128"/>
              </a:rPr>
              <a:t>倍ぐらい違う。</a:t>
            </a:r>
          </a:p>
          <a:p>
            <a:pPr marL="0" indent="0" eaLnBrk="1" hangingPunct="1">
              <a:lnSpc>
                <a:spcPct val="90000"/>
              </a:lnSpc>
              <a:buNone/>
            </a:pPr>
            <a:r>
              <a:rPr lang="ja-JP" altLang="en-US" sz="2400" dirty="0">
                <a:latin typeface="+mn-ea"/>
                <a:cs typeface="ＭＳ 明朝" charset="-128"/>
              </a:rPr>
              <a:t>★大数の法則：飛行機事故の確率は</a:t>
            </a:r>
            <a:r>
              <a:rPr lang="en-US" altLang="ja-JP" sz="2400" dirty="0">
                <a:latin typeface="+mn-ea"/>
                <a:cs typeface="ＭＳ 明朝" charset="-128"/>
              </a:rPr>
              <a:t>100</a:t>
            </a:r>
            <a:r>
              <a:rPr lang="ja-JP" altLang="en-US" sz="2400" dirty="0">
                <a:latin typeface="+mn-ea"/>
                <a:cs typeface="ＭＳ 明朝" charset="-128"/>
              </a:rPr>
              <a:t>万分の１！</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110650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9"/>
            <a:ext cx="8564612" cy="4248472"/>
          </a:xfrm>
        </p:spPr>
        <p:txBody>
          <a:bodyPr/>
          <a:lstStyle/>
          <a:p>
            <a:pPr marL="0" indent="0" eaLnBrk="1" hangingPunct="1">
              <a:lnSpc>
                <a:spcPct val="90000"/>
              </a:lnSpc>
              <a:buNone/>
            </a:pPr>
            <a:r>
              <a:rPr lang="ja-JP" altLang="en-US" sz="2400" b="1" dirty="0">
                <a:latin typeface="+mn-ea"/>
                <a:cs typeface="ＭＳ 明朝" charset="-128"/>
              </a:rPr>
              <a:t>②保険の原則</a:t>
            </a:r>
            <a:endParaRPr lang="en-US" altLang="ja-JP" sz="2400" b="1" u="sng" dirty="0">
              <a:solidFill>
                <a:srgbClr val="FF0000"/>
              </a:solidFill>
              <a:latin typeface="+mn-ea"/>
              <a:cs typeface="ＭＳ 明朝" charset="-128"/>
            </a:endParaRPr>
          </a:p>
          <a:p>
            <a:pPr marL="0" indent="0" eaLnBrk="1" hangingPunct="1">
              <a:lnSpc>
                <a:spcPct val="90000"/>
              </a:lnSpc>
              <a:buNone/>
            </a:pP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４</a:t>
            </a:r>
            <a:r>
              <a:rPr lang="en-US" altLang="ja-JP" sz="2400" b="1" u="sng" dirty="0">
                <a:solidFill>
                  <a:srgbClr val="FF0000"/>
                </a:solidFill>
                <a:latin typeface="+mn-ea"/>
                <a:cs typeface="ＭＳ 明朝" charset="-128"/>
              </a:rPr>
              <a:t>】</a:t>
            </a:r>
            <a:r>
              <a:rPr lang="ja-JP" altLang="en-US" sz="2400" b="1" u="sng" dirty="0">
                <a:solidFill>
                  <a:srgbClr val="FF0000"/>
                </a:solidFill>
                <a:latin typeface="+mn-ea"/>
                <a:cs typeface="ＭＳ 明朝" charset="-128"/>
              </a:rPr>
              <a:t>保険の限界</a:t>
            </a:r>
            <a:endParaRPr lang="en-US" altLang="ja-JP" sz="2400" b="1" u="sng" dirty="0">
              <a:solidFill>
                <a:srgbClr val="FF0000"/>
              </a:solidFill>
              <a:latin typeface="+mn-ea"/>
              <a:cs typeface="ＭＳ 明朝" charset="-128"/>
            </a:endParaRPr>
          </a:p>
          <a:p>
            <a:pPr marL="0" indent="0" eaLnBrk="1" hangingPunct="1">
              <a:lnSpc>
                <a:spcPct val="90000"/>
              </a:lnSpc>
              <a:buNone/>
            </a:pPr>
            <a:r>
              <a:rPr lang="ja-JP" altLang="en-US" sz="2400" dirty="0">
                <a:latin typeface="+mn-ea"/>
                <a:cs typeface="ＭＳ 明朝" charset="-128"/>
              </a:rPr>
              <a:t>ハイリスクグループを制限した方が儲かる⇒加入条件を付ける例：喫煙者の方が生活習慣病になるリスクは高い。</a:t>
            </a:r>
          </a:p>
          <a:p>
            <a:pPr marL="0" indent="0" eaLnBrk="1" hangingPunct="1">
              <a:lnSpc>
                <a:spcPct val="90000"/>
              </a:lnSpc>
              <a:buNone/>
            </a:pPr>
            <a:r>
              <a:rPr lang="ja-JP" altLang="en-US" sz="2400" dirty="0">
                <a:latin typeface="+mn-ea"/>
                <a:cs typeface="ＭＳ 明朝" charset="-128"/>
              </a:rPr>
              <a:t>既往歴による制限。⇔福祉的な観点からはハイリスクの人ほど保険に加入してリスクに備えてほしい。</a:t>
            </a:r>
          </a:p>
          <a:p>
            <a:pPr marL="0" indent="0" eaLnBrk="1" hangingPunct="1">
              <a:lnSpc>
                <a:spcPct val="90000"/>
              </a:lnSpc>
              <a:buNone/>
            </a:pPr>
            <a:r>
              <a:rPr lang="ja-JP" altLang="en-US" sz="2400" dirty="0">
                <a:latin typeface="+mn-ea"/>
                <a:cs typeface="ＭＳ 明朝" charset="-128"/>
              </a:rPr>
              <a:t>逆選択の可能性：ハイリスクな人がリスク（負の情報）を隠して加入⇒給付の多発⇒保険料の上昇⇒低リスク者の加入が減少する、悪循環。</a:t>
            </a:r>
          </a:p>
          <a:p>
            <a:pPr marL="0" indent="0" eaLnBrk="1" hangingPunct="1">
              <a:lnSpc>
                <a:spcPct val="90000"/>
              </a:lnSpc>
              <a:buNone/>
            </a:pPr>
            <a:r>
              <a:rPr lang="ja-JP" altLang="en-US" sz="2400" dirty="0">
                <a:latin typeface="+mn-ea"/>
                <a:cs typeface="ＭＳ 明朝" charset="-128"/>
              </a:rPr>
              <a:t>情報の非対称性（本人情報秘匿</a:t>
            </a:r>
            <a:r>
              <a:rPr lang="en-US" altLang="ja-JP" sz="2400" dirty="0">
                <a:latin typeface="+mn-ea"/>
                <a:cs typeface="ＭＳ 明朝" charset="-128"/>
              </a:rPr>
              <a:t>vs,</a:t>
            </a:r>
            <a:r>
              <a:rPr lang="ja-JP" altLang="en-US" sz="2400" dirty="0">
                <a:latin typeface="+mn-ea"/>
                <a:cs typeface="ＭＳ 明朝" charset="-128"/>
              </a:rPr>
              <a:t>保険側の統計・専門情報）</a:t>
            </a:r>
            <a:endParaRPr lang="en-US" altLang="ja-JP" sz="2400" dirty="0">
              <a:latin typeface="+mn-ea"/>
              <a:cs typeface="ＭＳ 明朝" charset="-128"/>
            </a:endParaRPr>
          </a:p>
          <a:p>
            <a:pPr marL="0" indent="0" eaLnBrk="1" hangingPunct="1">
              <a:lnSpc>
                <a:spcPct val="90000"/>
              </a:lnSpc>
              <a:buNone/>
            </a:pPr>
            <a:r>
              <a:rPr lang="ja-JP" altLang="en-US" sz="2400" dirty="0">
                <a:latin typeface="+mn-ea"/>
                <a:cs typeface="ＭＳ 明朝" charset="-128"/>
              </a:rPr>
              <a:t>モラルハザード問題（フランスの高い失業率＝慣れっ子）</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7035858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27868" y="1700809"/>
            <a:ext cx="8564612" cy="4248472"/>
          </a:xfrm>
        </p:spPr>
        <p:txBody>
          <a:bodyPr/>
          <a:lstStyle/>
          <a:p>
            <a:pPr marL="0" indent="0" eaLnBrk="1" hangingPunct="1">
              <a:lnSpc>
                <a:spcPct val="90000"/>
              </a:lnSpc>
              <a:buNone/>
            </a:pPr>
            <a:r>
              <a:rPr lang="ja-JP" altLang="en-US" sz="2400" b="1" dirty="0">
                <a:latin typeface="+mn-ea"/>
                <a:cs typeface="ＭＳ 明朝" charset="-128"/>
              </a:rPr>
              <a:t>①必要に対する扶助</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扶助は、必要であることが確認できれば、原因や程度に関係なく幅広く給付・救済ができる仕組みである。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困っている人の必要（</a:t>
            </a:r>
            <a:r>
              <a:rPr lang="en-US" altLang="ja-JP" sz="2400" b="1" dirty="0">
                <a:latin typeface="+mn-ea"/>
                <a:cs typeface="ＭＳ 明朝" charset="-128"/>
              </a:rPr>
              <a:t>needs)</a:t>
            </a:r>
            <a:r>
              <a:rPr lang="ja-JP" altLang="en-US" sz="2400" b="1" dirty="0">
                <a:latin typeface="+mn-ea"/>
                <a:cs typeface="ＭＳ 明朝" charset="-128"/>
              </a:rPr>
              <a:t>に応える。</a:t>
            </a:r>
          </a:p>
          <a:p>
            <a:pPr marL="0" indent="0" eaLnBrk="1" hangingPunct="1">
              <a:lnSpc>
                <a:spcPct val="90000"/>
              </a:lnSpc>
              <a:buNone/>
            </a:pPr>
            <a:r>
              <a:rPr lang="ja-JP" altLang="en-US" sz="2400" b="1" dirty="0">
                <a:solidFill>
                  <a:srgbClr val="FF0000"/>
                </a:solidFill>
                <a:latin typeface="+mn-ea"/>
                <a:cs typeface="ＭＳ 明朝" charset="-128"/>
              </a:rPr>
              <a:t>必要（</a:t>
            </a:r>
            <a:r>
              <a:rPr lang="en-US" altLang="ja-JP" sz="2400" b="1" dirty="0">
                <a:solidFill>
                  <a:srgbClr val="FF0000"/>
                </a:solidFill>
                <a:latin typeface="+mn-ea"/>
                <a:cs typeface="ＭＳ 明朝" charset="-128"/>
              </a:rPr>
              <a:t>needs)</a:t>
            </a:r>
            <a:r>
              <a:rPr lang="ja-JP" altLang="en-US" sz="2400" b="1" dirty="0">
                <a:solidFill>
                  <a:srgbClr val="FF0000"/>
                </a:solidFill>
                <a:latin typeface="+mn-ea"/>
                <a:cs typeface="ＭＳ 明朝" charset="-128"/>
              </a:rPr>
              <a:t>の理論：必要かどうかは社会規範で決まる</a:t>
            </a:r>
            <a:r>
              <a:rPr lang="ja-JP" altLang="en-US" sz="2400" b="1" dirty="0">
                <a:latin typeface="+mn-ea"/>
                <a:cs typeface="ＭＳ 明朝" charset="-128"/>
              </a:rPr>
              <a:t>。判断価値判断をともなうので、一義的に決まらない。</a:t>
            </a:r>
          </a:p>
          <a:p>
            <a:pPr marL="0" indent="0" eaLnBrk="1" hangingPunct="1">
              <a:lnSpc>
                <a:spcPct val="90000"/>
              </a:lnSpc>
              <a:buNone/>
            </a:pPr>
            <a:r>
              <a:rPr lang="ja-JP" altLang="en-US" sz="2400" b="1" dirty="0">
                <a:latin typeface="+mn-ea"/>
                <a:cs typeface="ＭＳ 明朝" charset="-128"/>
              </a:rPr>
              <a:t>★生活保護の保護基準、児童虐待などの判定基準　</a:t>
            </a:r>
          </a:p>
          <a:p>
            <a:pPr marL="0" indent="0" eaLnBrk="1" hangingPunct="1">
              <a:lnSpc>
                <a:spcPct val="90000"/>
              </a:lnSpc>
              <a:buNone/>
            </a:pPr>
            <a:r>
              <a:rPr lang="ja-JP" altLang="en-US" sz="2400" b="1" dirty="0">
                <a:latin typeface="+mn-ea"/>
                <a:cs typeface="ＭＳ 明朝" charset="-128"/>
              </a:rPr>
              <a:t>★貧困研究</a:t>
            </a:r>
          </a:p>
          <a:p>
            <a:pPr marL="0" indent="0" eaLnBrk="1" hangingPunct="1">
              <a:lnSpc>
                <a:spcPct val="90000"/>
              </a:lnSpc>
              <a:buNone/>
            </a:pPr>
            <a:r>
              <a:rPr lang="ja-JP" altLang="en-US" sz="2400" b="1" dirty="0">
                <a:solidFill>
                  <a:srgbClr val="FF0000"/>
                </a:solidFill>
                <a:latin typeface="+mn-ea"/>
                <a:cs typeface="ＭＳ 明朝" charset="-128"/>
              </a:rPr>
              <a:t>社会規範に照らして「望ましい状態」に照らして「不足するものがある」こと</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449421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97198" y="1700808"/>
            <a:ext cx="8855322" cy="4536504"/>
          </a:xfrm>
        </p:spPr>
        <p:txBody>
          <a:bodyPr/>
          <a:lstStyle/>
          <a:p>
            <a:pPr marL="0" indent="0" eaLnBrk="1" hangingPunct="1">
              <a:lnSpc>
                <a:spcPct val="90000"/>
              </a:lnSpc>
              <a:buNone/>
            </a:pPr>
            <a:r>
              <a:rPr lang="ja-JP" altLang="en-US" sz="2400" b="1" dirty="0">
                <a:latin typeface="+mn-ea"/>
                <a:cs typeface="ＭＳ 明朝" charset="-128"/>
              </a:rPr>
              <a:t>②扶助における資力</a:t>
            </a:r>
          </a:p>
          <a:p>
            <a:pPr marL="0" indent="0" eaLnBrk="1" hangingPunct="1">
              <a:lnSpc>
                <a:spcPct val="90000"/>
              </a:lnSpc>
              <a:buNone/>
            </a:pPr>
            <a:r>
              <a:rPr lang="ja-JP" altLang="en-US" sz="2400" b="1" dirty="0">
                <a:latin typeface="+mn-ea"/>
                <a:cs typeface="ＭＳ 明朝" charset="-128"/>
              </a:rPr>
              <a:t>ベヴァリッジ報告：保険は拠出に基づく権利としての給付、扶助は「必要の証明と資料調査」を条件とした給付。</a:t>
            </a:r>
          </a:p>
          <a:p>
            <a:pPr marL="0" indent="0" eaLnBrk="1" hangingPunct="1">
              <a:lnSpc>
                <a:spcPct val="90000"/>
              </a:lnSpc>
              <a:buNone/>
            </a:pPr>
            <a:r>
              <a:rPr lang="ja-JP" altLang="en-US" sz="2400" b="1" dirty="0">
                <a:latin typeface="+mn-ea"/>
                <a:cs typeface="ＭＳ 明朝" charset="-128"/>
              </a:rPr>
              <a:t>フリーライド（不正受給）必要のない人がお金をもらうこと</a:t>
            </a:r>
          </a:p>
          <a:p>
            <a:pPr marL="0" indent="0" eaLnBrk="1" hangingPunct="1">
              <a:lnSpc>
                <a:spcPct val="90000"/>
              </a:lnSpc>
              <a:buNone/>
            </a:pPr>
            <a:r>
              <a:rPr lang="ja-JP" altLang="en-US" sz="2400" b="1" dirty="0">
                <a:latin typeface="+mn-ea"/>
                <a:cs typeface="ＭＳ 明朝" charset="-128"/>
              </a:rPr>
              <a:t>資力調査・所得調査（所得制限）：不正受給防止</a:t>
            </a:r>
          </a:p>
          <a:p>
            <a:pPr marL="0" indent="0" eaLnBrk="1" hangingPunct="1">
              <a:lnSpc>
                <a:spcPct val="90000"/>
              </a:lnSpc>
              <a:buNone/>
            </a:pPr>
            <a:r>
              <a:rPr lang="ja-JP" altLang="en-US" sz="2400" b="1" dirty="0">
                <a:latin typeface="+mn-ea"/>
                <a:cs typeface="ＭＳ 明朝" charset="-128"/>
              </a:rPr>
              <a:t>⇒アクセスビリティ（扶助の利用しやすさ）の低下、選別にともなうスティグマ（汚名・恥辱）</a:t>
            </a:r>
          </a:p>
          <a:p>
            <a:pPr marL="0" indent="0" eaLnBrk="1" hangingPunct="1">
              <a:lnSpc>
                <a:spcPct val="90000"/>
              </a:lnSpc>
              <a:buNone/>
            </a:pPr>
            <a:r>
              <a:rPr lang="ja-JP" altLang="en-US" sz="2400" b="1" dirty="0">
                <a:latin typeface="+mn-ea"/>
                <a:cs typeface="ＭＳ 明朝" charset="-128"/>
              </a:rPr>
              <a:t>⇒ソーシャルワーカーによる指導・助言がパターナリズムに陥り易い。★映画：</a:t>
            </a:r>
            <a:r>
              <a:rPr lang="ja-JP" altLang="en-US" sz="2400" b="1" dirty="0">
                <a:latin typeface="+mn-ea"/>
                <a:cs typeface="ＭＳ 明朝" charset="-128"/>
                <a:hlinkClick r:id="rId3"/>
              </a:rPr>
              <a:t>ミレニアム ドラゴン・タトゥーの女（</a:t>
            </a:r>
            <a:r>
              <a:rPr lang="en-US" altLang="ja-JP" sz="2400" b="1" dirty="0">
                <a:latin typeface="+mn-ea"/>
                <a:cs typeface="ＭＳ 明朝" charset="-128"/>
                <a:hlinkClick r:id="rId3"/>
              </a:rPr>
              <a:t>2009</a:t>
            </a:r>
            <a:r>
              <a:rPr lang="ja-JP" altLang="en-US" sz="2400" b="1" dirty="0">
                <a:latin typeface="+mn-ea"/>
                <a:cs typeface="ＭＳ 明朝" charset="-128"/>
                <a:hlinkClick r:id="rId3"/>
              </a:rPr>
              <a:t>年の映画）</a:t>
            </a:r>
            <a:r>
              <a:rPr lang="ja-JP" altLang="en-US" sz="2400" b="1" dirty="0">
                <a:latin typeface="+mn-ea"/>
                <a:cs typeface="ＭＳ 明朝" charset="-128"/>
              </a:rPr>
              <a:t>リスペットの資産管理人のイメージ</a:t>
            </a:r>
          </a:p>
          <a:p>
            <a:pPr marL="0" indent="0" eaLnBrk="1" hangingPunct="1">
              <a:lnSpc>
                <a:spcPct val="90000"/>
              </a:lnSpc>
              <a:buNone/>
            </a:pPr>
            <a:r>
              <a:rPr lang="ja-JP" altLang="en-US" sz="2400" b="1" dirty="0">
                <a:latin typeface="+mn-ea"/>
                <a:cs typeface="ＭＳ 明朝" charset="-128"/>
              </a:rPr>
              <a:t>⇒生活自助原則（扶助への依存を排し、「自立」を促す効果。</a:t>
            </a:r>
          </a:p>
          <a:p>
            <a:pPr marL="0" indent="0" eaLnBrk="1" hangingPunct="1">
              <a:lnSpc>
                <a:spcPct val="90000"/>
              </a:lnSpc>
              <a:buNone/>
            </a:pPr>
            <a:r>
              <a:rPr lang="ja-JP" altLang="en-US" sz="2400" b="1" dirty="0">
                <a:latin typeface="+mn-ea"/>
                <a:cs typeface="ＭＳ 明朝" charset="-128"/>
              </a:rPr>
              <a:t>⇒「働かざる者食うべからず」の倫理観</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57397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（３）扶助の理論</a:t>
            </a:r>
            <a:br>
              <a:rPr lang="ja-JP" altLang="en-US" sz="2800" dirty="0"/>
            </a:br>
            <a:endParaRPr lang="ja-JP" altLang="en-US" sz="2800" dirty="0"/>
          </a:p>
        </p:txBody>
      </p:sp>
      <p:sp>
        <p:nvSpPr>
          <p:cNvPr id="430083" name="Rectangle 3"/>
          <p:cNvSpPr>
            <a:spLocks noGrp="1" noChangeArrowheads="1"/>
          </p:cNvSpPr>
          <p:nvPr>
            <p:ph type="body" idx="1"/>
          </p:nvPr>
        </p:nvSpPr>
        <p:spPr>
          <a:xfrm>
            <a:off x="397198" y="1700808"/>
            <a:ext cx="8901038" cy="4545756"/>
          </a:xfrm>
        </p:spPr>
        <p:txBody>
          <a:bodyPr/>
          <a:lstStyle/>
          <a:p>
            <a:pPr marL="0" indent="0" eaLnBrk="1" hangingPunct="1">
              <a:lnSpc>
                <a:spcPct val="90000"/>
              </a:lnSpc>
              <a:buNone/>
            </a:pPr>
            <a:r>
              <a:rPr lang="ja-JP" altLang="en-US" sz="2400" b="1" dirty="0">
                <a:latin typeface="+mn-ea"/>
                <a:cs typeface="ＭＳ 明朝" charset="-128"/>
              </a:rPr>
              <a:t>③扶助の難しさ</a:t>
            </a:r>
          </a:p>
          <a:p>
            <a:pPr marL="0" indent="0" eaLnBrk="1" hangingPunct="1">
              <a:lnSpc>
                <a:spcPct val="90000"/>
              </a:lnSpc>
              <a:buNone/>
            </a:pPr>
            <a:r>
              <a:rPr lang="ja-JP" altLang="en-US" sz="2400" b="1" dirty="0">
                <a:latin typeface="+mn-ea"/>
                <a:cs typeface="ＭＳ 明朝" charset="-128"/>
              </a:rPr>
              <a:t>必要の中身については多様な議論がありうる。</a:t>
            </a:r>
          </a:p>
          <a:p>
            <a:pPr marL="0" indent="0" eaLnBrk="1" hangingPunct="1">
              <a:lnSpc>
                <a:spcPct val="90000"/>
              </a:lnSpc>
              <a:buNone/>
            </a:pPr>
            <a:r>
              <a:rPr lang="ja-JP" altLang="en-US" sz="2400" b="1" dirty="0">
                <a:latin typeface="+mn-ea"/>
                <a:cs typeface="ＭＳ 明朝" charset="-128"/>
              </a:rPr>
              <a:t>例：シングルマザー</a:t>
            </a:r>
          </a:p>
          <a:p>
            <a:pPr marL="0" indent="0" eaLnBrk="1" hangingPunct="1">
              <a:lnSpc>
                <a:spcPct val="90000"/>
              </a:lnSpc>
              <a:buNone/>
            </a:pPr>
            <a:r>
              <a:rPr lang="ja-JP" altLang="en-US" sz="2400" b="1" dirty="0">
                <a:latin typeface="+mn-ea"/>
                <a:cs typeface="ＭＳ 明朝" charset="-128"/>
              </a:rPr>
              <a:t>仕事と子育ての両立が必要⇒就業支援＋保育所</a:t>
            </a:r>
          </a:p>
          <a:p>
            <a:pPr marL="0" indent="0" eaLnBrk="1" hangingPunct="1">
              <a:lnSpc>
                <a:spcPct val="90000"/>
              </a:lnSpc>
              <a:buNone/>
            </a:pPr>
            <a:r>
              <a:rPr lang="ja-JP" altLang="en-US" sz="2400" b="1" dirty="0">
                <a:latin typeface="+mn-ea"/>
                <a:cs typeface="ＭＳ 明朝" charset="-128"/>
              </a:rPr>
              <a:t>子育てに専念できるように配慮⇒母子寮など</a:t>
            </a:r>
          </a:p>
          <a:p>
            <a:pPr marL="0" indent="0" eaLnBrk="1" hangingPunct="1">
              <a:lnSpc>
                <a:spcPct val="90000"/>
              </a:lnSpc>
              <a:buNone/>
            </a:pPr>
            <a:r>
              <a:rPr lang="ja-JP" altLang="en-US" sz="2400" b="1" dirty="0">
                <a:latin typeface="+mn-ea"/>
                <a:cs typeface="ＭＳ 明朝" charset="-128"/>
              </a:rPr>
              <a:t>再婚すべきだ⇒再婚斡旋など</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★児童相談所の所長さんから聞いた話</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508490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533400" y="209971"/>
            <a:ext cx="8001000" cy="1216025"/>
          </a:xfrm>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713123"/>
            <a:ext cx="8001000" cy="4164149"/>
          </a:xfrm>
        </p:spPr>
        <p:txBody>
          <a:bodyPr/>
          <a:lstStyle/>
          <a:p>
            <a:pPr marL="0" indent="0" eaLnBrk="1" hangingPunct="1">
              <a:lnSpc>
                <a:spcPct val="90000"/>
              </a:lnSpc>
              <a:buNone/>
            </a:pPr>
            <a:r>
              <a:rPr lang="ja-JP" altLang="en-US" sz="2800" dirty="0"/>
              <a:t>第４章社会保険・社会扶助・民間保険の関係</a:t>
            </a:r>
          </a:p>
          <a:p>
            <a:pPr marL="0" indent="0" eaLnBrk="1" hangingPunct="1">
              <a:lnSpc>
                <a:spcPct val="90000"/>
              </a:lnSpc>
              <a:buNone/>
            </a:pPr>
            <a:r>
              <a:rPr lang="ja-JP" altLang="en-US" sz="2800" dirty="0"/>
              <a:t>第</a:t>
            </a:r>
            <a:r>
              <a:rPr lang="en-US" altLang="ja-JP" sz="2800" dirty="0"/>
              <a:t>1</a:t>
            </a:r>
            <a:r>
              <a:rPr lang="ja-JP" altLang="en-US" sz="2800" dirty="0"/>
              <a:t>節</a:t>
            </a:r>
            <a:r>
              <a:rPr lang="en-US" altLang="ja-JP" sz="2800" dirty="0"/>
              <a:t> </a:t>
            </a:r>
            <a:r>
              <a:rPr lang="ja-JP" altLang="en-US" sz="2800" dirty="0"/>
              <a:t>保険と扶助の概念</a:t>
            </a:r>
          </a:p>
          <a:p>
            <a:pPr marL="0" indent="0" eaLnBrk="1" hangingPunct="1">
              <a:lnSpc>
                <a:spcPct val="90000"/>
              </a:lnSpc>
              <a:buNone/>
            </a:pPr>
            <a:r>
              <a:rPr lang="ja-JP" altLang="en-US" sz="2800" dirty="0"/>
              <a:t>１</a:t>
            </a:r>
            <a:r>
              <a:rPr lang="en-US" altLang="ja-JP" sz="2800" dirty="0"/>
              <a:t>.</a:t>
            </a:r>
            <a:r>
              <a:rPr lang="ja-JP" altLang="en-US" sz="2800" dirty="0"/>
              <a:t>概念整理</a:t>
            </a:r>
          </a:p>
          <a:p>
            <a:pPr marL="0" indent="0" eaLnBrk="1" hangingPunct="1">
              <a:lnSpc>
                <a:spcPct val="90000"/>
              </a:lnSpc>
              <a:buNone/>
            </a:pPr>
            <a:r>
              <a:rPr lang="ja-JP" altLang="en-US" sz="2800" dirty="0"/>
              <a:t>①保険</a:t>
            </a:r>
            <a:r>
              <a:rPr lang="en-US" altLang="ja-JP" sz="2800" dirty="0"/>
              <a:t>②</a:t>
            </a:r>
            <a:r>
              <a:rPr lang="ja-JP" altLang="en-US" sz="2800" dirty="0"/>
              <a:t>扶助</a:t>
            </a:r>
            <a:r>
              <a:rPr lang="en-US" altLang="ja-JP" sz="2800" dirty="0"/>
              <a:t>③</a:t>
            </a:r>
            <a:r>
              <a:rPr lang="ja-JP" altLang="en-US" sz="2800" dirty="0"/>
              <a:t>社会保険④社会扶助</a:t>
            </a:r>
            <a:endParaRPr lang="en-US" altLang="ja-JP" sz="2800" dirty="0"/>
          </a:p>
          <a:p>
            <a:pPr marL="0" indent="0" eaLnBrk="1" hangingPunct="1">
              <a:lnSpc>
                <a:spcPct val="90000"/>
              </a:lnSpc>
              <a:buNone/>
            </a:pPr>
            <a:r>
              <a:rPr lang="en-US" altLang="ja-JP" sz="2800" dirty="0"/>
              <a:t>2.</a:t>
            </a:r>
            <a:r>
              <a:rPr lang="ja-JP" altLang="en-US" sz="2800" dirty="0"/>
              <a:t>保険の理論</a:t>
            </a:r>
          </a:p>
          <a:p>
            <a:pPr marL="0" indent="0" eaLnBrk="1" hangingPunct="1">
              <a:lnSpc>
                <a:spcPct val="90000"/>
              </a:lnSpc>
              <a:buNone/>
            </a:pPr>
            <a:r>
              <a:rPr lang="ja-JP" altLang="en-US" sz="2800" dirty="0"/>
              <a:t>①リスク②保険の原則③保険の限界</a:t>
            </a:r>
            <a:endParaRPr lang="en-US" altLang="ja-JP" sz="2800" dirty="0"/>
          </a:p>
          <a:p>
            <a:pPr marL="0" indent="0" eaLnBrk="1" hangingPunct="1">
              <a:lnSpc>
                <a:spcPct val="90000"/>
              </a:lnSpc>
              <a:buNone/>
            </a:pPr>
            <a:r>
              <a:rPr lang="en-US" altLang="ja-JP" sz="2800" dirty="0"/>
              <a:t>3.</a:t>
            </a:r>
            <a:r>
              <a:rPr lang="ja-JP" altLang="en-US" sz="2800" dirty="0"/>
              <a:t>扶助の理論</a:t>
            </a:r>
            <a:endParaRPr lang="en-US" altLang="ja-JP" sz="2800" dirty="0"/>
          </a:p>
          <a:p>
            <a:pPr marL="0" indent="0" eaLnBrk="1" hangingPunct="1">
              <a:lnSpc>
                <a:spcPct val="90000"/>
              </a:lnSpc>
              <a:buNone/>
            </a:pPr>
            <a:r>
              <a:rPr lang="ja-JP" altLang="en-US" sz="2800" dirty="0"/>
              <a:t>①必要に対する扶助②扶助に対する資力調査③扶助の難しさ</a:t>
            </a:r>
            <a:endParaRPr lang="en-US" altLang="ja-JP" sz="2800" dirty="0"/>
          </a:p>
          <a:p>
            <a:pPr marL="0" indent="0" eaLnBrk="1" hangingPunct="1">
              <a:lnSpc>
                <a:spcPct val="90000"/>
              </a:lnSpc>
              <a:buNone/>
            </a:pPr>
            <a:endParaRPr lang="ja-JP" altLang="en-US" sz="2800" dirty="0"/>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14215" y="6129407"/>
            <a:ext cx="8185843" cy="707886"/>
          </a:xfrm>
          <a:prstGeom prst="rect">
            <a:avLst/>
          </a:prstGeom>
          <a:solidFill>
            <a:schemeClr val="bg1"/>
          </a:solidFill>
          <a:ln>
            <a:solidFill>
              <a:schemeClr val="bg1"/>
            </a:solidFill>
          </a:ln>
        </p:spPr>
        <p:txBody>
          <a:bodyPr wrap="square" rtlCol="0">
            <a:spAutoFit/>
          </a:bodyPr>
          <a:lstStyle/>
          <a:p>
            <a:r>
              <a:rPr lang="ja-JP" altLang="en-US" sz="2000" dirty="0">
                <a:solidFill>
                  <a:srgbClr val="FF0000"/>
                </a:solidFill>
              </a:rPr>
              <a:t>ここでは、まず、保険と扶助の概念整理を行い、保険の理論、扶助の理論について学びます。</a:t>
            </a:r>
            <a:endParaRPr 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表４－１保険と扶助の理論的比較</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94284"/>
            <a:ext cx="8692938" cy="400110"/>
          </a:xfrm>
          <a:prstGeom prst="rect">
            <a:avLst/>
          </a:prstGeom>
          <a:solidFill>
            <a:schemeClr val="bg1"/>
          </a:solidFill>
        </p:spPr>
        <p:txBody>
          <a:bodyPr wrap="square" rtlCol="0">
            <a:spAutoFit/>
          </a:bodyPr>
          <a:lstStyle/>
          <a:p>
            <a:r>
              <a:rPr lang="ja-JP" altLang="en-US" sz="2000" dirty="0">
                <a:solidFill>
                  <a:srgbClr val="FF0000"/>
                </a:solidFill>
              </a:rPr>
              <a:t>出典：教科書　</a:t>
            </a:r>
            <a:r>
              <a:rPr lang="en-US" altLang="ja-JP" sz="2000" dirty="0">
                <a:solidFill>
                  <a:srgbClr val="FF0000"/>
                </a:solidFill>
              </a:rPr>
              <a:t>p.95</a:t>
            </a:r>
          </a:p>
        </p:txBody>
      </p:sp>
      <p:pic>
        <p:nvPicPr>
          <p:cNvPr id="5" name="図 4">
            <a:extLst>
              <a:ext uri="{FF2B5EF4-FFF2-40B4-BE49-F238E27FC236}">
                <a16:creationId xmlns:a16="http://schemas.microsoft.com/office/drawing/2014/main" id="{97DC0C18-4225-849B-82A4-46657A2CFBF1}"/>
              </a:ext>
            </a:extLst>
          </p:cNvPr>
          <p:cNvPicPr>
            <a:picLocks noChangeAspect="1"/>
          </p:cNvPicPr>
          <p:nvPr/>
        </p:nvPicPr>
        <p:blipFill>
          <a:blip r:embed="rId4"/>
          <a:stretch>
            <a:fillRect/>
          </a:stretch>
        </p:blipFill>
        <p:spPr>
          <a:xfrm>
            <a:off x="211133" y="2420888"/>
            <a:ext cx="8827372" cy="2808311"/>
          </a:xfrm>
          <a:prstGeom prst="rect">
            <a:avLst/>
          </a:prstGeom>
        </p:spPr>
      </p:pic>
    </p:spTree>
    <p:extLst>
      <p:ext uri="{BB962C8B-B14F-4D97-AF65-F5344CB8AC3E}">
        <p14:creationId xmlns:p14="http://schemas.microsoft.com/office/powerpoint/2010/main" val="1397668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a:t>
            </a:r>
            <a:r>
              <a:rPr lang="ja-JP" altLang="en-US" sz="4000" dirty="0"/>
              <a:t>１①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a:t>
            </a:r>
            <a:r>
              <a:rPr lang="ja-JP" altLang="en-US" sz="1600" b="1" dirty="0">
                <a:ea typeface="ＭＳ 明朝" charset="-128"/>
                <a:cs typeface="ＭＳ 明朝" charset="-128"/>
              </a:rPr>
              <a:t>保険と扶助の考え方について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a:t>
            </a:r>
            <a:r>
              <a:rPr lang="en-US" altLang="ja-JP" sz="1600" b="1" dirty="0">
                <a:ea typeface="ＭＳ 明朝" charset="-128"/>
                <a:cs typeface="ＭＳ 明朝" charset="-128"/>
              </a:rPr>
              <a:t>. </a:t>
            </a:r>
            <a:r>
              <a:rPr lang="ja-JP" altLang="en-US" sz="1600" b="1" dirty="0">
                <a:ea typeface="ＭＳ 明朝" charset="-128"/>
                <a:cs typeface="ＭＳ 明朝" charset="-128"/>
              </a:rPr>
              <a:t>保険と扶助の概念整理</a:t>
            </a:r>
          </a:p>
          <a:p>
            <a:pPr marL="0" indent="0" eaLnBrk="1" hangingPunct="1">
              <a:lnSpc>
                <a:spcPct val="90000"/>
              </a:lnSpc>
              <a:buNone/>
            </a:pPr>
            <a:r>
              <a:rPr lang="ja-JP" altLang="en-US" sz="1600" b="1" dirty="0">
                <a:ea typeface="ＭＳ 明朝" charset="-128"/>
                <a:cs typeface="ＭＳ 明朝" charset="-128"/>
              </a:rPr>
              <a:t>□保険（</a:t>
            </a:r>
            <a:r>
              <a:rPr lang="en-US" altLang="ja-JP" sz="1600" b="1" dirty="0">
                <a:ea typeface="ＭＳ 明朝" charset="-128"/>
                <a:cs typeface="ＭＳ 明朝" charset="-128"/>
              </a:rPr>
              <a:t>insurance)</a:t>
            </a:r>
            <a:r>
              <a:rPr lang="ja-JP" altLang="en-US" sz="1600" b="1" dirty="0">
                <a:ea typeface="ＭＳ 明朝" charset="-128"/>
                <a:cs typeface="ＭＳ 明朝" charset="-128"/>
              </a:rPr>
              <a:t>：リスクを分散する＋備える＋予防する。民間保険（</a:t>
            </a:r>
            <a:r>
              <a:rPr lang="en-US" altLang="ja-JP" sz="1600" b="1" dirty="0">
                <a:ea typeface="ＭＳ 明朝" charset="-128"/>
                <a:cs typeface="ＭＳ 明朝" charset="-128"/>
              </a:rPr>
              <a:t>private  insurance</a:t>
            </a:r>
            <a:r>
              <a:rPr lang="ja-JP" altLang="en-US" sz="1600" b="1" dirty="0">
                <a:ea typeface="ＭＳ 明朝" charset="-128"/>
                <a:cs typeface="ＭＳ 明朝" charset="-128"/>
              </a:rPr>
              <a:t>）、掛け捨てが原則。生命保険、損害保険など。</a:t>
            </a:r>
          </a:p>
          <a:p>
            <a:pPr marL="0" indent="0" eaLnBrk="1" hangingPunct="1">
              <a:lnSpc>
                <a:spcPct val="90000"/>
              </a:lnSpc>
              <a:buNone/>
            </a:pPr>
            <a:r>
              <a:rPr lang="ja-JP" altLang="en-US" sz="1600" b="1" dirty="0">
                <a:ea typeface="ＭＳ 明朝" charset="-128"/>
                <a:cs typeface="ＭＳ 明朝" charset="-128"/>
              </a:rPr>
              <a:t>□扶助（</a:t>
            </a:r>
            <a:r>
              <a:rPr lang="en-US" altLang="ja-JP" sz="1600" b="1" dirty="0">
                <a:ea typeface="ＭＳ 明朝" charset="-128"/>
                <a:cs typeface="ＭＳ 明朝" charset="-128"/>
              </a:rPr>
              <a:t>assistance)</a:t>
            </a:r>
            <a:r>
              <a:rPr lang="ja-JP" altLang="en-US" sz="1600" b="1" dirty="0">
                <a:ea typeface="ＭＳ 明朝" charset="-128"/>
                <a:cs typeface="ＭＳ 明朝" charset="-128"/>
              </a:rPr>
              <a:t>：助ける＋救済する。政府が用意するもの。民間企業の残業手当などは扶助とは呼ばない。</a:t>
            </a:r>
          </a:p>
          <a:p>
            <a:pPr marL="0" indent="0" eaLnBrk="1" hangingPunct="1">
              <a:lnSpc>
                <a:spcPct val="90000"/>
              </a:lnSpc>
              <a:buNone/>
            </a:pPr>
            <a:r>
              <a:rPr lang="ja-JP" altLang="en-US" sz="1600" b="1" dirty="0">
                <a:ea typeface="ＭＳ 明朝" charset="-128"/>
                <a:cs typeface="ＭＳ 明朝" charset="-128"/>
              </a:rPr>
              <a:t>□社会保険：保険方式を用いた社会保障制度、日本では年金保険、医療保険、介護保険、雇用保険、労災保険の５つ。</a:t>
            </a:r>
          </a:p>
          <a:p>
            <a:pPr marL="0" indent="0" eaLnBrk="1" hangingPunct="1">
              <a:lnSpc>
                <a:spcPct val="90000"/>
              </a:lnSpc>
              <a:buNone/>
            </a:pPr>
            <a:r>
              <a:rPr lang="ja-JP" altLang="en-US" sz="1600" b="1" dirty="0">
                <a:ea typeface="ＭＳ 明朝" charset="-128"/>
                <a:cs typeface="ＭＳ 明朝" charset="-128"/>
              </a:rPr>
              <a:t>□社会扶助：扶助方式（税）を用いた社会保障制度、資力調査ありは公的扶助＝生活保護、所得調査（所得制限）ありは、社会扶助＝児童手当、児童扶養手当、無拠出年金（最低保障年金）、失業扶助（求職者給付）、住宅扶助（住宅確保給付金）などがある。</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a:t>リアクションペーパー＃</a:t>
            </a:r>
            <a:r>
              <a:rPr lang="en-US" altLang="ja-JP" sz="4000" dirty="0"/>
              <a:t>11</a:t>
            </a:r>
            <a:r>
              <a:rPr lang="ja-JP" altLang="en-US" sz="4000" dirty="0"/>
              <a:t>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068453"/>
          </a:xfrm>
        </p:spPr>
        <p:txBody>
          <a:bodyPr/>
          <a:lstStyle/>
          <a:p>
            <a:pPr marL="0" indent="0" eaLnBrk="1" hangingPunct="1">
              <a:lnSpc>
                <a:spcPct val="90000"/>
              </a:lnSpc>
              <a:buNone/>
            </a:pPr>
            <a:r>
              <a:rPr lang="ja-JP" altLang="en-US" sz="1600" dirty="0">
                <a:ea typeface="ＭＳ 明朝" charset="-128"/>
                <a:cs typeface="ＭＳ 明朝" charset="-128"/>
              </a:rPr>
              <a:t>３．保険の理論・保険の限界　</a:t>
            </a:r>
          </a:p>
          <a:p>
            <a:pPr marL="0" indent="0" eaLnBrk="1" hangingPunct="1">
              <a:lnSpc>
                <a:spcPct val="90000"/>
              </a:lnSpc>
              <a:buNone/>
            </a:pPr>
            <a:r>
              <a:rPr lang="ja-JP" altLang="en-US" sz="1600" dirty="0">
                <a:ea typeface="ＭＳ 明朝" charset="-128"/>
                <a:cs typeface="ＭＳ 明朝" charset="-128"/>
              </a:rPr>
              <a:t>□保険はリスク（危険）を分散す</a:t>
            </a:r>
            <a:endParaRPr lang="en-US" altLang="ja-JP" sz="1600" dirty="0">
              <a:ea typeface="ＭＳ 明朝" charset="-128"/>
              <a:cs typeface="ＭＳ 明朝" charset="-128"/>
            </a:endParaRPr>
          </a:p>
          <a:p>
            <a:pPr marL="0" indent="0" eaLnBrk="1" hangingPunct="1">
              <a:lnSpc>
                <a:spcPct val="90000"/>
              </a:lnSpc>
              <a:buNone/>
            </a:pPr>
            <a:r>
              <a:rPr lang="ja-JP" altLang="en-US" sz="1600" dirty="0">
                <a:ea typeface="ＭＳ 明朝" charset="-128"/>
                <a:cs typeface="ＭＳ 明朝" charset="-128"/>
              </a:rPr>
              <a:t>る仕組み</a:t>
            </a:r>
          </a:p>
          <a:p>
            <a:pPr marL="0" indent="0" eaLnBrk="1" hangingPunct="1">
              <a:lnSpc>
                <a:spcPct val="90000"/>
              </a:lnSpc>
              <a:buNone/>
            </a:pPr>
            <a:r>
              <a:rPr lang="ja-JP" altLang="en-US" sz="1600" dirty="0">
                <a:ea typeface="ＭＳ 明朝" charset="-128"/>
                <a:cs typeface="ＭＳ 明朝" charset="-128"/>
              </a:rPr>
              <a:t>□損失の可能性：病気、障害、老化、失業、労働災害、結婚・出産・子どもの進学などはめでたいが支出やケアなどの負担が発生する。</a:t>
            </a:r>
          </a:p>
          <a:p>
            <a:pPr marL="0" indent="0" eaLnBrk="1" hangingPunct="1">
              <a:lnSpc>
                <a:spcPct val="90000"/>
              </a:lnSpc>
              <a:buNone/>
            </a:pPr>
            <a:r>
              <a:rPr lang="ja-JP" altLang="en-US" sz="1600" dirty="0">
                <a:ea typeface="ＭＳ 明朝" charset="-128"/>
                <a:cs typeface="ＭＳ 明朝" charset="-128"/>
              </a:rPr>
              <a:t>□損失が発生する回数や可能性（蓋然性・確率）：乳がんに掛かる確率、胃がんに掛かる確率、生命保険⇒簡易生命表（性・年齢別死亡確率）</a:t>
            </a:r>
          </a:p>
          <a:p>
            <a:pPr marL="0" indent="0" eaLnBrk="1" hangingPunct="1">
              <a:lnSpc>
                <a:spcPct val="90000"/>
              </a:lnSpc>
              <a:buNone/>
            </a:pPr>
            <a:r>
              <a:rPr lang="ja-JP" altLang="en-US" sz="1600" dirty="0">
                <a:ea typeface="ＭＳ 明朝" charset="-128"/>
                <a:cs typeface="ＭＳ 明朝" charset="-128"/>
              </a:rPr>
              <a:t>□保険の原則：①リスクに規則性があること。②収支が保たれること（収支相等の原則）、③負担と給付が対照であること（給付反対給付均等の原則）</a:t>
            </a:r>
          </a:p>
          <a:p>
            <a:pPr marL="0" indent="0" eaLnBrk="1" hangingPunct="1">
              <a:lnSpc>
                <a:spcPct val="90000"/>
              </a:lnSpc>
              <a:buNone/>
            </a:pPr>
            <a:r>
              <a:rPr lang="ja-JP" altLang="en-US" sz="1600" dirty="0">
                <a:ea typeface="ＭＳ 明朝" charset="-128"/>
                <a:cs typeface="ＭＳ 明朝" charset="-128"/>
              </a:rPr>
              <a:t>□保険はハイリスクグループを制限した方が儲かるが、福祉的な観点からはハイリスクの人ほど保険に加入してリスクに備えてほしい。</a:t>
            </a:r>
          </a:p>
          <a:p>
            <a:pPr marL="0" indent="0" eaLnBrk="1" hangingPunct="1">
              <a:lnSpc>
                <a:spcPct val="90000"/>
              </a:lnSpc>
              <a:buNone/>
            </a:pPr>
            <a:r>
              <a:rPr lang="ja-JP" altLang="en-US" sz="1600" dirty="0">
                <a:ea typeface="ＭＳ 明朝" charset="-128"/>
                <a:cs typeface="ＭＳ 明朝" charset="-128"/>
              </a:rPr>
              <a:t>□逆選択の可能性：ハイリスクな人がリスク（負の情報）を隠して加入⇒給付の多発⇒保険料の上昇⇒低リスク者の加入が減少する、悪循環。</a:t>
            </a:r>
          </a:p>
          <a:p>
            <a:pPr marL="0" indent="0" eaLnBrk="1" hangingPunct="1">
              <a:lnSpc>
                <a:spcPct val="90000"/>
              </a:lnSpc>
              <a:buNone/>
            </a:pPr>
            <a:r>
              <a:rPr lang="ja-JP" altLang="en-US" sz="1600" dirty="0">
                <a:ea typeface="ＭＳ 明朝" charset="-128"/>
                <a:cs typeface="ＭＳ 明朝" charset="-128"/>
              </a:rPr>
              <a:t>□情報の非対称性（本人情報の秘匿</a:t>
            </a:r>
            <a:r>
              <a:rPr lang="en-US" altLang="ja-JP" sz="1600" dirty="0">
                <a:ea typeface="ＭＳ 明朝" charset="-128"/>
                <a:cs typeface="ＭＳ 明朝" charset="-128"/>
              </a:rPr>
              <a:t>vs,</a:t>
            </a:r>
            <a:r>
              <a:rPr lang="ja-JP" altLang="en-US" sz="1600" dirty="0">
                <a:ea typeface="ＭＳ 明朝" charset="-128"/>
                <a:cs typeface="ＭＳ 明朝" charset="-128"/>
              </a:rPr>
              <a:t>保険者側の統計・専門情報）</a:t>
            </a:r>
          </a:p>
          <a:p>
            <a:pPr marL="0" indent="0" eaLnBrk="1" hangingPunct="1">
              <a:lnSpc>
                <a:spcPct val="90000"/>
              </a:lnSpc>
              <a:buNone/>
            </a:pPr>
            <a:r>
              <a:rPr lang="ja-JP" altLang="en-US" sz="1600" dirty="0">
                <a:ea typeface="ＭＳ 明朝" charset="-128"/>
                <a:cs typeface="ＭＳ 明朝" charset="-128"/>
              </a:rPr>
              <a:t>□モラルハザード問題（フランスの例：高い失業率に慣れてしまう）</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22</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７月５日（水）は</a:t>
            </a:r>
          </a:p>
          <a:p>
            <a:pPr marL="0" indent="0">
              <a:buNone/>
            </a:pPr>
            <a:r>
              <a:rPr lang="en-US" altLang="ja-JP" sz="3200" dirty="0"/>
              <a:t>【</a:t>
            </a:r>
            <a:r>
              <a:rPr lang="ja-JP" altLang="en-US" sz="3200" dirty="0"/>
              <a:t>社会扶助の概念と範囲</a:t>
            </a:r>
            <a:r>
              <a:rPr lang="en-US" altLang="ja-JP" sz="3200" dirty="0"/>
              <a:t>】</a:t>
            </a:r>
            <a:r>
              <a:rPr lang="ja-JP" altLang="en-US" sz="3200" dirty="0"/>
              <a:t>公的扶助、社会手当、自助・共助・公助</a:t>
            </a:r>
            <a:endParaRPr lang="en-US" altLang="ja-JP" sz="3200" dirty="0"/>
          </a:p>
          <a:p>
            <a:pPr marL="0" indent="0">
              <a:buNone/>
            </a:pPr>
            <a:r>
              <a:rPr lang="ja-JP" altLang="en-US" sz="3200" dirty="0"/>
              <a:t>★教科書：第４章第２節 社会保険と社会扶助の考え方</a:t>
            </a:r>
          </a:p>
          <a:p>
            <a:pPr marL="0" indent="0">
              <a:buNone/>
            </a:pPr>
            <a:r>
              <a:rPr lang="ja-JP" altLang="en-US" sz="3200" dirty="0"/>
              <a:t>ｐ</a:t>
            </a:r>
            <a:r>
              <a:rPr lang="en-US" altLang="ja-JP" sz="3200" dirty="0"/>
              <a:t>.</a:t>
            </a:r>
            <a:r>
              <a:rPr lang="ja-JP" altLang="en-US" sz="3200" dirty="0"/>
              <a:t>９</a:t>
            </a:r>
            <a:r>
              <a:rPr lang="en-US" altLang="ja-JP" sz="3200" dirty="0"/>
              <a:t>6</a:t>
            </a:r>
            <a:r>
              <a:rPr lang="ja-JP" altLang="en-US" sz="3200" dirty="0"/>
              <a:t>～</a:t>
            </a:r>
            <a:r>
              <a:rPr lang="en-US" altLang="ja-JP" sz="3200" dirty="0"/>
              <a:t>p.106</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23</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（１）保険と扶助の概念整理</a:t>
            </a:r>
            <a:br>
              <a:rPr lang="ja-JP" altLang="en-US" sz="2800" dirty="0"/>
            </a:br>
            <a:endParaRPr lang="ja-JP" altLang="en-US" sz="2800" dirty="0"/>
          </a:p>
        </p:txBody>
      </p:sp>
      <p:sp>
        <p:nvSpPr>
          <p:cNvPr id="430083" name="Rectangle 3"/>
          <p:cNvSpPr>
            <a:spLocks noGrp="1" noChangeArrowheads="1"/>
          </p:cNvSpPr>
          <p:nvPr>
            <p:ph type="body" idx="1"/>
          </p:nvPr>
        </p:nvSpPr>
        <p:spPr>
          <a:xfrm>
            <a:off x="285944" y="1916832"/>
            <a:ext cx="8704287" cy="3594945"/>
          </a:xfrm>
        </p:spPr>
        <p:txBody>
          <a:bodyPr/>
          <a:lstStyle/>
          <a:p>
            <a:pPr marL="0" indent="0" eaLnBrk="1" hangingPunct="1">
              <a:lnSpc>
                <a:spcPct val="90000"/>
              </a:lnSpc>
              <a:buNone/>
            </a:pPr>
            <a:r>
              <a:rPr lang="ja-JP" altLang="en-US" sz="2800" dirty="0"/>
              <a:t>保険と扶助の違い　（図４－１）</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①保険（</a:t>
            </a:r>
            <a:r>
              <a:rPr lang="en-US" altLang="ja-JP" sz="2400" b="1" dirty="0">
                <a:latin typeface="+mn-ea"/>
                <a:cs typeface="ＭＳ 明朝" charset="-128"/>
              </a:rPr>
              <a:t>insurance)</a:t>
            </a:r>
            <a:r>
              <a:rPr lang="ja-JP" altLang="en-US" sz="2400" b="1" dirty="0">
                <a:latin typeface="+mn-ea"/>
                <a:cs typeface="ＭＳ 明朝" charset="-128"/>
              </a:rPr>
              <a:t> リスクを分散する＋備える＋予防する。公的保険ではなく、民間保険（</a:t>
            </a:r>
            <a:r>
              <a:rPr lang="en-US" altLang="ja-JP" sz="2400" b="1" dirty="0">
                <a:latin typeface="+mn-ea"/>
                <a:cs typeface="ＭＳ 明朝" charset="-128"/>
              </a:rPr>
              <a:t>private  insurance</a:t>
            </a:r>
            <a:r>
              <a:rPr lang="ja-JP" altLang="en-US" sz="2400" b="1" dirty="0">
                <a:latin typeface="+mn-ea"/>
                <a:cs typeface="ＭＳ 明朝" charset="-128"/>
              </a:rPr>
              <a:t>）。掛け捨てが原則。生命保険、損害保険など。保険学</a:t>
            </a:r>
            <a:r>
              <a:rPr lang="en-US" altLang="ja-JP" sz="2400" b="1" dirty="0">
                <a:latin typeface="+mn-ea"/>
                <a:cs typeface="ＭＳ 明朝" charset="-128"/>
              </a:rPr>
              <a:t>(insurance science) :</a:t>
            </a:r>
            <a:r>
              <a:rPr lang="ja-JP" altLang="en-US" sz="2400" b="1" dirty="0">
                <a:latin typeface="+mn-ea"/>
                <a:cs typeface="ＭＳ 明朝" charset="-128"/>
              </a:rPr>
              <a:t>金融技術として確立されている＊。</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②扶助（</a:t>
            </a:r>
            <a:r>
              <a:rPr lang="en-US" altLang="ja-JP" sz="2400" b="1" dirty="0">
                <a:latin typeface="+mn-ea"/>
                <a:cs typeface="ＭＳ 明朝" charset="-128"/>
              </a:rPr>
              <a:t>assistance)</a:t>
            </a:r>
            <a:r>
              <a:rPr lang="ja-JP" altLang="en-US" sz="2400" b="1" dirty="0">
                <a:latin typeface="+mn-ea"/>
                <a:cs typeface="ＭＳ 明朝" charset="-128"/>
              </a:rPr>
              <a:t> 助ける＋救済する。政府が用意する。民間企業の残業手当などは扶助とは呼ばない。</a:t>
            </a:r>
          </a:p>
          <a:p>
            <a:pPr marL="0" indent="0" eaLnBrk="1" hangingPunct="1">
              <a:lnSpc>
                <a:spcPct val="90000"/>
              </a:lnSpc>
              <a:buNone/>
            </a:pPr>
            <a:endParaRPr lang="en-US" altLang="ja-JP"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EC5971-EBB7-C302-812F-58008C192354}"/>
              </a:ext>
            </a:extLst>
          </p:cNvPr>
          <p:cNvSpPr>
            <a:spLocks noGrp="1"/>
          </p:cNvSpPr>
          <p:nvPr>
            <p:ph type="title"/>
          </p:nvPr>
        </p:nvSpPr>
        <p:spPr/>
        <p:txBody>
          <a:bodyPr/>
          <a:lstStyle/>
          <a:p>
            <a:r>
              <a:rPr lang="ja-JP" altLang="en-US" sz="4000" dirty="0"/>
              <a:t>アクチュアリー</a:t>
            </a:r>
            <a:r>
              <a:rPr lang="en-US" altLang="ja-JP" sz="4000" dirty="0"/>
              <a:t>(</a:t>
            </a:r>
            <a:r>
              <a:rPr lang="ja-JP" altLang="en-US" sz="4000" dirty="0"/>
              <a:t>保険数理人</a:t>
            </a:r>
            <a:r>
              <a:rPr lang="en-US" altLang="ja-JP" sz="4000" dirty="0"/>
              <a:t>,</a:t>
            </a:r>
            <a:r>
              <a:rPr lang="ja-JP" altLang="en-US" sz="4000" dirty="0"/>
              <a:t>保険数理士</a:t>
            </a:r>
            <a:r>
              <a:rPr lang="en-US" altLang="ja-JP" sz="4000" dirty="0"/>
              <a:t>,Actuary)</a:t>
            </a:r>
            <a:r>
              <a:rPr lang="ja-JP" altLang="en-US" sz="4000" dirty="0"/>
              <a:t>とは</a:t>
            </a:r>
            <a:endParaRPr lang="en-US" dirty="0"/>
          </a:p>
        </p:txBody>
      </p:sp>
      <p:sp>
        <p:nvSpPr>
          <p:cNvPr id="3" name="コンテンツ プレースホルダー 2">
            <a:extLst>
              <a:ext uri="{FF2B5EF4-FFF2-40B4-BE49-F238E27FC236}">
                <a16:creationId xmlns:a16="http://schemas.microsoft.com/office/drawing/2014/main" id="{5A2549DB-0AC5-F4A6-74A7-A999A9F05CB8}"/>
              </a:ext>
            </a:extLst>
          </p:cNvPr>
          <p:cNvSpPr>
            <a:spLocks noGrp="1"/>
          </p:cNvSpPr>
          <p:nvPr>
            <p:ph idx="1"/>
          </p:nvPr>
        </p:nvSpPr>
        <p:spPr>
          <a:xfrm>
            <a:off x="395536" y="1749425"/>
            <a:ext cx="8001000" cy="4267200"/>
          </a:xfrm>
        </p:spPr>
        <p:txBody>
          <a:bodyPr/>
          <a:lstStyle/>
          <a:p>
            <a:r>
              <a:rPr lang="ja-JP" altLang="en-US" sz="2400" dirty="0"/>
              <a:t>保険数理（ほけんすうり、</a:t>
            </a:r>
            <a:r>
              <a:rPr lang="en-US" altLang="ja-JP" sz="2400" dirty="0"/>
              <a:t>Actuarial</a:t>
            </a:r>
            <a:r>
              <a:rPr lang="ja-JP" altLang="en-US" sz="2400" dirty="0"/>
              <a:t>）、保険数理学 </a:t>
            </a:r>
            <a:r>
              <a:rPr lang="en-US" altLang="ja-JP" sz="2400" dirty="0"/>
              <a:t>(Actuarial science) </a:t>
            </a:r>
            <a:r>
              <a:rPr lang="ja-JP" altLang="en-US" sz="2400" dirty="0"/>
              <a:t>とは、保険、金融などの分野で、保険商品の設計やリスクの評価などのための計算手法および理論の分野である。 数理科学の一端であり、確率、数学、統計、金融、経済学、金融経済学、プログラミング </a:t>
            </a:r>
            <a:r>
              <a:rPr lang="en-US" altLang="ja-JP" sz="2400" dirty="0"/>
              <a:t>(</a:t>
            </a:r>
            <a:r>
              <a:rPr lang="ja-JP" altLang="en-US" sz="2400" dirty="0"/>
              <a:t>コンピュータ</a:t>
            </a:r>
            <a:r>
              <a:rPr lang="en-US" altLang="ja-JP" sz="2400" dirty="0"/>
              <a:t>) </a:t>
            </a:r>
            <a:r>
              <a:rPr lang="ja-JP" altLang="en-US" sz="2400" dirty="0"/>
              <a:t>などの分野が関連する。</a:t>
            </a:r>
          </a:p>
          <a:p>
            <a:r>
              <a:rPr lang="ja-JP" altLang="en-US" sz="2400" dirty="0"/>
              <a:t>アクチュアリー</a:t>
            </a:r>
            <a:r>
              <a:rPr lang="en-US" altLang="ja-JP" sz="2400" dirty="0"/>
              <a:t>(</a:t>
            </a:r>
            <a:r>
              <a:rPr lang="ja-JP" altLang="en-US" sz="2400" dirty="0"/>
              <a:t>保険数理人</a:t>
            </a:r>
            <a:r>
              <a:rPr lang="en-US" altLang="ja-JP" sz="2400" dirty="0"/>
              <a:t>,</a:t>
            </a:r>
            <a:r>
              <a:rPr lang="ja-JP" altLang="en-US" sz="2400" dirty="0"/>
              <a:t>保険数理士</a:t>
            </a:r>
            <a:r>
              <a:rPr lang="en-US" altLang="ja-JP" sz="2400" dirty="0"/>
              <a:t>,Actuary)</a:t>
            </a:r>
            <a:r>
              <a:rPr lang="ja-JP" altLang="en-US" sz="2400" dirty="0"/>
              <a:t>とはこの分野の専門家。大学や大学院に保険数理学部がある。環境、収入、雇用、業務内容、ストレスの</a:t>
            </a:r>
            <a:r>
              <a:rPr lang="en-US" altLang="ja-JP" sz="2400" dirty="0"/>
              <a:t>5</a:t>
            </a:r>
            <a:r>
              <a:rPr lang="ja-JP" altLang="en-US" sz="2400" dirty="0"/>
              <a:t>つの基準で最も優れた職業と評価。将来の需要が見込まれる専門職</a:t>
            </a:r>
            <a:r>
              <a:rPr lang="en-US" altLang="ja-JP" sz="2400" dirty="0"/>
              <a:t>25</a:t>
            </a:r>
            <a:r>
              <a:rPr lang="ja-JP" altLang="en-US" sz="2400" dirty="0"/>
              <a:t>種の一つ</a:t>
            </a:r>
            <a:r>
              <a:rPr lang="ja-JP" altLang="en-US" dirty="0"/>
              <a:t>。</a:t>
            </a:r>
          </a:p>
          <a:p>
            <a:endParaRPr lang="en-US" dirty="0"/>
          </a:p>
        </p:txBody>
      </p:sp>
      <p:sp>
        <p:nvSpPr>
          <p:cNvPr id="4" name="スライド番号プレースホルダー 3">
            <a:extLst>
              <a:ext uri="{FF2B5EF4-FFF2-40B4-BE49-F238E27FC236}">
                <a16:creationId xmlns:a16="http://schemas.microsoft.com/office/drawing/2014/main" id="{36A9A7A0-0AA7-AF3D-8F80-74BE2CF9EE0F}"/>
              </a:ext>
            </a:extLst>
          </p:cNvPr>
          <p:cNvSpPr>
            <a:spLocks noGrp="1"/>
          </p:cNvSpPr>
          <p:nvPr>
            <p:ph type="sldNum" sz="quarter" idx="12"/>
          </p:nvPr>
        </p:nvSpPr>
        <p:spPr/>
        <p:txBody>
          <a:bodyPr/>
          <a:lstStyle/>
          <a:p>
            <a:fld id="{A4CFD91F-0676-4D47-82C1-C8A098CDDACF}" type="slidenum">
              <a:rPr lang="en-US" altLang="ja-JP" smtClean="0"/>
              <a:pPr/>
              <a:t>4</a:t>
            </a:fld>
            <a:endParaRPr lang="en-US" altLang="ja-JP"/>
          </a:p>
        </p:txBody>
      </p:sp>
    </p:spTree>
    <p:extLst>
      <p:ext uri="{BB962C8B-B14F-4D97-AF65-F5344CB8AC3E}">
        <p14:creationId xmlns:p14="http://schemas.microsoft.com/office/powerpoint/2010/main" val="1225602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366100"/>
            <a:ext cx="7704856" cy="1005099"/>
          </a:xfrm>
        </p:spPr>
        <p:txBody>
          <a:bodyPr anchor="ctr"/>
          <a:lstStyle/>
          <a:p>
            <a:pPr algn="ctr" eaLnBrk="1" hangingPunct="1">
              <a:lnSpc>
                <a:spcPct val="90000"/>
              </a:lnSpc>
            </a:pPr>
            <a:br>
              <a:rPr lang="ja-JP" altLang="en-US" sz="2800" dirty="0"/>
            </a:br>
            <a:r>
              <a:rPr lang="ja-JP" altLang="en-US" sz="2800" dirty="0"/>
              <a:t>図４－１　保険と扶助の簡単な整理</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教科書　ｐ．８７</a:t>
            </a:r>
            <a:endParaRPr lang="en-US" altLang="ja-JP" sz="2000" dirty="0">
              <a:solidFill>
                <a:srgbClr val="FF0000"/>
              </a:solidFill>
            </a:endParaRPr>
          </a:p>
        </p:txBody>
      </p:sp>
      <p:pic>
        <p:nvPicPr>
          <p:cNvPr id="6" name="図 5">
            <a:extLst>
              <a:ext uri="{FF2B5EF4-FFF2-40B4-BE49-F238E27FC236}">
                <a16:creationId xmlns:a16="http://schemas.microsoft.com/office/drawing/2014/main" id="{9BD03C81-3CB6-A233-35B1-CA548EB12A09}"/>
              </a:ext>
            </a:extLst>
          </p:cNvPr>
          <p:cNvPicPr>
            <a:picLocks noChangeAspect="1"/>
          </p:cNvPicPr>
          <p:nvPr/>
        </p:nvPicPr>
        <p:blipFill>
          <a:blip r:embed="rId5"/>
          <a:stretch>
            <a:fillRect/>
          </a:stretch>
        </p:blipFill>
        <p:spPr>
          <a:xfrm>
            <a:off x="719572" y="1781811"/>
            <a:ext cx="7704856" cy="4116897"/>
          </a:xfrm>
          <a:prstGeom prst="rect">
            <a:avLst/>
          </a:prstGeom>
          <a:solidFill>
            <a:schemeClr val="bg1"/>
          </a:solidFill>
        </p:spPr>
      </p:pic>
    </p:spTree>
    <p:extLst>
      <p:ext uri="{BB962C8B-B14F-4D97-AF65-F5344CB8AC3E}">
        <p14:creationId xmlns:p14="http://schemas.microsoft.com/office/powerpoint/2010/main" val="325927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（１）保険と扶助の概念整理</a:t>
            </a: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560271" cy="4603057"/>
          </a:xfrm>
        </p:spPr>
        <p:txBody>
          <a:bodyPr/>
          <a:lstStyle/>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社会保険と社会扶助の違い（図４－２）</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③社会保険（</a:t>
            </a:r>
            <a:r>
              <a:rPr lang="en-US" altLang="ja-JP" sz="2400" b="1" dirty="0">
                <a:latin typeface="+mn-ea"/>
                <a:cs typeface="ＭＳ 明朝" charset="-128"/>
              </a:rPr>
              <a:t>social insurance</a:t>
            </a:r>
            <a:r>
              <a:rPr lang="ja-JP" altLang="en-US" sz="2400" b="1" dirty="0">
                <a:latin typeface="+mn-ea"/>
                <a:cs typeface="ＭＳ 明朝" charset="-128"/>
              </a:rPr>
              <a:t>）保険方式を用いた社会保障制度、年金保険・医療保険・介護保険・雇用保険・労災保険</a:t>
            </a:r>
            <a:r>
              <a:rPr lang="en-US" altLang="ja-JP"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④社会扶助（</a:t>
            </a:r>
            <a:r>
              <a:rPr lang="en-US" altLang="ja-JP" sz="2400" b="1" dirty="0">
                <a:latin typeface="+mn-ea"/>
                <a:cs typeface="ＭＳ 明朝" charset="-128"/>
              </a:rPr>
              <a:t>social assistance)</a:t>
            </a:r>
            <a:r>
              <a:rPr lang="ja-JP" altLang="en-US" sz="2400" b="1" dirty="0">
                <a:latin typeface="+mn-ea"/>
                <a:cs typeface="ＭＳ 明朝" charset="-128"/>
              </a:rPr>
              <a:t> 扶助方式（税）を用いた社会保障制度、資力調査／所得調査（所得制限）あり。公的扶助（</a:t>
            </a:r>
            <a:r>
              <a:rPr lang="en-US" altLang="ja-JP" sz="2400" b="1" dirty="0">
                <a:latin typeface="+mn-ea"/>
                <a:cs typeface="ＭＳ 明朝" charset="-128"/>
              </a:rPr>
              <a:t>public assistance</a:t>
            </a:r>
            <a:r>
              <a:rPr lang="ja-JP" altLang="en-US" sz="2400" b="1" dirty="0">
                <a:latin typeface="+mn-ea"/>
                <a:cs typeface="ＭＳ 明朝" charset="-128"/>
              </a:rPr>
              <a:t>）生活保護</a:t>
            </a:r>
            <a:r>
              <a:rPr lang="en-US" altLang="ja-JP" sz="2400" b="1" dirty="0">
                <a:latin typeface="+mn-ea"/>
                <a:cs typeface="ＭＳ 明朝" charset="-128"/>
              </a:rPr>
              <a:t>.</a:t>
            </a:r>
            <a:r>
              <a:rPr lang="ja-JP" altLang="en-US" sz="2400" b="1" dirty="0">
                <a:latin typeface="+mn-ea"/>
                <a:cs typeface="ＭＳ 明朝" charset="-128"/>
              </a:rPr>
              <a:t> 社会扶助としては児童手当・児童扶養手当・無拠出年金（最低保障年金）・失業扶助（求職者給付）・住宅扶助（住宅確保給付金</a:t>
            </a:r>
            <a:r>
              <a:rPr lang="en-US" altLang="ja-JP"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558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4-2 </a:t>
            </a:r>
            <a:r>
              <a:rPr lang="ja-JP" altLang="en-US" sz="2800" dirty="0"/>
              <a:t>社会保険と社会扶助のさらに細かい整理</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教科書　　ｐ．８９</a:t>
            </a:r>
            <a:endParaRPr lang="en-US" altLang="ja-JP" sz="2000" dirty="0">
              <a:solidFill>
                <a:srgbClr val="FF0000"/>
              </a:solidFill>
            </a:endParaRPr>
          </a:p>
        </p:txBody>
      </p:sp>
      <p:pic>
        <p:nvPicPr>
          <p:cNvPr id="5" name="図 4">
            <a:extLst>
              <a:ext uri="{FF2B5EF4-FFF2-40B4-BE49-F238E27FC236}">
                <a16:creationId xmlns:a16="http://schemas.microsoft.com/office/drawing/2014/main" id="{9BA5A83D-A0B2-99B2-4DBF-7EE4D0E2AC57}"/>
              </a:ext>
            </a:extLst>
          </p:cNvPr>
          <p:cNvPicPr>
            <a:picLocks noChangeAspect="1"/>
          </p:cNvPicPr>
          <p:nvPr/>
        </p:nvPicPr>
        <p:blipFill>
          <a:blip r:embed="rId5"/>
          <a:stretch>
            <a:fillRect/>
          </a:stretch>
        </p:blipFill>
        <p:spPr>
          <a:xfrm>
            <a:off x="827584" y="2159700"/>
            <a:ext cx="7766977" cy="3414056"/>
          </a:xfrm>
          <a:prstGeom prst="rect">
            <a:avLst/>
          </a:prstGeom>
        </p:spPr>
      </p:pic>
    </p:spTree>
    <p:extLst>
      <p:ext uri="{BB962C8B-B14F-4D97-AF65-F5344CB8AC3E}">
        <p14:creationId xmlns:p14="http://schemas.microsoft.com/office/powerpoint/2010/main" val="330115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a:t>
            </a:r>
            <a:r>
              <a:rPr lang="en-US" altLang="ja-JP" sz="2800" dirty="0"/>
              <a:t>1</a:t>
            </a:r>
            <a:r>
              <a:rPr lang="ja-JP" altLang="en-US" sz="2800" dirty="0"/>
              <a:t>節 保険と扶助の概念</a:t>
            </a:r>
            <a:br>
              <a:rPr lang="ja-JP" altLang="en-US" sz="2800" dirty="0"/>
            </a:br>
            <a:r>
              <a:rPr lang="ja-JP" altLang="en-US" sz="2800" dirty="0"/>
              <a:t>（２）保険の理論</a:t>
            </a:r>
            <a:br>
              <a:rPr lang="ja-JP" altLang="en-US" sz="2800" dirty="0"/>
            </a:br>
            <a:endParaRPr lang="ja-JP" altLang="en-US" sz="2800" dirty="0"/>
          </a:p>
        </p:txBody>
      </p:sp>
      <p:sp>
        <p:nvSpPr>
          <p:cNvPr id="430083" name="Rectangle 3"/>
          <p:cNvSpPr>
            <a:spLocks noGrp="1" noChangeArrowheads="1"/>
          </p:cNvSpPr>
          <p:nvPr>
            <p:ph type="body" idx="1"/>
          </p:nvPr>
        </p:nvSpPr>
        <p:spPr>
          <a:xfrm>
            <a:off x="260201" y="1634255"/>
            <a:ext cx="8272239" cy="4315025"/>
          </a:xfrm>
        </p:spPr>
        <p:txBody>
          <a:bodyPr/>
          <a:lstStyle/>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①リスク（危険）</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保険はリスク（危険）を分散する仕組み</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3"/>
              </a:rPr>
              <a:t>赤信号、みんなで渡れば怖くない！（ビートだけし）</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latin typeface="+mn-ea"/>
                <a:cs typeface="ＭＳ 明朝" charset="-128"/>
              </a:rPr>
              <a:t>損失が発生する不確実性（損失の可能性）：病気、障害、老化、失業、労働災害などの様々な事故・★結婚・出産・子どもの進学などは「めでたい」が支出やケアなどの負担が発生する。</a:t>
            </a:r>
          </a:p>
          <a:p>
            <a:pPr eaLnBrk="1" hangingPunct="1">
              <a:lnSpc>
                <a:spcPct val="90000"/>
              </a:lnSpc>
            </a:pPr>
            <a:r>
              <a:rPr lang="ja-JP" altLang="en-US" sz="2400" b="1" dirty="0">
                <a:latin typeface="+mn-ea"/>
                <a:cs typeface="ＭＳ 明朝" charset="-128"/>
              </a:rPr>
              <a:t>損失が発生する回数や可能性（蓋然性・確率）：：乳がんに掛かる確率、胃がんに掛かる確率、生命保険⇒簡易生命表（性・年齢別死亡確率）</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32938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en-US" altLang="ja-JP" sz="2800" dirty="0"/>
              <a:t>2021</a:t>
            </a:r>
            <a:r>
              <a:rPr lang="ja-JP" altLang="en-US" sz="2800" dirty="0"/>
              <a:t>年の簡易生命表（男性）</a:t>
            </a:r>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75785" y="6208845"/>
            <a:ext cx="8692938" cy="400110"/>
          </a:xfrm>
          <a:prstGeom prst="rect">
            <a:avLst/>
          </a:prstGeom>
          <a:solidFill>
            <a:schemeClr val="bg1"/>
          </a:solidFill>
        </p:spPr>
        <p:txBody>
          <a:bodyPr wrap="square" rtlCol="0">
            <a:spAutoFit/>
          </a:bodyPr>
          <a:lstStyle/>
          <a:p>
            <a:r>
              <a:rPr lang="ja-JP" altLang="en-US" sz="2000" dirty="0">
                <a:solidFill>
                  <a:srgbClr val="FF0000"/>
                </a:solidFill>
              </a:rPr>
              <a:t>出典：国立社会保障・人口問題研究所。、統計資料集２０２３。</a:t>
            </a:r>
            <a:endParaRPr lang="en-US" altLang="ja-JP" sz="2000" dirty="0">
              <a:solidFill>
                <a:srgbClr val="FF0000"/>
              </a:solidFill>
            </a:endParaRPr>
          </a:p>
        </p:txBody>
      </p:sp>
      <p:pic>
        <p:nvPicPr>
          <p:cNvPr id="4" name="図 3">
            <a:extLst>
              <a:ext uri="{FF2B5EF4-FFF2-40B4-BE49-F238E27FC236}">
                <a16:creationId xmlns:a16="http://schemas.microsoft.com/office/drawing/2014/main" id="{C8825E4F-3E1F-3B78-2A9A-AE89C8989375}"/>
              </a:ext>
            </a:extLst>
          </p:cNvPr>
          <p:cNvPicPr>
            <a:picLocks noChangeAspect="1"/>
          </p:cNvPicPr>
          <p:nvPr/>
        </p:nvPicPr>
        <p:blipFill>
          <a:blip r:embed="rId4"/>
          <a:stretch>
            <a:fillRect/>
          </a:stretch>
        </p:blipFill>
        <p:spPr>
          <a:xfrm>
            <a:off x="611560" y="1312008"/>
            <a:ext cx="7560840" cy="4896837"/>
          </a:xfrm>
          <a:prstGeom prst="rect">
            <a:avLst/>
          </a:prstGeom>
        </p:spPr>
      </p:pic>
    </p:spTree>
    <p:extLst>
      <p:ext uri="{BB962C8B-B14F-4D97-AF65-F5344CB8AC3E}">
        <p14:creationId xmlns:p14="http://schemas.microsoft.com/office/powerpoint/2010/main" val="1105083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41257</TotalTime>
  <Words>2265</Words>
  <Application>Microsoft Office PowerPoint</Application>
  <PresentationFormat>画面に合わせる (4:3)</PresentationFormat>
  <Paragraphs>185</Paragraphs>
  <Slides>23</Slides>
  <Notes>22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ＭＳ 明朝</vt:lpstr>
      <vt:lpstr>Arial</vt:lpstr>
      <vt:lpstr>Century</vt:lpstr>
      <vt:lpstr>Wingdings</vt:lpstr>
      <vt:lpstr>Profile</vt:lpstr>
      <vt:lpstr>第11回【社会保険の概念と範囲】 年金保険、医療保険、 介護保険と被用者の社会保険</vt:lpstr>
      <vt:lpstr>今日のお話</vt:lpstr>
      <vt:lpstr> 第1節 保険と扶助の概念 （１）保険と扶助の概念整理 </vt:lpstr>
      <vt:lpstr>アクチュアリー(保険数理人,保険数理士,Actuary)とは</vt:lpstr>
      <vt:lpstr> 図４－１　保険と扶助の簡単な整理</vt:lpstr>
      <vt:lpstr> 第1節 保険と扶助の概念 （１）保険と扶助の概念整理 </vt:lpstr>
      <vt:lpstr> 図4-2 社会保険と社会扶助のさらに細かい整理</vt:lpstr>
      <vt:lpstr> 第1節 保険と扶助の概念 （２）保険の理論 </vt:lpstr>
      <vt:lpstr> 2021年の簡易生命表（男性）</vt:lpstr>
      <vt:lpstr> 2021年の簡易生命表（女性）</vt:lpstr>
      <vt:lpstr> 年齢別死因別死亡率＝死亡確率　（男性） ２０２１年　人口１０万人あたり</vt:lpstr>
      <vt:lpstr> 年齢別死因別死亡率＝死亡確率　（女性） ２０２１年　人口１０万人あたり </vt:lpstr>
      <vt:lpstr> 第1節 保険と扶助の概念 （２）保険の理論 </vt:lpstr>
      <vt:lpstr> 第1節 保険と扶助の概念 （２）保険の理論 </vt:lpstr>
      <vt:lpstr> 第1節 保険と扶助の概念 （２）保険の理論 </vt:lpstr>
      <vt:lpstr> 第1節 保険と扶助の概念 （２）保険の理論 </vt:lpstr>
      <vt:lpstr> 第1節 保険と扶助の概念 （３）扶助の理論 </vt:lpstr>
      <vt:lpstr> 第1節 保険と扶助の概念 （３）扶助の理論 </vt:lpstr>
      <vt:lpstr> 第1節 保険と扶助の概念 （３）扶助の理論 </vt:lpstr>
      <vt:lpstr> 表４－１保険と扶助の理論的比較</vt:lpstr>
      <vt:lpstr>リアクションペーパー＃1１①</vt:lpstr>
      <vt:lpstr>リアクションペーパー＃11②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747</cp:revision>
  <cp:lastPrinted>2023-06-08T08:35:08Z</cp:lastPrinted>
  <dcterms:created xsi:type="dcterms:W3CDTF">2016-04-06T06:30:45Z</dcterms:created>
  <dcterms:modified xsi:type="dcterms:W3CDTF">2023-07-12T02:05:17Z</dcterms:modified>
  <cp:category/>
</cp:coreProperties>
</file>