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56" r:id="rId2"/>
    <p:sldId id="628" r:id="rId3"/>
    <p:sldId id="635" r:id="rId4"/>
    <p:sldId id="343" r:id="rId5"/>
    <p:sldId id="486" r:id="rId6"/>
    <p:sldId id="630" r:id="rId7"/>
    <p:sldId id="463" r:id="rId8"/>
    <p:sldId id="600" r:id="rId9"/>
    <p:sldId id="607" r:id="rId10"/>
    <p:sldId id="608" r:id="rId11"/>
    <p:sldId id="636" r:id="rId12"/>
    <p:sldId id="637" r:id="rId13"/>
    <p:sldId id="359" r:id="rId14"/>
    <p:sldId id="623" r:id="rId15"/>
    <p:sldId id="393" r:id="rId16"/>
    <p:sldId id="518" r:id="rId17"/>
    <p:sldId id="624" r:id="rId18"/>
    <p:sldId id="602" r:id="rId19"/>
    <p:sldId id="610" r:id="rId20"/>
    <p:sldId id="574" r:id="rId21"/>
    <p:sldId id="626" r:id="rId22"/>
    <p:sldId id="599" r:id="rId23"/>
    <p:sldId id="603" r:id="rId24"/>
    <p:sldId id="598" r:id="rId25"/>
    <p:sldId id="639" r:id="rId26"/>
    <p:sldId id="638" r:id="rId27"/>
    <p:sldId id="634" r:id="rId28"/>
    <p:sldId id="318" r:id="rId29"/>
    <p:sldId id="317" r:id="rId30"/>
  </p:sldIdLst>
  <p:sldSz cx="9144000" cy="6858000" type="screen4x3"/>
  <p:notesSz cx="7104063" cy="10234613"/>
  <p:defaultTextStyle>
    <a:defPPr>
      <a:defRPr lang="ja-JP"/>
    </a:defPPr>
    <a:lvl1pPr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3778" autoAdjust="0"/>
  </p:normalViewPr>
  <p:slideViewPr>
    <p:cSldViewPr>
      <p:cViewPr varScale="1">
        <p:scale>
          <a:sx n="58" d="100"/>
          <a:sy n="58" d="100"/>
        </p:scale>
        <p:origin x="1344" y="36"/>
      </p:cViewPr>
      <p:guideLst>
        <p:guide orient="horz" pos="2160"/>
        <p:guide pos="2880"/>
      </p:guideLst>
    </p:cSldViewPr>
  </p:slideViewPr>
  <p:outlineViewPr>
    <p:cViewPr>
      <p:scale>
        <a:sx n="33" d="100"/>
        <a:sy n="33" d="100"/>
      </p:scale>
      <p:origin x="0" y="240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ECE9BFF-5E3F-4041-8EAD-481090A9C239}"/>
              </a:ext>
            </a:extLst>
          </p:cNvPr>
          <p:cNvSpPr>
            <a:spLocks noGrp="1" noChangeArrowheads="1"/>
          </p:cNvSpPr>
          <p:nvPr>
            <p:ph type="hdr" sz="quarter"/>
          </p:nvPr>
        </p:nvSpPr>
        <p:spPr bwMode="auto">
          <a:xfrm>
            <a:off x="2" y="2"/>
            <a:ext cx="3078639" cy="511175"/>
          </a:xfrm>
          <a:prstGeom prst="rect">
            <a:avLst/>
          </a:prstGeom>
          <a:noFill/>
          <a:ln w="9525">
            <a:noFill/>
            <a:miter lim="800000"/>
            <a:headEnd/>
            <a:tailEnd/>
          </a:ln>
        </p:spPr>
        <p:txBody>
          <a:bodyPr vert="horz" wrap="square" lIns="99041" tIns="49521" rIns="99041" bIns="49521" numCol="1" anchor="t" anchorCtr="0" compatLnSpc="1">
            <a:prstTxWarp prst="textNoShape">
              <a:avLst/>
            </a:prstTxWarp>
          </a:bodyPr>
          <a:lstStyle>
            <a:lvl1pPr eaLnBrk="1" hangingPunct="1">
              <a:defRPr sz="1300">
                <a:latin typeface="Arial" charset="0"/>
                <a:ea typeface="ＭＳ Ｐゴシック" pitchFamily="84" charset="-128"/>
                <a:cs typeface="+mn-cs"/>
              </a:defRPr>
            </a:lvl1pPr>
          </a:lstStyle>
          <a:p>
            <a:pPr>
              <a:defRPr/>
            </a:pPr>
            <a:endParaRPr lang="en-US" altLang="ja-JP" dirty="0"/>
          </a:p>
        </p:txBody>
      </p:sp>
      <p:sp>
        <p:nvSpPr>
          <p:cNvPr id="67587" name="Rectangle 3">
            <a:extLst>
              <a:ext uri="{FF2B5EF4-FFF2-40B4-BE49-F238E27FC236}">
                <a16:creationId xmlns:a16="http://schemas.microsoft.com/office/drawing/2014/main" id="{017A8864-B5C0-46D0-8686-386FB946FF88}"/>
              </a:ext>
            </a:extLst>
          </p:cNvPr>
          <p:cNvSpPr>
            <a:spLocks noGrp="1" noChangeArrowheads="1"/>
          </p:cNvSpPr>
          <p:nvPr>
            <p:ph type="dt" sz="quarter" idx="1"/>
          </p:nvPr>
        </p:nvSpPr>
        <p:spPr bwMode="auto">
          <a:xfrm>
            <a:off x="4025425" y="2"/>
            <a:ext cx="3078639" cy="511175"/>
          </a:xfrm>
          <a:prstGeom prst="rect">
            <a:avLst/>
          </a:prstGeom>
          <a:noFill/>
          <a:ln w="9525">
            <a:noFill/>
            <a:miter lim="800000"/>
            <a:headEnd/>
            <a:tailEnd/>
          </a:ln>
        </p:spPr>
        <p:txBody>
          <a:bodyPr vert="horz" wrap="square" lIns="99041" tIns="49521" rIns="99041" bIns="49521" numCol="1" anchor="t" anchorCtr="0" compatLnSpc="1">
            <a:prstTxWarp prst="textNoShape">
              <a:avLst/>
            </a:prstTxWarp>
          </a:bodyPr>
          <a:lstStyle>
            <a:lvl1pPr algn="r" eaLnBrk="1" hangingPunct="1">
              <a:defRPr sz="1300">
                <a:latin typeface="Arial" charset="0"/>
                <a:ea typeface="ＭＳ Ｐゴシック" pitchFamily="84" charset="-128"/>
                <a:cs typeface="+mn-cs"/>
              </a:defRPr>
            </a:lvl1pPr>
          </a:lstStyle>
          <a:p>
            <a:pPr>
              <a:defRPr/>
            </a:pPr>
            <a:endParaRPr lang="en-US" altLang="ja-JP" dirty="0"/>
          </a:p>
        </p:txBody>
      </p:sp>
      <p:sp>
        <p:nvSpPr>
          <p:cNvPr id="67588" name="Rectangle 4">
            <a:extLst>
              <a:ext uri="{FF2B5EF4-FFF2-40B4-BE49-F238E27FC236}">
                <a16:creationId xmlns:a16="http://schemas.microsoft.com/office/drawing/2014/main" id="{2C86A7BC-45C8-4D86-AAE7-A4FB9FAA6F12}"/>
              </a:ext>
            </a:extLst>
          </p:cNvPr>
          <p:cNvSpPr>
            <a:spLocks noGrp="1" noChangeArrowheads="1"/>
          </p:cNvSpPr>
          <p:nvPr>
            <p:ph type="ftr" sz="quarter" idx="2"/>
          </p:nvPr>
        </p:nvSpPr>
        <p:spPr bwMode="auto">
          <a:xfrm>
            <a:off x="2" y="9723440"/>
            <a:ext cx="3078639" cy="511175"/>
          </a:xfrm>
          <a:prstGeom prst="rect">
            <a:avLst/>
          </a:prstGeom>
          <a:noFill/>
          <a:ln w="9525">
            <a:noFill/>
            <a:miter lim="800000"/>
            <a:headEnd/>
            <a:tailEnd/>
          </a:ln>
        </p:spPr>
        <p:txBody>
          <a:bodyPr vert="horz" wrap="square" lIns="99041" tIns="49521" rIns="99041" bIns="49521" numCol="1" anchor="b" anchorCtr="0" compatLnSpc="1">
            <a:prstTxWarp prst="textNoShape">
              <a:avLst/>
            </a:prstTxWarp>
          </a:bodyPr>
          <a:lstStyle>
            <a:lvl1pPr eaLnBrk="1" hangingPunct="1">
              <a:defRPr sz="1300">
                <a:latin typeface="Arial" charset="0"/>
                <a:ea typeface="ＭＳ Ｐゴシック" pitchFamily="84" charset="-128"/>
                <a:cs typeface="+mn-cs"/>
              </a:defRPr>
            </a:lvl1pPr>
          </a:lstStyle>
          <a:p>
            <a:pPr>
              <a:defRPr/>
            </a:pPr>
            <a:endParaRPr lang="en-US" altLang="ja-JP" dirty="0"/>
          </a:p>
        </p:txBody>
      </p:sp>
      <p:sp>
        <p:nvSpPr>
          <p:cNvPr id="67589" name="Rectangle 5">
            <a:extLst>
              <a:ext uri="{FF2B5EF4-FFF2-40B4-BE49-F238E27FC236}">
                <a16:creationId xmlns:a16="http://schemas.microsoft.com/office/drawing/2014/main" id="{301C7B0A-FFB6-4D8E-9FF8-167F27AA4C31}"/>
              </a:ext>
            </a:extLst>
          </p:cNvPr>
          <p:cNvSpPr>
            <a:spLocks noGrp="1" noChangeArrowheads="1"/>
          </p:cNvSpPr>
          <p:nvPr>
            <p:ph type="sldNum" sz="quarter" idx="3"/>
          </p:nvPr>
        </p:nvSpPr>
        <p:spPr bwMode="auto">
          <a:xfrm>
            <a:off x="4025425" y="9723440"/>
            <a:ext cx="3078639" cy="511175"/>
          </a:xfrm>
          <a:prstGeom prst="rect">
            <a:avLst/>
          </a:prstGeom>
          <a:noFill/>
          <a:ln w="9525">
            <a:noFill/>
            <a:miter lim="800000"/>
            <a:headEnd/>
            <a:tailEnd/>
          </a:ln>
        </p:spPr>
        <p:txBody>
          <a:bodyPr vert="horz" wrap="square" lIns="99041" tIns="49521" rIns="99041" bIns="49521" numCol="1" anchor="b" anchorCtr="0" compatLnSpc="1">
            <a:prstTxWarp prst="textNoShape">
              <a:avLst/>
            </a:prstTxWarp>
          </a:bodyPr>
          <a:lstStyle>
            <a:lvl1pPr algn="r" eaLnBrk="1" hangingPunct="1">
              <a:defRPr sz="1300"/>
            </a:lvl1pPr>
          </a:lstStyle>
          <a:p>
            <a:pPr>
              <a:defRPr/>
            </a:pPr>
            <a:fld id="{33690B72-0209-41A9-B855-CA06C60483B5}" type="slidenum">
              <a:rPr lang="en-US" altLang="ja-JP"/>
              <a:pPr>
                <a:defRPr/>
              </a:pPr>
              <a:t>‹#›</a:t>
            </a:fld>
            <a:endParaRPr lang="en-US" altLang="ja-JP"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D2E89D6-32D1-4699-97B5-E1C5846E6989}"/>
              </a:ext>
            </a:extLst>
          </p:cNvPr>
          <p:cNvSpPr>
            <a:spLocks noGrp="1" noChangeArrowheads="1"/>
          </p:cNvSpPr>
          <p:nvPr>
            <p:ph type="hdr" sz="quarter"/>
          </p:nvPr>
        </p:nvSpPr>
        <p:spPr bwMode="auto">
          <a:xfrm>
            <a:off x="2" y="2"/>
            <a:ext cx="3078639" cy="511175"/>
          </a:xfrm>
          <a:prstGeom prst="rect">
            <a:avLst/>
          </a:prstGeom>
          <a:noFill/>
          <a:ln w="9525">
            <a:noFill/>
            <a:miter lim="800000"/>
            <a:headEnd/>
            <a:tailEnd/>
          </a:ln>
        </p:spPr>
        <p:txBody>
          <a:bodyPr vert="horz" wrap="square" lIns="99041" tIns="49521" rIns="99041" bIns="49521" numCol="1" anchor="t" anchorCtr="0" compatLnSpc="1">
            <a:prstTxWarp prst="textNoShape">
              <a:avLst/>
            </a:prstTxWarp>
          </a:bodyPr>
          <a:lstStyle>
            <a:lvl1pPr eaLnBrk="1" hangingPunct="1">
              <a:defRPr sz="1300">
                <a:latin typeface="Arial" charset="0"/>
                <a:ea typeface="ＭＳ Ｐゴシック" pitchFamily="84" charset="-128"/>
                <a:cs typeface="+mn-cs"/>
              </a:defRPr>
            </a:lvl1pPr>
          </a:lstStyle>
          <a:p>
            <a:pPr>
              <a:defRPr/>
            </a:pPr>
            <a:endParaRPr lang="en-US" altLang="ja-JP" dirty="0"/>
          </a:p>
        </p:txBody>
      </p:sp>
      <p:sp>
        <p:nvSpPr>
          <p:cNvPr id="25603" name="Rectangle 3">
            <a:extLst>
              <a:ext uri="{FF2B5EF4-FFF2-40B4-BE49-F238E27FC236}">
                <a16:creationId xmlns:a16="http://schemas.microsoft.com/office/drawing/2014/main" id="{043560DB-7C4C-4EAD-AE36-C75D018851F2}"/>
              </a:ext>
            </a:extLst>
          </p:cNvPr>
          <p:cNvSpPr>
            <a:spLocks noGrp="1" noChangeArrowheads="1"/>
          </p:cNvSpPr>
          <p:nvPr>
            <p:ph type="dt" idx="1"/>
          </p:nvPr>
        </p:nvSpPr>
        <p:spPr bwMode="auto">
          <a:xfrm>
            <a:off x="4025425" y="2"/>
            <a:ext cx="3078639" cy="511175"/>
          </a:xfrm>
          <a:prstGeom prst="rect">
            <a:avLst/>
          </a:prstGeom>
          <a:noFill/>
          <a:ln w="9525">
            <a:noFill/>
            <a:miter lim="800000"/>
            <a:headEnd/>
            <a:tailEnd/>
          </a:ln>
        </p:spPr>
        <p:txBody>
          <a:bodyPr vert="horz" wrap="square" lIns="99041" tIns="49521" rIns="99041" bIns="49521" numCol="1" anchor="t" anchorCtr="0" compatLnSpc="1">
            <a:prstTxWarp prst="textNoShape">
              <a:avLst/>
            </a:prstTxWarp>
          </a:bodyPr>
          <a:lstStyle>
            <a:lvl1pPr algn="r" eaLnBrk="1" hangingPunct="1">
              <a:defRPr sz="1300">
                <a:latin typeface="Arial" charset="0"/>
                <a:ea typeface="ＭＳ Ｐゴシック" pitchFamily="84" charset="-128"/>
                <a:cs typeface="+mn-cs"/>
              </a:defRPr>
            </a:lvl1pPr>
          </a:lstStyle>
          <a:p>
            <a:pPr>
              <a:defRPr/>
            </a:pPr>
            <a:endParaRPr lang="en-US" altLang="ja-JP" dirty="0"/>
          </a:p>
        </p:txBody>
      </p:sp>
      <p:sp>
        <p:nvSpPr>
          <p:cNvPr id="3076" name="Rectangle 4">
            <a:extLst>
              <a:ext uri="{FF2B5EF4-FFF2-40B4-BE49-F238E27FC236}">
                <a16:creationId xmlns:a16="http://schemas.microsoft.com/office/drawing/2014/main" id="{6960F078-4CF3-4192-8DBD-3C51E5C2F580}"/>
              </a:ext>
            </a:extLst>
          </p:cNvPr>
          <p:cNvSpPr>
            <a:spLocks noGrp="1" noRot="1" noChangeAspect="1" noChangeArrowheads="1" noTextEdit="1"/>
          </p:cNvSpPr>
          <p:nvPr>
            <p:ph type="sldImg" idx="2"/>
          </p:nvPr>
        </p:nvSpPr>
        <p:spPr bwMode="auto">
          <a:xfrm>
            <a:off x="992188" y="768350"/>
            <a:ext cx="5119687"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68C7BE24-41DF-476A-917C-4DBCEEDB8B27}"/>
              </a:ext>
            </a:extLst>
          </p:cNvPr>
          <p:cNvSpPr>
            <a:spLocks noGrp="1" noChangeArrowheads="1"/>
          </p:cNvSpPr>
          <p:nvPr>
            <p:ph type="body" sz="quarter" idx="3"/>
          </p:nvPr>
        </p:nvSpPr>
        <p:spPr bwMode="auto">
          <a:xfrm>
            <a:off x="946786" y="4860925"/>
            <a:ext cx="5210493" cy="4605338"/>
          </a:xfrm>
          <a:prstGeom prst="rect">
            <a:avLst/>
          </a:prstGeom>
          <a:noFill/>
          <a:ln w="9525">
            <a:noFill/>
            <a:miter lim="800000"/>
            <a:headEnd/>
            <a:tailEnd/>
          </a:ln>
        </p:spPr>
        <p:txBody>
          <a:bodyPr vert="horz" wrap="square" lIns="99041" tIns="49521" rIns="99041" bIns="4952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5606" name="Rectangle 6">
            <a:extLst>
              <a:ext uri="{FF2B5EF4-FFF2-40B4-BE49-F238E27FC236}">
                <a16:creationId xmlns:a16="http://schemas.microsoft.com/office/drawing/2014/main" id="{6DAC2ABE-F651-4608-8C05-1ACD6131F4F5}"/>
              </a:ext>
            </a:extLst>
          </p:cNvPr>
          <p:cNvSpPr>
            <a:spLocks noGrp="1" noChangeArrowheads="1"/>
          </p:cNvSpPr>
          <p:nvPr>
            <p:ph type="ftr" sz="quarter" idx="4"/>
          </p:nvPr>
        </p:nvSpPr>
        <p:spPr bwMode="auto">
          <a:xfrm>
            <a:off x="2" y="9723440"/>
            <a:ext cx="3078639" cy="511175"/>
          </a:xfrm>
          <a:prstGeom prst="rect">
            <a:avLst/>
          </a:prstGeom>
          <a:noFill/>
          <a:ln w="9525">
            <a:noFill/>
            <a:miter lim="800000"/>
            <a:headEnd/>
            <a:tailEnd/>
          </a:ln>
        </p:spPr>
        <p:txBody>
          <a:bodyPr vert="horz" wrap="square" lIns="99041" tIns="49521" rIns="99041" bIns="49521" numCol="1" anchor="b" anchorCtr="0" compatLnSpc="1">
            <a:prstTxWarp prst="textNoShape">
              <a:avLst/>
            </a:prstTxWarp>
          </a:bodyPr>
          <a:lstStyle>
            <a:lvl1pPr eaLnBrk="1" hangingPunct="1">
              <a:defRPr sz="1300">
                <a:latin typeface="Arial" charset="0"/>
                <a:ea typeface="ＭＳ Ｐゴシック" pitchFamily="84" charset="-128"/>
                <a:cs typeface="+mn-cs"/>
              </a:defRPr>
            </a:lvl1pPr>
          </a:lstStyle>
          <a:p>
            <a:pPr>
              <a:defRPr/>
            </a:pPr>
            <a:endParaRPr lang="en-US" altLang="ja-JP" dirty="0"/>
          </a:p>
        </p:txBody>
      </p:sp>
      <p:sp>
        <p:nvSpPr>
          <p:cNvPr id="25607" name="Rectangle 7">
            <a:extLst>
              <a:ext uri="{FF2B5EF4-FFF2-40B4-BE49-F238E27FC236}">
                <a16:creationId xmlns:a16="http://schemas.microsoft.com/office/drawing/2014/main" id="{D15C2B41-04FA-4E18-A694-0E4F650CC2A6}"/>
              </a:ext>
            </a:extLst>
          </p:cNvPr>
          <p:cNvSpPr>
            <a:spLocks noGrp="1" noChangeArrowheads="1"/>
          </p:cNvSpPr>
          <p:nvPr>
            <p:ph type="sldNum" sz="quarter" idx="5"/>
          </p:nvPr>
        </p:nvSpPr>
        <p:spPr bwMode="auto">
          <a:xfrm>
            <a:off x="4025425" y="9723440"/>
            <a:ext cx="3078639" cy="511175"/>
          </a:xfrm>
          <a:prstGeom prst="rect">
            <a:avLst/>
          </a:prstGeom>
          <a:noFill/>
          <a:ln w="9525">
            <a:noFill/>
            <a:miter lim="800000"/>
            <a:headEnd/>
            <a:tailEnd/>
          </a:ln>
        </p:spPr>
        <p:txBody>
          <a:bodyPr vert="horz" wrap="square" lIns="99041" tIns="49521" rIns="99041" bIns="49521" numCol="1" anchor="b" anchorCtr="0" compatLnSpc="1">
            <a:prstTxWarp prst="textNoShape">
              <a:avLst/>
            </a:prstTxWarp>
          </a:bodyPr>
          <a:lstStyle>
            <a:lvl1pPr algn="r" eaLnBrk="1" hangingPunct="1">
              <a:defRPr sz="1300"/>
            </a:lvl1pPr>
          </a:lstStyle>
          <a:p>
            <a:pPr>
              <a:defRPr/>
            </a:pPr>
            <a:fld id="{A0F54BD7-49B4-4658-850B-8A37A90530A2}"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342373D-69FD-EFDB-8060-3603C06087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500">
                <a:solidFill>
                  <a:schemeClr val="tx1"/>
                </a:solidFill>
                <a:latin typeface="Arial" panose="020B0604020202020204" pitchFamily="34" charset="0"/>
                <a:ea typeface="ＭＳ Ｐゴシック" panose="020B0600070205080204" pitchFamily="50" charset="-128"/>
              </a:defRPr>
            </a:lvl1pPr>
            <a:lvl2pPr marL="39604514" indent="-39127152">
              <a:defRPr kumimoji="1" sz="2500">
                <a:solidFill>
                  <a:schemeClr val="tx1"/>
                </a:solidFill>
                <a:latin typeface="Arial" panose="020B0604020202020204" pitchFamily="34" charset="0"/>
                <a:ea typeface="ＭＳ Ｐゴシック" panose="020B0600070205080204" pitchFamily="50" charset="-128"/>
              </a:defRPr>
            </a:lvl2pPr>
            <a:lvl3pPr marL="1193406" indent="-238681">
              <a:defRPr kumimoji="1" sz="2500">
                <a:solidFill>
                  <a:schemeClr val="tx1"/>
                </a:solidFill>
                <a:latin typeface="Arial" panose="020B0604020202020204" pitchFamily="34" charset="0"/>
                <a:ea typeface="ＭＳ Ｐゴシック" panose="020B0600070205080204" pitchFamily="50" charset="-128"/>
              </a:defRPr>
            </a:lvl3pPr>
            <a:lvl4pPr marL="1670769" indent="-238681">
              <a:defRPr kumimoji="1" sz="2500">
                <a:solidFill>
                  <a:schemeClr val="tx1"/>
                </a:solidFill>
                <a:latin typeface="Arial" panose="020B0604020202020204" pitchFamily="34" charset="0"/>
                <a:ea typeface="ＭＳ Ｐゴシック" panose="020B0600070205080204" pitchFamily="50" charset="-128"/>
              </a:defRPr>
            </a:lvl4pPr>
            <a:lvl5pPr marL="2148131" indent="-238681">
              <a:defRPr kumimoji="1" sz="2500">
                <a:solidFill>
                  <a:schemeClr val="tx1"/>
                </a:solidFill>
                <a:latin typeface="Arial" panose="020B0604020202020204" pitchFamily="34" charset="0"/>
                <a:ea typeface="ＭＳ Ｐゴシック" panose="020B0600070205080204" pitchFamily="50" charset="-128"/>
              </a:defRPr>
            </a:lvl5pPr>
            <a:lvl6pPr marL="2625494" indent="-23868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3102856" indent="-23868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3580219" indent="-23868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4057581" indent="-23868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fld id="{28B93405-8844-4030-A5DD-1118B4DE923B}" type="slidenum">
              <a:rPr lang="en-US" altLang="ja-JP" sz="1400"/>
              <a:pPr/>
              <a:t>1</a:t>
            </a:fld>
            <a:endParaRPr lang="en-US" altLang="ja-JP" sz="1400"/>
          </a:p>
        </p:txBody>
      </p:sp>
      <p:sp>
        <p:nvSpPr>
          <p:cNvPr id="6147" name="Rectangle 2">
            <a:extLst>
              <a:ext uri="{FF2B5EF4-FFF2-40B4-BE49-F238E27FC236}">
                <a16:creationId xmlns:a16="http://schemas.microsoft.com/office/drawing/2014/main" id="{2827962F-D868-3530-0ECA-90763409A2A0}"/>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87897E0-1D7B-0337-F0E9-735ECC5B0035}"/>
              </a:ext>
            </a:extLst>
          </p:cNvPr>
          <p:cNvSpPr>
            <a:spLocks noGrp="1" noChangeArrowheads="1"/>
          </p:cNvSpPr>
          <p:nvPr>
            <p:ph type="body" idx="1"/>
          </p:nvPr>
        </p:nvSpPr>
        <p:spPr>
          <a:ln/>
        </p:spPr>
        <p:txBody>
          <a:bodyPr/>
          <a:lstStyle/>
          <a:p>
            <a:pPr algn="just">
              <a:defRPr/>
            </a:pPr>
            <a:endParaRPr lang="ja-JP" altLang="en-US" dirty="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919D650-B701-4DBB-B02F-D1A8777ED4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29243" indent="-37472073">
              <a:defRPr kumimoji="1" sz="2400">
                <a:solidFill>
                  <a:schemeClr val="tx1"/>
                </a:solidFill>
                <a:latin typeface="Arial" panose="020B0604020202020204" pitchFamily="34" charset="0"/>
                <a:ea typeface="ＭＳ Ｐゴシック" panose="020B0600070205080204" pitchFamily="50" charset="-128"/>
              </a:defRPr>
            </a:lvl2pPr>
            <a:lvl3pPr marL="1142925" indent="-228585">
              <a:defRPr kumimoji="1" sz="2400">
                <a:solidFill>
                  <a:schemeClr val="tx1"/>
                </a:solidFill>
                <a:latin typeface="Arial" panose="020B0604020202020204" pitchFamily="34" charset="0"/>
                <a:ea typeface="ＭＳ Ｐゴシック" panose="020B0600070205080204" pitchFamily="50" charset="-128"/>
              </a:defRPr>
            </a:lvl3pPr>
            <a:lvl4pPr marL="1600096" indent="-228585">
              <a:defRPr kumimoji="1" sz="2400">
                <a:solidFill>
                  <a:schemeClr val="tx1"/>
                </a:solidFill>
                <a:latin typeface="Arial" panose="020B0604020202020204" pitchFamily="34" charset="0"/>
                <a:ea typeface="ＭＳ Ｐゴシック" panose="020B0600070205080204" pitchFamily="50" charset="-128"/>
              </a:defRPr>
            </a:lvl4pPr>
            <a:lvl5pPr marL="2057265" indent="-228585">
              <a:defRPr kumimoji="1" sz="2400">
                <a:solidFill>
                  <a:schemeClr val="tx1"/>
                </a:solidFill>
                <a:latin typeface="Arial" panose="020B0604020202020204" pitchFamily="34" charset="0"/>
                <a:ea typeface="ＭＳ Ｐゴシック" panose="020B0600070205080204" pitchFamily="50" charset="-128"/>
              </a:defRPr>
            </a:lvl5pPr>
            <a:lvl6pPr marL="251443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60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877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594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8CC52B60-2713-47C6-BFA3-CA6E5D7B7C34}" type="slidenum">
              <a:rPr lang="en-US" altLang="ja-JP" sz="1100"/>
              <a:pPr/>
              <a:t>13</a:t>
            </a:fld>
            <a:endParaRPr lang="en-US" altLang="ja-JP" sz="1100" dirty="0"/>
          </a:p>
        </p:txBody>
      </p:sp>
      <p:sp>
        <p:nvSpPr>
          <p:cNvPr id="26627" name="Rectangle 2">
            <a:extLst>
              <a:ext uri="{FF2B5EF4-FFF2-40B4-BE49-F238E27FC236}">
                <a16:creationId xmlns:a16="http://schemas.microsoft.com/office/drawing/2014/main" id="{92C66A27-88F3-4605-82AC-A2FC12F56927}"/>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7FD97509-305A-4799-A744-3A36BDA0E7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898459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defRPr/>
            </a:pPr>
            <a:fld id="{A0F54BD7-49B4-4658-850B-8A37A90530A2}" type="slidenum">
              <a:rPr lang="en-US" altLang="ja-JP" smtClean="0"/>
              <a:pPr>
                <a:defRPr/>
              </a:pPr>
              <a:t>14</a:t>
            </a:fld>
            <a:endParaRPr lang="en-US" altLang="ja-JP" dirty="0"/>
          </a:p>
        </p:txBody>
      </p:sp>
    </p:spTree>
    <p:extLst>
      <p:ext uri="{BB962C8B-B14F-4D97-AF65-F5344CB8AC3E}">
        <p14:creationId xmlns:p14="http://schemas.microsoft.com/office/powerpoint/2010/main" val="1847730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9AA041F-D5F9-49BD-9A5D-A7C0658748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29243" indent="-37472073">
              <a:defRPr kumimoji="1" sz="2400">
                <a:solidFill>
                  <a:schemeClr val="tx1"/>
                </a:solidFill>
                <a:latin typeface="Arial" panose="020B0604020202020204" pitchFamily="34" charset="0"/>
                <a:ea typeface="ＭＳ Ｐゴシック" panose="020B0600070205080204" pitchFamily="50" charset="-128"/>
              </a:defRPr>
            </a:lvl2pPr>
            <a:lvl3pPr marL="1142925" indent="-228585">
              <a:defRPr kumimoji="1" sz="2400">
                <a:solidFill>
                  <a:schemeClr val="tx1"/>
                </a:solidFill>
                <a:latin typeface="Arial" panose="020B0604020202020204" pitchFamily="34" charset="0"/>
                <a:ea typeface="ＭＳ Ｐゴシック" panose="020B0600070205080204" pitchFamily="50" charset="-128"/>
              </a:defRPr>
            </a:lvl3pPr>
            <a:lvl4pPr marL="1600096" indent="-228585">
              <a:defRPr kumimoji="1" sz="2400">
                <a:solidFill>
                  <a:schemeClr val="tx1"/>
                </a:solidFill>
                <a:latin typeface="Arial" panose="020B0604020202020204" pitchFamily="34" charset="0"/>
                <a:ea typeface="ＭＳ Ｐゴシック" panose="020B0600070205080204" pitchFamily="50" charset="-128"/>
              </a:defRPr>
            </a:lvl4pPr>
            <a:lvl5pPr marL="2057265" indent="-228585">
              <a:defRPr kumimoji="1" sz="2400">
                <a:solidFill>
                  <a:schemeClr val="tx1"/>
                </a:solidFill>
                <a:latin typeface="Arial" panose="020B0604020202020204" pitchFamily="34" charset="0"/>
                <a:ea typeface="ＭＳ Ｐゴシック" panose="020B0600070205080204" pitchFamily="50" charset="-128"/>
              </a:defRPr>
            </a:lvl5pPr>
            <a:lvl6pPr marL="251443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60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877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594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C1BC6B3-A251-4126-8A7C-2FE6E287CC15}" type="slidenum">
              <a:rPr lang="en-US" altLang="ja-JP" sz="1100"/>
              <a:pPr/>
              <a:t>15</a:t>
            </a:fld>
            <a:endParaRPr lang="en-US" altLang="ja-JP" sz="1100" dirty="0"/>
          </a:p>
        </p:txBody>
      </p:sp>
      <p:sp>
        <p:nvSpPr>
          <p:cNvPr id="34819" name="Rectangle 2">
            <a:extLst>
              <a:ext uri="{FF2B5EF4-FFF2-40B4-BE49-F238E27FC236}">
                <a16:creationId xmlns:a16="http://schemas.microsoft.com/office/drawing/2014/main" id="{E5E63247-0862-4810-9A70-5AFA2106BE61}"/>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0895529-AC65-4F53-A2DF-41E42C2085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40540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7E3833-2186-453A-8433-7ADCA0BBAC3B}" type="slidenum">
              <a:rPr lang="en-US" altLang="ja-JP" smtClean="0"/>
              <a:pPr/>
              <a:t>18</a:t>
            </a:fld>
            <a:endParaRPr lang="en-US" altLang="ja-JP" dirty="0"/>
          </a:p>
        </p:txBody>
      </p:sp>
    </p:spTree>
    <p:extLst>
      <p:ext uri="{BB962C8B-B14F-4D97-AF65-F5344CB8AC3E}">
        <p14:creationId xmlns:p14="http://schemas.microsoft.com/office/powerpoint/2010/main" val="2718804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アブリビエーションだと、慣れていない研修員がわからなくなりそうなので、ここまでは念押しでオリジナルを併記していただけると助かります</a:t>
            </a:r>
          </a:p>
        </p:txBody>
      </p:sp>
      <p:sp>
        <p:nvSpPr>
          <p:cNvPr id="4" name="Slide Number Placeholder 3"/>
          <p:cNvSpPr>
            <a:spLocks noGrp="1"/>
          </p:cNvSpPr>
          <p:nvPr>
            <p:ph type="sldNum" sz="quarter" idx="5"/>
          </p:nvPr>
        </p:nvSpPr>
        <p:spPr/>
        <p:txBody>
          <a:bodyPr/>
          <a:lstStyle/>
          <a:p>
            <a:pPr>
              <a:defRPr/>
            </a:pPr>
            <a:fld id="{A0F54BD7-49B4-4658-850B-8A37A90530A2}" type="slidenum">
              <a:rPr lang="en-US" altLang="ja-JP" smtClean="0"/>
              <a:pPr>
                <a:defRPr/>
              </a:pPr>
              <a:t>20</a:t>
            </a:fld>
            <a:endParaRPr lang="en-US" altLang="ja-JP" dirty="0"/>
          </a:p>
        </p:txBody>
      </p:sp>
    </p:spTree>
    <p:extLst>
      <p:ext uri="{BB962C8B-B14F-4D97-AF65-F5344CB8AC3E}">
        <p14:creationId xmlns:p14="http://schemas.microsoft.com/office/powerpoint/2010/main" val="307009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7E3833-2186-453A-8433-7ADCA0BBAC3B}" type="slidenum">
              <a:rPr lang="en-US" altLang="ja-JP" smtClean="0"/>
              <a:pPr/>
              <a:t>22</a:t>
            </a:fld>
            <a:endParaRPr lang="en-US" altLang="ja-JP" dirty="0"/>
          </a:p>
        </p:txBody>
      </p:sp>
    </p:spTree>
    <p:extLst>
      <p:ext uri="{BB962C8B-B14F-4D97-AF65-F5344CB8AC3E}">
        <p14:creationId xmlns:p14="http://schemas.microsoft.com/office/powerpoint/2010/main" val="312399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2A7E3833-2186-453A-8433-7ADCA0BBAC3B}" type="slidenum">
              <a:rPr lang="en-US" altLang="ja-JP" smtClean="0"/>
              <a:pPr/>
              <a:t>24</a:t>
            </a:fld>
            <a:endParaRPr lang="en-US" altLang="ja-JP" dirty="0"/>
          </a:p>
        </p:txBody>
      </p:sp>
    </p:spTree>
    <p:extLst>
      <p:ext uri="{BB962C8B-B14F-4D97-AF65-F5344CB8AC3E}">
        <p14:creationId xmlns:p14="http://schemas.microsoft.com/office/powerpoint/2010/main" val="1142670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9C7C21A-14F2-4339-A5C5-F0C87BDC27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29243" indent="-37472073">
              <a:defRPr kumimoji="1" sz="2400">
                <a:solidFill>
                  <a:schemeClr val="tx1"/>
                </a:solidFill>
                <a:latin typeface="Arial" panose="020B0604020202020204" pitchFamily="34" charset="0"/>
                <a:ea typeface="ＭＳ Ｐゴシック" panose="020B0600070205080204" pitchFamily="50" charset="-128"/>
              </a:defRPr>
            </a:lvl2pPr>
            <a:lvl3pPr marL="1142925" indent="-228585">
              <a:defRPr kumimoji="1" sz="2400">
                <a:solidFill>
                  <a:schemeClr val="tx1"/>
                </a:solidFill>
                <a:latin typeface="Arial" panose="020B0604020202020204" pitchFamily="34" charset="0"/>
                <a:ea typeface="ＭＳ Ｐゴシック" panose="020B0600070205080204" pitchFamily="50" charset="-128"/>
              </a:defRPr>
            </a:lvl3pPr>
            <a:lvl4pPr marL="1600096" indent="-228585">
              <a:defRPr kumimoji="1" sz="2400">
                <a:solidFill>
                  <a:schemeClr val="tx1"/>
                </a:solidFill>
                <a:latin typeface="Arial" panose="020B0604020202020204" pitchFamily="34" charset="0"/>
                <a:ea typeface="ＭＳ Ｐゴシック" panose="020B0600070205080204" pitchFamily="50" charset="-128"/>
              </a:defRPr>
            </a:lvl4pPr>
            <a:lvl5pPr marL="2057265" indent="-228585">
              <a:defRPr kumimoji="1" sz="2400">
                <a:solidFill>
                  <a:schemeClr val="tx1"/>
                </a:solidFill>
                <a:latin typeface="Arial" panose="020B0604020202020204" pitchFamily="34" charset="0"/>
                <a:ea typeface="ＭＳ Ｐゴシック" panose="020B0600070205080204" pitchFamily="50" charset="-128"/>
              </a:defRPr>
            </a:lvl5pPr>
            <a:lvl6pPr marL="251443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60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877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594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BF71586-FF8D-4EDC-B85E-0AC7183F3F6B}" type="slidenum">
              <a:rPr lang="en-US" altLang="ja-JP" sz="1300"/>
              <a:pPr/>
              <a:t>25</a:t>
            </a:fld>
            <a:endParaRPr lang="en-US" altLang="ja-JP" sz="1300" dirty="0"/>
          </a:p>
        </p:txBody>
      </p:sp>
      <p:sp>
        <p:nvSpPr>
          <p:cNvPr id="73731" name="Rectangle 2">
            <a:extLst>
              <a:ext uri="{FF2B5EF4-FFF2-40B4-BE49-F238E27FC236}">
                <a16:creationId xmlns:a16="http://schemas.microsoft.com/office/drawing/2014/main" id="{E2C70791-BC11-4623-BD5E-FD3F6EC3676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53650D9-AFEF-4F5C-B3F9-8850F34C17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48143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9C7C21A-14F2-4339-A5C5-F0C87BDC27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29243" indent="-37472073">
              <a:defRPr kumimoji="1" sz="2400">
                <a:solidFill>
                  <a:schemeClr val="tx1"/>
                </a:solidFill>
                <a:latin typeface="Arial" panose="020B0604020202020204" pitchFamily="34" charset="0"/>
                <a:ea typeface="ＭＳ Ｐゴシック" panose="020B0600070205080204" pitchFamily="50" charset="-128"/>
              </a:defRPr>
            </a:lvl2pPr>
            <a:lvl3pPr marL="1142925" indent="-228585">
              <a:defRPr kumimoji="1" sz="2400">
                <a:solidFill>
                  <a:schemeClr val="tx1"/>
                </a:solidFill>
                <a:latin typeface="Arial" panose="020B0604020202020204" pitchFamily="34" charset="0"/>
                <a:ea typeface="ＭＳ Ｐゴシック" panose="020B0600070205080204" pitchFamily="50" charset="-128"/>
              </a:defRPr>
            </a:lvl3pPr>
            <a:lvl4pPr marL="1600096" indent="-228585">
              <a:defRPr kumimoji="1" sz="2400">
                <a:solidFill>
                  <a:schemeClr val="tx1"/>
                </a:solidFill>
                <a:latin typeface="Arial" panose="020B0604020202020204" pitchFamily="34" charset="0"/>
                <a:ea typeface="ＭＳ Ｐゴシック" panose="020B0600070205080204" pitchFamily="50" charset="-128"/>
              </a:defRPr>
            </a:lvl4pPr>
            <a:lvl5pPr marL="2057265" indent="-228585">
              <a:defRPr kumimoji="1" sz="2400">
                <a:solidFill>
                  <a:schemeClr val="tx1"/>
                </a:solidFill>
                <a:latin typeface="Arial" panose="020B0604020202020204" pitchFamily="34" charset="0"/>
                <a:ea typeface="ＭＳ Ｐゴシック" panose="020B0600070205080204" pitchFamily="50" charset="-128"/>
              </a:defRPr>
            </a:lvl5pPr>
            <a:lvl6pPr marL="251443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60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877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594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BF71586-FF8D-4EDC-B85E-0AC7183F3F6B}" type="slidenum">
              <a:rPr lang="en-US" altLang="ja-JP" sz="1300"/>
              <a:pPr/>
              <a:t>26</a:t>
            </a:fld>
            <a:endParaRPr lang="en-US" altLang="ja-JP" sz="1300" dirty="0"/>
          </a:p>
        </p:txBody>
      </p:sp>
      <p:sp>
        <p:nvSpPr>
          <p:cNvPr id="73731" name="Rectangle 2">
            <a:extLst>
              <a:ext uri="{FF2B5EF4-FFF2-40B4-BE49-F238E27FC236}">
                <a16:creationId xmlns:a16="http://schemas.microsoft.com/office/drawing/2014/main" id="{E2C70791-BC11-4623-BD5E-FD3F6EC3676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53650D9-AFEF-4F5C-B3F9-8850F34C17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61578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8AD376A1-57BC-4602-AF94-986A09256FEE}"/>
              </a:ext>
            </a:extLst>
          </p:cNvPr>
          <p:cNvSpPr>
            <a:spLocks noGrp="1" noRot="1" noChangeAspect="1" noChangeArrowheads="1" noTextEdit="1"/>
          </p:cNvSpPr>
          <p:nvPr>
            <p:ph type="sldImg"/>
          </p:nvPr>
        </p:nvSpPr>
        <p:spPr>
          <a:ln/>
        </p:spPr>
      </p:sp>
      <p:sp>
        <p:nvSpPr>
          <p:cNvPr id="65539" name="ノート プレースホルダー 2">
            <a:extLst>
              <a:ext uri="{FF2B5EF4-FFF2-40B4-BE49-F238E27FC236}">
                <a16:creationId xmlns:a16="http://schemas.microsoft.com/office/drawing/2014/main" id="{918D8D76-44E3-4599-9BB8-EEE018DF8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dirty="0">
                <a:latin typeface="Arial" panose="020B0604020202020204" pitchFamily="34" charset="0"/>
                <a:ea typeface="ＭＳ Ｐゴシック" panose="020B0600070205080204" pitchFamily="50" charset="-128"/>
              </a:rPr>
              <a:t>According to UN Projection</a:t>
            </a:r>
            <a:r>
              <a:rPr lang="en-US" altLang="ja-JP" b="1" dirty="0">
                <a:latin typeface="Arial" panose="020B0604020202020204" pitchFamily="34" charset="0"/>
                <a:ea typeface="ＭＳ Ｐゴシック" panose="020B0600070205080204" pitchFamily="50" charset="-128"/>
              </a:rPr>
              <a:t> 2017, </a:t>
            </a:r>
            <a:r>
              <a:rPr lang="en-US" altLang="ja-JP" b="1" u="sng" dirty="0">
                <a:latin typeface="Arial" panose="020B0604020202020204" pitchFamily="34" charset="0"/>
                <a:ea typeface="ＭＳ Ｐゴシック" panose="020B0600070205080204" pitchFamily="50" charset="-128"/>
              </a:rPr>
              <a:t>the world's population</a:t>
            </a:r>
            <a:r>
              <a:rPr lang="en-US" altLang="ja-JP" b="1" dirty="0">
                <a:latin typeface="Arial" panose="020B0604020202020204" pitchFamily="34" charset="0"/>
                <a:ea typeface="ＭＳ Ｐゴシック" panose="020B0600070205080204" pitchFamily="50" charset="-128"/>
              </a:rPr>
              <a:t> in 2015 was 7.38 billion and it</a:t>
            </a:r>
            <a:r>
              <a:rPr lang="en-US" altLang="ja-JP" b="1" u="sng" dirty="0">
                <a:latin typeface="Arial" panose="020B0604020202020204" pitchFamily="34" charset="0"/>
                <a:ea typeface="ＭＳ Ｐゴシック" panose="020B0600070205080204" pitchFamily="50" charset="-128"/>
              </a:rPr>
              <a:t> will increase continuously and will top 11 billion by 2100</a:t>
            </a:r>
            <a:r>
              <a:rPr lang="en-US" altLang="ja-JP" b="1" dirty="0">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dirty="0">
                <a:latin typeface="Arial" panose="020B0604020202020204" pitchFamily="34" charset="0"/>
                <a:ea typeface="ＭＳ Ｐゴシック" panose="020B0600070205080204" pitchFamily="50" charset="-128"/>
              </a:rPr>
              <a:t>On the other hand</a:t>
            </a:r>
            <a:r>
              <a:rPr lang="en-US" altLang="ja-JP" b="1" dirty="0">
                <a:latin typeface="Arial" panose="020B0604020202020204" pitchFamily="34" charset="0"/>
                <a:ea typeface="ＭＳ Ｐゴシック" panose="020B0600070205080204" pitchFamily="50" charset="-128"/>
              </a:rPr>
              <a:t>, </a:t>
            </a:r>
            <a:r>
              <a:rPr lang="en-US" altLang="ja-JP" b="1" u="sng" dirty="0">
                <a:latin typeface="Arial" panose="020B0604020202020204" pitchFamily="34" charset="0"/>
                <a:ea typeface="ＭＳ Ｐゴシック" panose="020B0600070205080204" pitchFamily="50" charset="-128"/>
              </a:rPr>
              <a:t>the same</a:t>
            </a:r>
            <a:r>
              <a:rPr lang="en-US" altLang="ja-JP" b="1" dirty="0">
                <a:latin typeface="Arial" panose="020B0604020202020204" pitchFamily="34" charset="0"/>
                <a:ea typeface="ＭＳ Ｐゴシック" panose="020B0600070205080204" pitchFamily="50" charset="-128"/>
              </a:rPr>
              <a:t> UN </a:t>
            </a:r>
            <a:r>
              <a:rPr lang="en-US" altLang="ja-JP" b="1" u="sng" dirty="0">
                <a:latin typeface="Arial" panose="020B0604020202020204" pitchFamily="34" charset="0"/>
                <a:ea typeface="ＭＳ Ｐゴシック" panose="020B0600070205080204" pitchFamily="50" charset="-128"/>
              </a:rPr>
              <a:t>projection states</a:t>
            </a:r>
            <a:r>
              <a:rPr lang="en-US" altLang="ja-JP" b="1" dirty="0">
                <a:latin typeface="Arial" panose="020B0604020202020204" pitchFamily="34" charset="0"/>
                <a:ea typeface="ＭＳ Ｐゴシック" panose="020B0600070205080204" pitchFamily="50" charset="-128"/>
              </a:rPr>
              <a:t> that </a:t>
            </a:r>
            <a:r>
              <a:rPr lang="en-US" altLang="ja-JP" b="1" u="sng" dirty="0">
                <a:latin typeface="Arial" panose="020B0604020202020204" pitchFamily="34" charset="0"/>
                <a:ea typeface="ＭＳ Ｐゴシック" panose="020B0600070205080204" pitchFamily="50" charset="-128"/>
              </a:rPr>
              <a:t>Japan’s population will decrease from 130 million </a:t>
            </a:r>
            <a:r>
              <a:rPr lang="en-US" altLang="ja-JP" b="1" dirty="0">
                <a:latin typeface="Arial" panose="020B0604020202020204" pitchFamily="34" charset="0"/>
                <a:ea typeface="ＭＳ Ｐゴシック" panose="020B0600070205080204" pitchFamily="50" charset="-128"/>
              </a:rPr>
              <a:t>in 2015 </a:t>
            </a:r>
            <a:r>
              <a:rPr lang="en-US" altLang="ja-JP" b="1" u="sng" dirty="0">
                <a:latin typeface="Arial" panose="020B0604020202020204" pitchFamily="34" charset="0"/>
                <a:ea typeface="ＭＳ Ｐゴシック" panose="020B0600070205080204" pitchFamily="50" charset="-128"/>
              </a:rPr>
              <a:t>to 80 million</a:t>
            </a:r>
            <a:r>
              <a:rPr lang="en-US" altLang="ja-JP" b="1" dirty="0">
                <a:latin typeface="Arial" panose="020B0604020202020204" pitchFamily="34" charset="0"/>
                <a:ea typeface="ＭＳ Ｐゴシック" panose="020B0600070205080204" pitchFamily="50" charset="-128"/>
              </a:rPr>
              <a:t> by 2100. </a:t>
            </a:r>
            <a:r>
              <a:rPr lang="en-US" altLang="ja-JP" b="1" u="sng" dirty="0">
                <a:latin typeface="Arial" panose="020B0604020202020204" pitchFamily="34" charset="0"/>
                <a:ea typeface="ＭＳ Ｐゴシック" panose="020B0600070205080204" pitchFamily="50" charset="-128"/>
              </a:rPr>
              <a:t>According to Japanese demographic institutes</a:t>
            </a:r>
            <a:r>
              <a:rPr lang="en-US" altLang="ja-JP" b="1" dirty="0">
                <a:latin typeface="Arial" panose="020B0604020202020204" pitchFamily="34" charset="0"/>
                <a:ea typeface="ＭＳ Ｐゴシック" panose="020B0600070205080204" pitchFamily="50" charset="-128"/>
              </a:rPr>
              <a:t>, Japan’s population will be </a:t>
            </a:r>
            <a:r>
              <a:rPr lang="en-US" altLang="ja-JP" b="1" u="sng" dirty="0">
                <a:latin typeface="Arial" panose="020B0604020202020204" pitchFamily="34" charset="0"/>
                <a:ea typeface="ＭＳ Ｐゴシック" panose="020B0600070205080204" pitchFamily="50" charset="-128"/>
              </a:rPr>
              <a:t>even less than 60 million by 2100</a:t>
            </a:r>
            <a:r>
              <a:rPr lang="en-US" altLang="ja-JP" b="1" dirty="0">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65540" name="スライド番号プレースホルダー 3">
            <a:extLst>
              <a:ext uri="{FF2B5EF4-FFF2-40B4-BE49-F238E27FC236}">
                <a16:creationId xmlns:a16="http://schemas.microsoft.com/office/drawing/2014/main" id="{048D9DD3-737A-4B1F-AB0C-5A638B51D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01" indent="-285732">
              <a:defRPr kumimoji="1" sz="2400">
                <a:solidFill>
                  <a:schemeClr val="tx1"/>
                </a:solidFill>
                <a:latin typeface="Arial" panose="020B0604020202020204" pitchFamily="34" charset="0"/>
                <a:ea typeface="ＭＳ Ｐゴシック" panose="020B0600070205080204" pitchFamily="50" charset="-128"/>
              </a:defRPr>
            </a:lvl2pPr>
            <a:lvl3pPr marL="1142925" indent="-228585">
              <a:defRPr kumimoji="1" sz="2400">
                <a:solidFill>
                  <a:schemeClr val="tx1"/>
                </a:solidFill>
                <a:latin typeface="Arial" panose="020B0604020202020204" pitchFamily="34" charset="0"/>
                <a:ea typeface="ＭＳ Ｐゴシック" panose="020B0600070205080204" pitchFamily="50" charset="-128"/>
              </a:defRPr>
            </a:lvl3pPr>
            <a:lvl4pPr marL="1600096" indent="-228585">
              <a:defRPr kumimoji="1" sz="2400">
                <a:solidFill>
                  <a:schemeClr val="tx1"/>
                </a:solidFill>
                <a:latin typeface="Arial" panose="020B0604020202020204" pitchFamily="34" charset="0"/>
                <a:ea typeface="ＭＳ Ｐゴシック" panose="020B0600070205080204" pitchFamily="50" charset="-128"/>
              </a:defRPr>
            </a:lvl4pPr>
            <a:lvl5pPr marL="2057265" indent="-228585">
              <a:defRPr kumimoji="1" sz="2400">
                <a:solidFill>
                  <a:schemeClr val="tx1"/>
                </a:solidFill>
                <a:latin typeface="Arial" panose="020B0604020202020204" pitchFamily="34" charset="0"/>
                <a:ea typeface="ＭＳ Ｐゴシック" panose="020B0600070205080204" pitchFamily="50" charset="-128"/>
              </a:defRPr>
            </a:lvl5pPr>
            <a:lvl6pPr marL="251443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60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877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594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73382B9F-55F6-42B1-A54E-A87CB80CE1B8}" type="slidenum">
              <a:rPr lang="en-US" altLang="ja-JP" sz="1100"/>
              <a:pPr/>
              <a:t>27</a:t>
            </a:fld>
            <a:endParaRPr lang="en-US" altLang="ja-JP" sz="1100" dirty="0"/>
          </a:p>
        </p:txBody>
      </p:sp>
    </p:spTree>
    <p:extLst>
      <p:ext uri="{BB962C8B-B14F-4D97-AF65-F5344CB8AC3E}">
        <p14:creationId xmlns:p14="http://schemas.microsoft.com/office/powerpoint/2010/main" val="325105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9C7C21A-14F2-4339-A5C5-F0C87BDC27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29243" indent="-37472073">
              <a:defRPr kumimoji="1" sz="2400">
                <a:solidFill>
                  <a:schemeClr val="tx1"/>
                </a:solidFill>
                <a:latin typeface="Arial" panose="020B0604020202020204" pitchFamily="34" charset="0"/>
                <a:ea typeface="ＭＳ Ｐゴシック" panose="020B0600070205080204" pitchFamily="50" charset="-128"/>
              </a:defRPr>
            </a:lvl2pPr>
            <a:lvl3pPr marL="1142925" indent="-228585">
              <a:defRPr kumimoji="1" sz="2400">
                <a:solidFill>
                  <a:schemeClr val="tx1"/>
                </a:solidFill>
                <a:latin typeface="Arial" panose="020B0604020202020204" pitchFamily="34" charset="0"/>
                <a:ea typeface="ＭＳ Ｐゴシック" panose="020B0600070205080204" pitchFamily="50" charset="-128"/>
              </a:defRPr>
            </a:lvl3pPr>
            <a:lvl4pPr marL="1600096" indent="-228585">
              <a:defRPr kumimoji="1" sz="2400">
                <a:solidFill>
                  <a:schemeClr val="tx1"/>
                </a:solidFill>
                <a:latin typeface="Arial" panose="020B0604020202020204" pitchFamily="34" charset="0"/>
                <a:ea typeface="ＭＳ Ｐゴシック" panose="020B0600070205080204" pitchFamily="50" charset="-128"/>
              </a:defRPr>
            </a:lvl4pPr>
            <a:lvl5pPr marL="2057265" indent="-228585">
              <a:defRPr kumimoji="1" sz="2400">
                <a:solidFill>
                  <a:schemeClr val="tx1"/>
                </a:solidFill>
                <a:latin typeface="Arial" panose="020B0604020202020204" pitchFamily="34" charset="0"/>
                <a:ea typeface="ＭＳ Ｐゴシック" panose="020B0600070205080204" pitchFamily="50" charset="-128"/>
              </a:defRPr>
            </a:lvl5pPr>
            <a:lvl6pPr marL="251443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60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877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594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BF71586-FF8D-4EDC-B85E-0AC7183F3F6B}" type="slidenum">
              <a:rPr lang="en-US" altLang="ja-JP" sz="1300"/>
              <a:pPr/>
              <a:t>2</a:t>
            </a:fld>
            <a:endParaRPr lang="en-US" altLang="ja-JP" sz="1300" dirty="0"/>
          </a:p>
        </p:txBody>
      </p:sp>
      <p:sp>
        <p:nvSpPr>
          <p:cNvPr id="73731" name="Rectangle 2">
            <a:extLst>
              <a:ext uri="{FF2B5EF4-FFF2-40B4-BE49-F238E27FC236}">
                <a16:creationId xmlns:a16="http://schemas.microsoft.com/office/drawing/2014/main" id="{E2C70791-BC11-4623-BD5E-FD3F6EC3676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253650D9-AFEF-4F5C-B3F9-8850F34C17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639040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49FA28B6-4AC5-4865-BE44-F1E134A672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29243" indent="-37472073">
              <a:defRPr kumimoji="1" sz="2400">
                <a:solidFill>
                  <a:schemeClr val="tx1"/>
                </a:solidFill>
                <a:latin typeface="Arial" panose="020B0604020202020204" pitchFamily="34" charset="0"/>
                <a:ea typeface="ＭＳ Ｐゴシック" panose="020B0600070205080204" pitchFamily="50" charset="-128"/>
              </a:defRPr>
            </a:lvl2pPr>
            <a:lvl3pPr marL="1142925" indent="-228585">
              <a:defRPr kumimoji="1" sz="2400">
                <a:solidFill>
                  <a:schemeClr val="tx1"/>
                </a:solidFill>
                <a:latin typeface="Arial" panose="020B0604020202020204" pitchFamily="34" charset="0"/>
                <a:ea typeface="ＭＳ Ｐゴシック" panose="020B0600070205080204" pitchFamily="50" charset="-128"/>
              </a:defRPr>
            </a:lvl3pPr>
            <a:lvl4pPr marL="1600096" indent="-228585">
              <a:defRPr kumimoji="1" sz="2400">
                <a:solidFill>
                  <a:schemeClr val="tx1"/>
                </a:solidFill>
                <a:latin typeface="Arial" panose="020B0604020202020204" pitchFamily="34" charset="0"/>
                <a:ea typeface="ＭＳ Ｐゴシック" panose="020B0600070205080204" pitchFamily="50" charset="-128"/>
              </a:defRPr>
            </a:lvl4pPr>
            <a:lvl5pPr marL="2057265" indent="-228585">
              <a:defRPr kumimoji="1" sz="2400">
                <a:solidFill>
                  <a:schemeClr val="tx1"/>
                </a:solidFill>
                <a:latin typeface="Arial" panose="020B0604020202020204" pitchFamily="34" charset="0"/>
                <a:ea typeface="ＭＳ Ｐゴシック" panose="020B0600070205080204" pitchFamily="50" charset="-128"/>
              </a:defRPr>
            </a:lvl5pPr>
            <a:lvl6pPr marL="251443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60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877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594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AABA14D-8300-40AE-8BF3-7C778042CABB}" type="slidenum">
              <a:rPr lang="en-US" altLang="ja-JP" sz="1300"/>
              <a:pPr/>
              <a:t>28</a:t>
            </a:fld>
            <a:endParaRPr lang="en-US" altLang="ja-JP" sz="1300" dirty="0"/>
          </a:p>
        </p:txBody>
      </p:sp>
      <p:sp>
        <p:nvSpPr>
          <p:cNvPr id="81923" name="Rectangle 2">
            <a:extLst>
              <a:ext uri="{FF2B5EF4-FFF2-40B4-BE49-F238E27FC236}">
                <a16:creationId xmlns:a16="http://schemas.microsoft.com/office/drawing/2014/main" id="{3861735F-AC43-46ED-8E4A-CED4ED13F79C}"/>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21F09A30-561D-49DE-A527-C7A6754AB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4FD6BF68-D790-4CAE-9C56-A56A8F521D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29243" indent="-37472073">
              <a:defRPr kumimoji="1" sz="2400">
                <a:solidFill>
                  <a:schemeClr val="tx1"/>
                </a:solidFill>
                <a:latin typeface="Arial" panose="020B0604020202020204" pitchFamily="34" charset="0"/>
                <a:ea typeface="ＭＳ Ｐゴシック" panose="020B0600070205080204" pitchFamily="50" charset="-128"/>
              </a:defRPr>
            </a:lvl2pPr>
            <a:lvl3pPr marL="1142925" indent="-228585">
              <a:defRPr kumimoji="1" sz="2400">
                <a:solidFill>
                  <a:schemeClr val="tx1"/>
                </a:solidFill>
                <a:latin typeface="Arial" panose="020B0604020202020204" pitchFamily="34" charset="0"/>
                <a:ea typeface="ＭＳ Ｐゴシック" panose="020B0600070205080204" pitchFamily="50" charset="-128"/>
              </a:defRPr>
            </a:lvl3pPr>
            <a:lvl4pPr marL="1600096" indent="-228585">
              <a:defRPr kumimoji="1" sz="2400">
                <a:solidFill>
                  <a:schemeClr val="tx1"/>
                </a:solidFill>
                <a:latin typeface="Arial" panose="020B0604020202020204" pitchFamily="34" charset="0"/>
                <a:ea typeface="ＭＳ Ｐゴシック" panose="020B0600070205080204" pitchFamily="50" charset="-128"/>
              </a:defRPr>
            </a:lvl4pPr>
            <a:lvl5pPr marL="2057265" indent="-228585">
              <a:defRPr kumimoji="1" sz="2400">
                <a:solidFill>
                  <a:schemeClr val="tx1"/>
                </a:solidFill>
                <a:latin typeface="Arial" panose="020B0604020202020204" pitchFamily="34" charset="0"/>
                <a:ea typeface="ＭＳ Ｐゴシック" panose="020B0600070205080204" pitchFamily="50" charset="-128"/>
              </a:defRPr>
            </a:lvl5pPr>
            <a:lvl6pPr marL="251443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60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877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594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D6710AC-BA07-403E-8755-C185E166150C}" type="slidenum">
              <a:rPr lang="en-US" altLang="ja-JP" sz="1300"/>
              <a:pPr/>
              <a:t>29</a:t>
            </a:fld>
            <a:endParaRPr lang="en-US" altLang="ja-JP" sz="1300" dirty="0"/>
          </a:p>
        </p:txBody>
      </p:sp>
      <p:sp>
        <p:nvSpPr>
          <p:cNvPr id="83971" name="Rectangle 2">
            <a:extLst>
              <a:ext uri="{FF2B5EF4-FFF2-40B4-BE49-F238E27FC236}">
                <a16:creationId xmlns:a16="http://schemas.microsoft.com/office/drawing/2014/main" id="{10A27506-A49A-473E-8513-755EBC6B0131}"/>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39807C71-4058-4F17-BBEE-A970B3A17E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BE1D0B65-4E92-4F30-85B7-E4691317CBB4}"/>
              </a:ext>
            </a:extLst>
          </p:cNvPr>
          <p:cNvSpPr>
            <a:spLocks noGrp="1" noRot="1" noChangeAspect="1" noChangeArrowheads="1" noTextEdit="1"/>
          </p:cNvSpPr>
          <p:nvPr>
            <p:ph type="sldImg"/>
          </p:nvPr>
        </p:nvSpPr>
        <p:spPr>
          <a:ln/>
        </p:spPr>
      </p:sp>
      <p:sp>
        <p:nvSpPr>
          <p:cNvPr id="8195" name="ノート プレースホルダー 2">
            <a:extLst>
              <a:ext uri="{FF2B5EF4-FFF2-40B4-BE49-F238E27FC236}">
                <a16:creationId xmlns:a16="http://schemas.microsoft.com/office/drawing/2014/main" id="{B3BF2BD6-60A8-45BB-A104-E788082182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
        <p:nvSpPr>
          <p:cNvPr id="8196" name="スライド番号プレースホルダー 3">
            <a:extLst>
              <a:ext uri="{FF2B5EF4-FFF2-40B4-BE49-F238E27FC236}">
                <a16:creationId xmlns:a16="http://schemas.microsoft.com/office/drawing/2014/main" id="{AE40185A-2D13-4CE0-B85D-6574F9F021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01" indent="-285732">
              <a:defRPr kumimoji="1" sz="2400">
                <a:solidFill>
                  <a:schemeClr val="tx1"/>
                </a:solidFill>
                <a:latin typeface="Arial" panose="020B0604020202020204" pitchFamily="34" charset="0"/>
                <a:ea typeface="ＭＳ Ｐゴシック" panose="020B0600070205080204" pitchFamily="50" charset="-128"/>
              </a:defRPr>
            </a:lvl2pPr>
            <a:lvl3pPr marL="1142925" indent="-228585">
              <a:defRPr kumimoji="1" sz="2400">
                <a:solidFill>
                  <a:schemeClr val="tx1"/>
                </a:solidFill>
                <a:latin typeface="Arial" panose="020B0604020202020204" pitchFamily="34" charset="0"/>
                <a:ea typeface="ＭＳ Ｐゴシック" panose="020B0600070205080204" pitchFamily="50" charset="-128"/>
              </a:defRPr>
            </a:lvl3pPr>
            <a:lvl4pPr marL="1600096" indent="-228585">
              <a:defRPr kumimoji="1" sz="2400">
                <a:solidFill>
                  <a:schemeClr val="tx1"/>
                </a:solidFill>
                <a:latin typeface="Arial" panose="020B0604020202020204" pitchFamily="34" charset="0"/>
                <a:ea typeface="ＭＳ Ｐゴシック" panose="020B0600070205080204" pitchFamily="50" charset="-128"/>
              </a:defRPr>
            </a:lvl4pPr>
            <a:lvl5pPr marL="2057265" indent="-228585">
              <a:defRPr kumimoji="1" sz="2400">
                <a:solidFill>
                  <a:schemeClr val="tx1"/>
                </a:solidFill>
                <a:latin typeface="Arial" panose="020B0604020202020204" pitchFamily="34" charset="0"/>
                <a:ea typeface="ＭＳ Ｐゴシック" panose="020B0600070205080204" pitchFamily="50" charset="-128"/>
              </a:defRPr>
            </a:lvl5pPr>
            <a:lvl6pPr marL="251443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60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877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594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9082AFDD-0AFD-4EF4-9656-77592A7F11AE}" type="slidenum">
              <a:rPr lang="en-US" altLang="ja-JP" sz="1100"/>
              <a:pPr/>
              <a:t>3</a:t>
            </a:fld>
            <a:endParaRPr lang="en-US" altLang="ja-JP" sz="1100" dirty="0"/>
          </a:p>
        </p:txBody>
      </p:sp>
    </p:spTree>
    <p:extLst>
      <p:ext uri="{BB962C8B-B14F-4D97-AF65-F5344CB8AC3E}">
        <p14:creationId xmlns:p14="http://schemas.microsoft.com/office/powerpoint/2010/main" val="377059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BE1D0B65-4E92-4F30-85B7-E4691317CBB4}"/>
              </a:ext>
            </a:extLst>
          </p:cNvPr>
          <p:cNvSpPr>
            <a:spLocks noGrp="1" noRot="1" noChangeAspect="1" noChangeArrowheads="1" noTextEdit="1"/>
          </p:cNvSpPr>
          <p:nvPr>
            <p:ph type="sldImg"/>
          </p:nvPr>
        </p:nvSpPr>
        <p:spPr>
          <a:ln/>
        </p:spPr>
      </p:sp>
      <p:sp>
        <p:nvSpPr>
          <p:cNvPr id="8195" name="ノート プレースホルダー 2">
            <a:extLst>
              <a:ext uri="{FF2B5EF4-FFF2-40B4-BE49-F238E27FC236}">
                <a16:creationId xmlns:a16="http://schemas.microsoft.com/office/drawing/2014/main" id="{B3BF2BD6-60A8-45BB-A104-E788082182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ＭＳ Ｐゴシック" panose="020B0600070205080204" pitchFamily="50" charset="-128"/>
            </a:endParaRPr>
          </a:p>
        </p:txBody>
      </p:sp>
      <p:sp>
        <p:nvSpPr>
          <p:cNvPr id="8196" name="スライド番号プレースホルダー 3">
            <a:extLst>
              <a:ext uri="{FF2B5EF4-FFF2-40B4-BE49-F238E27FC236}">
                <a16:creationId xmlns:a16="http://schemas.microsoft.com/office/drawing/2014/main" id="{AE40185A-2D13-4CE0-B85D-6574F9F021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01" indent="-285732">
              <a:defRPr kumimoji="1" sz="2400">
                <a:solidFill>
                  <a:schemeClr val="tx1"/>
                </a:solidFill>
                <a:latin typeface="Arial" panose="020B0604020202020204" pitchFamily="34" charset="0"/>
                <a:ea typeface="ＭＳ Ｐゴシック" panose="020B0600070205080204" pitchFamily="50" charset="-128"/>
              </a:defRPr>
            </a:lvl2pPr>
            <a:lvl3pPr marL="1142925" indent="-228585">
              <a:defRPr kumimoji="1" sz="2400">
                <a:solidFill>
                  <a:schemeClr val="tx1"/>
                </a:solidFill>
                <a:latin typeface="Arial" panose="020B0604020202020204" pitchFamily="34" charset="0"/>
                <a:ea typeface="ＭＳ Ｐゴシック" panose="020B0600070205080204" pitchFamily="50" charset="-128"/>
              </a:defRPr>
            </a:lvl3pPr>
            <a:lvl4pPr marL="1600096" indent="-228585">
              <a:defRPr kumimoji="1" sz="2400">
                <a:solidFill>
                  <a:schemeClr val="tx1"/>
                </a:solidFill>
                <a:latin typeface="Arial" panose="020B0604020202020204" pitchFamily="34" charset="0"/>
                <a:ea typeface="ＭＳ Ｐゴシック" panose="020B0600070205080204" pitchFamily="50" charset="-128"/>
              </a:defRPr>
            </a:lvl4pPr>
            <a:lvl5pPr marL="2057265" indent="-228585">
              <a:defRPr kumimoji="1" sz="2400">
                <a:solidFill>
                  <a:schemeClr val="tx1"/>
                </a:solidFill>
                <a:latin typeface="Arial" panose="020B0604020202020204" pitchFamily="34" charset="0"/>
                <a:ea typeface="ＭＳ Ｐゴシック" panose="020B0600070205080204" pitchFamily="50" charset="-128"/>
              </a:defRPr>
            </a:lvl5pPr>
            <a:lvl6pPr marL="251443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60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877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594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9082AFDD-0AFD-4EF4-9656-77592A7F11AE}" type="slidenum">
              <a:rPr lang="en-US" altLang="ja-JP" sz="1100"/>
              <a:pPr/>
              <a:t>4</a:t>
            </a:fld>
            <a:endParaRPr lang="en-US" altLang="ja-JP" sz="1100" dirty="0"/>
          </a:p>
        </p:txBody>
      </p:sp>
    </p:spTree>
    <p:extLst>
      <p:ext uri="{BB962C8B-B14F-4D97-AF65-F5344CB8AC3E}">
        <p14:creationId xmlns:p14="http://schemas.microsoft.com/office/powerpoint/2010/main" val="94619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defRPr/>
            </a:pPr>
            <a:fld id="{A0F54BD7-49B4-4658-850B-8A37A90530A2}" type="slidenum">
              <a:rPr lang="en-US" altLang="ja-JP" smtClean="0"/>
              <a:pPr>
                <a:defRPr/>
              </a:pPr>
              <a:t>5</a:t>
            </a:fld>
            <a:endParaRPr lang="en-US" altLang="ja-JP" dirty="0"/>
          </a:p>
        </p:txBody>
      </p:sp>
    </p:spTree>
    <p:extLst>
      <p:ext uri="{BB962C8B-B14F-4D97-AF65-F5344CB8AC3E}">
        <p14:creationId xmlns:p14="http://schemas.microsoft.com/office/powerpoint/2010/main" val="71031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AFE9B2A-F9D5-47FC-9D10-35370A08C4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29243" indent="-37472073">
              <a:defRPr kumimoji="1" sz="2400">
                <a:solidFill>
                  <a:schemeClr val="tx1"/>
                </a:solidFill>
                <a:latin typeface="Arial" panose="020B0604020202020204" pitchFamily="34" charset="0"/>
                <a:ea typeface="ＭＳ Ｐゴシック" panose="020B0600070205080204" pitchFamily="50" charset="-128"/>
              </a:defRPr>
            </a:lvl2pPr>
            <a:lvl3pPr marL="1142925" indent="-228585">
              <a:defRPr kumimoji="1" sz="2400">
                <a:solidFill>
                  <a:schemeClr val="tx1"/>
                </a:solidFill>
                <a:latin typeface="Arial" panose="020B0604020202020204" pitchFamily="34" charset="0"/>
                <a:ea typeface="ＭＳ Ｐゴシック" panose="020B0600070205080204" pitchFamily="50" charset="-128"/>
              </a:defRPr>
            </a:lvl3pPr>
            <a:lvl4pPr marL="1600096" indent="-228585">
              <a:defRPr kumimoji="1" sz="2400">
                <a:solidFill>
                  <a:schemeClr val="tx1"/>
                </a:solidFill>
                <a:latin typeface="Arial" panose="020B0604020202020204" pitchFamily="34" charset="0"/>
                <a:ea typeface="ＭＳ Ｐゴシック" panose="020B0600070205080204" pitchFamily="50" charset="-128"/>
              </a:defRPr>
            </a:lvl4pPr>
            <a:lvl5pPr marL="2057265" indent="-228585">
              <a:defRPr kumimoji="1" sz="2400">
                <a:solidFill>
                  <a:schemeClr val="tx1"/>
                </a:solidFill>
                <a:latin typeface="Arial" panose="020B0604020202020204" pitchFamily="34" charset="0"/>
                <a:ea typeface="ＭＳ Ｐゴシック" panose="020B0600070205080204" pitchFamily="50" charset="-128"/>
              </a:defRPr>
            </a:lvl5pPr>
            <a:lvl6pPr marL="251443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60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877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594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F31B855-E10C-4533-9827-C7864C07FD4B}" type="slidenum">
              <a:rPr lang="en-US" altLang="ja-JP" sz="1100"/>
              <a:pPr/>
              <a:t>6</a:t>
            </a:fld>
            <a:endParaRPr lang="en-US" altLang="ja-JP" sz="1100" dirty="0"/>
          </a:p>
        </p:txBody>
      </p:sp>
      <p:sp>
        <p:nvSpPr>
          <p:cNvPr id="38915" name="Rectangle 2">
            <a:extLst>
              <a:ext uri="{FF2B5EF4-FFF2-40B4-BE49-F238E27FC236}">
                <a16:creationId xmlns:a16="http://schemas.microsoft.com/office/drawing/2014/main" id="{EF5480D7-527E-4A8E-83C1-D12F6BBD1A2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46C0B46-72DD-4FB5-8230-95C53B3F72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14169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AFE9B2A-F9D5-47FC-9D10-35370A08C4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29243" indent="-37472073">
              <a:defRPr kumimoji="1" sz="2400">
                <a:solidFill>
                  <a:schemeClr val="tx1"/>
                </a:solidFill>
                <a:latin typeface="Arial" panose="020B0604020202020204" pitchFamily="34" charset="0"/>
                <a:ea typeface="ＭＳ Ｐゴシック" panose="020B0600070205080204" pitchFamily="50" charset="-128"/>
              </a:defRPr>
            </a:lvl2pPr>
            <a:lvl3pPr marL="1142925" indent="-228585">
              <a:defRPr kumimoji="1" sz="2400">
                <a:solidFill>
                  <a:schemeClr val="tx1"/>
                </a:solidFill>
                <a:latin typeface="Arial" panose="020B0604020202020204" pitchFamily="34" charset="0"/>
                <a:ea typeface="ＭＳ Ｐゴシック" panose="020B0600070205080204" pitchFamily="50" charset="-128"/>
              </a:defRPr>
            </a:lvl3pPr>
            <a:lvl4pPr marL="1600096" indent="-228585">
              <a:defRPr kumimoji="1" sz="2400">
                <a:solidFill>
                  <a:schemeClr val="tx1"/>
                </a:solidFill>
                <a:latin typeface="Arial" panose="020B0604020202020204" pitchFamily="34" charset="0"/>
                <a:ea typeface="ＭＳ Ｐゴシック" panose="020B0600070205080204" pitchFamily="50" charset="-128"/>
              </a:defRPr>
            </a:lvl4pPr>
            <a:lvl5pPr marL="2057265" indent="-228585">
              <a:defRPr kumimoji="1" sz="2400">
                <a:solidFill>
                  <a:schemeClr val="tx1"/>
                </a:solidFill>
                <a:latin typeface="Arial" panose="020B0604020202020204" pitchFamily="34" charset="0"/>
                <a:ea typeface="ＭＳ Ｐゴシック" panose="020B0600070205080204" pitchFamily="50" charset="-128"/>
              </a:defRPr>
            </a:lvl5pPr>
            <a:lvl6pPr marL="251443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60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8775"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5946" indent="-22858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F31B855-E10C-4533-9827-C7864C07FD4B}" type="slidenum">
              <a:rPr lang="en-US" altLang="ja-JP" sz="1100"/>
              <a:pPr/>
              <a:t>7</a:t>
            </a:fld>
            <a:endParaRPr lang="en-US" altLang="ja-JP" sz="1100" dirty="0"/>
          </a:p>
        </p:txBody>
      </p:sp>
      <p:sp>
        <p:nvSpPr>
          <p:cNvPr id="38915" name="Rectangle 2">
            <a:extLst>
              <a:ext uri="{FF2B5EF4-FFF2-40B4-BE49-F238E27FC236}">
                <a16:creationId xmlns:a16="http://schemas.microsoft.com/office/drawing/2014/main" id="{EF5480D7-527E-4A8E-83C1-D12F6BBD1A2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46C0B46-72DD-4FB5-8230-95C53B3F72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defRPr/>
            </a:pPr>
            <a:fld id="{A0F54BD7-49B4-4658-850B-8A37A90530A2}" type="slidenum">
              <a:rPr lang="en-US" altLang="ja-JP" smtClean="0"/>
              <a:pPr>
                <a:defRPr/>
              </a:pPr>
              <a:t>8</a:t>
            </a:fld>
            <a:endParaRPr lang="en-US" altLang="ja-JP" dirty="0"/>
          </a:p>
        </p:txBody>
      </p:sp>
    </p:spTree>
    <p:extLst>
      <p:ext uri="{BB962C8B-B14F-4D97-AF65-F5344CB8AC3E}">
        <p14:creationId xmlns:p14="http://schemas.microsoft.com/office/powerpoint/2010/main" val="3935067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defRPr/>
            </a:pPr>
            <a:fld id="{A0F54BD7-49B4-4658-850B-8A37A90530A2}" type="slidenum">
              <a:rPr lang="en-US" altLang="ja-JP" smtClean="0"/>
              <a:pPr>
                <a:defRPr/>
              </a:pPr>
              <a:t>9</a:t>
            </a:fld>
            <a:endParaRPr lang="en-US" altLang="ja-JP" dirty="0"/>
          </a:p>
        </p:txBody>
      </p:sp>
    </p:spTree>
    <p:extLst>
      <p:ext uri="{BB962C8B-B14F-4D97-AF65-F5344CB8AC3E}">
        <p14:creationId xmlns:p14="http://schemas.microsoft.com/office/powerpoint/2010/main" val="90044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A76CB40D-B493-4BCE-8A77-BCB4ABA319EC}"/>
              </a:ext>
            </a:extLst>
          </p:cNvPr>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a:p>
        </p:txBody>
      </p:sp>
      <p:sp>
        <p:nvSpPr>
          <p:cNvPr id="4098"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4099"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r>
              <a:rPr lang="ja-JP" altLang="en-US"/>
              <a:t>マスタ サブタイトルの書式設定</a:t>
            </a:r>
          </a:p>
        </p:txBody>
      </p:sp>
      <p:sp>
        <p:nvSpPr>
          <p:cNvPr id="5" name="Rectangle 4">
            <a:extLst>
              <a:ext uri="{FF2B5EF4-FFF2-40B4-BE49-F238E27FC236}">
                <a16:creationId xmlns:a16="http://schemas.microsoft.com/office/drawing/2014/main" id="{1F69614D-45DC-4B68-802C-812F3B8B0319}"/>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dirty="0"/>
          </a:p>
        </p:txBody>
      </p:sp>
      <p:sp>
        <p:nvSpPr>
          <p:cNvPr id="6" name="Rectangle 5">
            <a:extLst>
              <a:ext uri="{FF2B5EF4-FFF2-40B4-BE49-F238E27FC236}">
                <a16:creationId xmlns:a16="http://schemas.microsoft.com/office/drawing/2014/main" id="{05FF3839-F441-451C-88CB-FEFED5C35833}"/>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dirty="0"/>
          </a:p>
        </p:txBody>
      </p:sp>
      <p:sp>
        <p:nvSpPr>
          <p:cNvPr id="7" name="Rectangle 6">
            <a:extLst>
              <a:ext uri="{FF2B5EF4-FFF2-40B4-BE49-F238E27FC236}">
                <a16:creationId xmlns:a16="http://schemas.microsoft.com/office/drawing/2014/main" id="{20CB92A2-BD76-4675-8D37-6232A5B77B69}"/>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8AC3E853-C2EF-41C6-A740-65F93B87E34D}" type="slidenum">
              <a:rPr lang="en-US" altLang="ja-JP"/>
              <a:pPr>
                <a:defRPr/>
              </a:pPr>
              <a:t>‹#›</a:t>
            </a:fld>
            <a:endParaRPr lang="en-US" altLang="ja-JP" dirty="0"/>
          </a:p>
        </p:txBody>
      </p:sp>
    </p:spTree>
    <p:extLst>
      <p:ext uri="{BB962C8B-B14F-4D97-AF65-F5344CB8AC3E}">
        <p14:creationId xmlns:p14="http://schemas.microsoft.com/office/powerpoint/2010/main" val="275186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1F5BFFDC-CF1A-4789-8A18-3F4B7EC683D9}"/>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a:extLst>
              <a:ext uri="{FF2B5EF4-FFF2-40B4-BE49-F238E27FC236}">
                <a16:creationId xmlns:a16="http://schemas.microsoft.com/office/drawing/2014/main" id="{1915E41B-8731-4B14-9C13-DEA8C7508B91}"/>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a:extLst>
              <a:ext uri="{FF2B5EF4-FFF2-40B4-BE49-F238E27FC236}">
                <a16:creationId xmlns:a16="http://schemas.microsoft.com/office/drawing/2014/main" id="{5CDDA212-0B91-48F6-8BD6-464484DB4034}"/>
              </a:ext>
            </a:extLst>
          </p:cNvPr>
          <p:cNvSpPr>
            <a:spLocks noGrp="1" noChangeArrowheads="1"/>
          </p:cNvSpPr>
          <p:nvPr>
            <p:ph type="sldNum" sz="quarter" idx="12"/>
          </p:nvPr>
        </p:nvSpPr>
        <p:spPr>
          <a:ln/>
        </p:spPr>
        <p:txBody>
          <a:bodyPr/>
          <a:lstStyle>
            <a:lvl1pPr>
              <a:defRPr/>
            </a:lvl1pPr>
          </a:lstStyle>
          <a:p>
            <a:pPr>
              <a:defRPr/>
            </a:pPr>
            <a:fld id="{4D97C52A-589A-4992-BE49-9E1D63EFCE51}" type="slidenum">
              <a:rPr lang="en-US" altLang="ja-JP"/>
              <a:pPr>
                <a:defRPr/>
              </a:pPr>
              <a:t>‹#›</a:t>
            </a:fld>
            <a:endParaRPr lang="en-US" altLang="ja-JP" dirty="0"/>
          </a:p>
        </p:txBody>
      </p:sp>
    </p:spTree>
    <p:extLst>
      <p:ext uri="{BB962C8B-B14F-4D97-AF65-F5344CB8AC3E}">
        <p14:creationId xmlns:p14="http://schemas.microsoft.com/office/powerpoint/2010/main" val="126877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902F3EDA-74CA-4A96-B9F0-55D18BDBDE19}"/>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a:extLst>
              <a:ext uri="{FF2B5EF4-FFF2-40B4-BE49-F238E27FC236}">
                <a16:creationId xmlns:a16="http://schemas.microsoft.com/office/drawing/2014/main" id="{2D4FCCD5-70B4-40C0-A1F0-9B5808093666}"/>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a:extLst>
              <a:ext uri="{FF2B5EF4-FFF2-40B4-BE49-F238E27FC236}">
                <a16:creationId xmlns:a16="http://schemas.microsoft.com/office/drawing/2014/main" id="{45CDFECB-EBBE-44CD-BE88-EF4B39B25372}"/>
              </a:ext>
            </a:extLst>
          </p:cNvPr>
          <p:cNvSpPr>
            <a:spLocks noGrp="1" noChangeArrowheads="1"/>
          </p:cNvSpPr>
          <p:nvPr>
            <p:ph type="sldNum" sz="quarter" idx="12"/>
          </p:nvPr>
        </p:nvSpPr>
        <p:spPr>
          <a:ln/>
        </p:spPr>
        <p:txBody>
          <a:bodyPr/>
          <a:lstStyle>
            <a:lvl1pPr>
              <a:defRPr/>
            </a:lvl1pPr>
          </a:lstStyle>
          <a:p>
            <a:pPr>
              <a:defRPr/>
            </a:pPr>
            <a:fld id="{CCE610AF-D973-41DB-BB5A-18D92ABF5F1E}" type="slidenum">
              <a:rPr lang="en-US" altLang="ja-JP"/>
              <a:pPr>
                <a:defRPr/>
              </a:pPr>
              <a:t>‹#›</a:t>
            </a:fld>
            <a:endParaRPr lang="en-US" altLang="ja-JP" dirty="0"/>
          </a:p>
        </p:txBody>
      </p:sp>
    </p:spTree>
    <p:extLst>
      <p:ext uri="{BB962C8B-B14F-4D97-AF65-F5344CB8AC3E}">
        <p14:creationId xmlns:p14="http://schemas.microsoft.com/office/powerpoint/2010/main" val="3437431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1216025"/>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566738" y="1752600"/>
            <a:ext cx="8001000" cy="4267200"/>
          </a:xfrm>
        </p:spPr>
        <p:txBody>
          <a:bodyPr/>
          <a:lstStyle/>
          <a:p>
            <a:pPr lvl="0"/>
            <a:endParaRPr lang="ja-JP" altLang="en-US" noProof="0"/>
          </a:p>
        </p:txBody>
      </p:sp>
      <p:sp>
        <p:nvSpPr>
          <p:cNvPr id="4" name="Rectangle 6">
            <a:extLst>
              <a:ext uri="{FF2B5EF4-FFF2-40B4-BE49-F238E27FC236}">
                <a16:creationId xmlns:a16="http://schemas.microsoft.com/office/drawing/2014/main" id="{4A834641-76C1-414D-B8DF-1BF550F9440B}"/>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a:extLst>
              <a:ext uri="{FF2B5EF4-FFF2-40B4-BE49-F238E27FC236}">
                <a16:creationId xmlns:a16="http://schemas.microsoft.com/office/drawing/2014/main" id="{09160501-DC17-4C47-B624-AAB6405224DC}"/>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a:extLst>
              <a:ext uri="{FF2B5EF4-FFF2-40B4-BE49-F238E27FC236}">
                <a16:creationId xmlns:a16="http://schemas.microsoft.com/office/drawing/2014/main" id="{13E8DB1A-2A4F-455A-9366-2AB9A7C6D6EB}"/>
              </a:ext>
            </a:extLst>
          </p:cNvPr>
          <p:cNvSpPr>
            <a:spLocks noGrp="1" noChangeArrowheads="1"/>
          </p:cNvSpPr>
          <p:nvPr>
            <p:ph type="sldNum" sz="quarter" idx="12"/>
          </p:nvPr>
        </p:nvSpPr>
        <p:spPr>
          <a:ln/>
        </p:spPr>
        <p:txBody>
          <a:bodyPr/>
          <a:lstStyle>
            <a:lvl1pPr>
              <a:defRPr/>
            </a:lvl1pPr>
          </a:lstStyle>
          <a:p>
            <a:pPr>
              <a:defRPr/>
            </a:pPr>
            <a:fld id="{16144B78-A75A-4D73-A5B0-3339CAF017B5}" type="slidenum">
              <a:rPr lang="en-US" altLang="ja-JP"/>
              <a:pPr>
                <a:defRPr/>
              </a:pPr>
              <a:t>‹#›</a:t>
            </a:fld>
            <a:endParaRPr lang="en-US" altLang="ja-JP" dirty="0"/>
          </a:p>
        </p:txBody>
      </p:sp>
    </p:spTree>
    <p:extLst>
      <p:ext uri="{BB962C8B-B14F-4D97-AF65-F5344CB8AC3E}">
        <p14:creationId xmlns:p14="http://schemas.microsoft.com/office/powerpoint/2010/main" val="131435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E05D6379-C214-4D63-BF25-56E4D0773093}"/>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a:extLst>
              <a:ext uri="{FF2B5EF4-FFF2-40B4-BE49-F238E27FC236}">
                <a16:creationId xmlns:a16="http://schemas.microsoft.com/office/drawing/2014/main" id="{D691A6F9-8513-40C0-A32A-C2150FF22959}"/>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a:extLst>
              <a:ext uri="{FF2B5EF4-FFF2-40B4-BE49-F238E27FC236}">
                <a16:creationId xmlns:a16="http://schemas.microsoft.com/office/drawing/2014/main" id="{2837BFBE-ACA2-4796-B7A3-F15A42A0D63A}"/>
              </a:ext>
            </a:extLst>
          </p:cNvPr>
          <p:cNvSpPr>
            <a:spLocks noGrp="1" noChangeArrowheads="1"/>
          </p:cNvSpPr>
          <p:nvPr>
            <p:ph type="sldNum" sz="quarter" idx="12"/>
          </p:nvPr>
        </p:nvSpPr>
        <p:spPr>
          <a:ln/>
        </p:spPr>
        <p:txBody>
          <a:bodyPr/>
          <a:lstStyle>
            <a:lvl1pPr>
              <a:defRPr/>
            </a:lvl1pPr>
          </a:lstStyle>
          <a:p>
            <a:pPr>
              <a:defRPr/>
            </a:pPr>
            <a:fld id="{0345603B-2993-4F76-B389-AEF45DF0C58D}" type="slidenum">
              <a:rPr lang="en-US" altLang="ja-JP"/>
              <a:pPr>
                <a:defRPr/>
              </a:pPr>
              <a:t>‹#›</a:t>
            </a:fld>
            <a:endParaRPr lang="en-US" altLang="ja-JP" dirty="0"/>
          </a:p>
        </p:txBody>
      </p:sp>
    </p:spTree>
    <p:extLst>
      <p:ext uri="{BB962C8B-B14F-4D97-AF65-F5344CB8AC3E}">
        <p14:creationId xmlns:p14="http://schemas.microsoft.com/office/powerpoint/2010/main" val="34859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A8ABD59D-A2F6-414F-8DF3-70F224FC46D2}"/>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a:extLst>
              <a:ext uri="{FF2B5EF4-FFF2-40B4-BE49-F238E27FC236}">
                <a16:creationId xmlns:a16="http://schemas.microsoft.com/office/drawing/2014/main" id="{2CD53414-1695-4A70-8179-217E1BA33F0C}"/>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a:extLst>
              <a:ext uri="{FF2B5EF4-FFF2-40B4-BE49-F238E27FC236}">
                <a16:creationId xmlns:a16="http://schemas.microsoft.com/office/drawing/2014/main" id="{762BCB55-B548-4313-8293-C82CA3A7BBEA}"/>
              </a:ext>
            </a:extLst>
          </p:cNvPr>
          <p:cNvSpPr>
            <a:spLocks noGrp="1" noChangeArrowheads="1"/>
          </p:cNvSpPr>
          <p:nvPr>
            <p:ph type="sldNum" sz="quarter" idx="12"/>
          </p:nvPr>
        </p:nvSpPr>
        <p:spPr>
          <a:ln/>
        </p:spPr>
        <p:txBody>
          <a:bodyPr/>
          <a:lstStyle>
            <a:lvl1pPr>
              <a:defRPr/>
            </a:lvl1pPr>
          </a:lstStyle>
          <a:p>
            <a:pPr>
              <a:defRPr/>
            </a:pPr>
            <a:fld id="{BB747AC2-13D8-4F91-AC3E-275AF3E75D6B}" type="slidenum">
              <a:rPr lang="en-US" altLang="ja-JP"/>
              <a:pPr>
                <a:defRPr/>
              </a:pPr>
              <a:t>‹#›</a:t>
            </a:fld>
            <a:endParaRPr lang="en-US" altLang="ja-JP" dirty="0"/>
          </a:p>
        </p:txBody>
      </p:sp>
    </p:spTree>
    <p:extLst>
      <p:ext uri="{BB962C8B-B14F-4D97-AF65-F5344CB8AC3E}">
        <p14:creationId xmlns:p14="http://schemas.microsoft.com/office/powerpoint/2010/main" val="256226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2961D1B6-7419-4636-A0A0-38CF4FD93A90}"/>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a:extLst>
              <a:ext uri="{FF2B5EF4-FFF2-40B4-BE49-F238E27FC236}">
                <a16:creationId xmlns:a16="http://schemas.microsoft.com/office/drawing/2014/main" id="{82966E88-57C7-4E62-87E5-D20D5B3CD7E8}"/>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a:extLst>
              <a:ext uri="{FF2B5EF4-FFF2-40B4-BE49-F238E27FC236}">
                <a16:creationId xmlns:a16="http://schemas.microsoft.com/office/drawing/2014/main" id="{6F3A6868-2F26-418B-8AFC-C2F3083407AB}"/>
              </a:ext>
            </a:extLst>
          </p:cNvPr>
          <p:cNvSpPr>
            <a:spLocks noGrp="1" noChangeArrowheads="1"/>
          </p:cNvSpPr>
          <p:nvPr>
            <p:ph type="sldNum" sz="quarter" idx="12"/>
          </p:nvPr>
        </p:nvSpPr>
        <p:spPr>
          <a:ln/>
        </p:spPr>
        <p:txBody>
          <a:bodyPr/>
          <a:lstStyle>
            <a:lvl1pPr>
              <a:defRPr/>
            </a:lvl1pPr>
          </a:lstStyle>
          <a:p>
            <a:pPr>
              <a:defRPr/>
            </a:pPr>
            <a:fld id="{EE2D680F-2DFB-44BE-989C-8E57138D4D22}" type="slidenum">
              <a:rPr lang="en-US" altLang="ja-JP"/>
              <a:pPr>
                <a:defRPr/>
              </a:pPr>
              <a:t>‹#›</a:t>
            </a:fld>
            <a:endParaRPr lang="en-US" altLang="ja-JP" dirty="0"/>
          </a:p>
        </p:txBody>
      </p:sp>
    </p:spTree>
    <p:extLst>
      <p:ext uri="{BB962C8B-B14F-4D97-AF65-F5344CB8AC3E}">
        <p14:creationId xmlns:p14="http://schemas.microsoft.com/office/powerpoint/2010/main" val="148204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D38EED02-996D-433B-8019-61F478AAB666}"/>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7">
            <a:extLst>
              <a:ext uri="{FF2B5EF4-FFF2-40B4-BE49-F238E27FC236}">
                <a16:creationId xmlns:a16="http://schemas.microsoft.com/office/drawing/2014/main" id="{98DD8806-5D15-4228-B6A4-0EBB6D200251}"/>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8">
            <a:extLst>
              <a:ext uri="{FF2B5EF4-FFF2-40B4-BE49-F238E27FC236}">
                <a16:creationId xmlns:a16="http://schemas.microsoft.com/office/drawing/2014/main" id="{BBCFEDA2-69FA-4CBF-BFE3-7E0536CD4F17}"/>
              </a:ext>
            </a:extLst>
          </p:cNvPr>
          <p:cNvSpPr>
            <a:spLocks noGrp="1" noChangeArrowheads="1"/>
          </p:cNvSpPr>
          <p:nvPr>
            <p:ph type="sldNum" sz="quarter" idx="12"/>
          </p:nvPr>
        </p:nvSpPr>
        <p:spPr>
          <a:ln/>
        </p:spPr>
        <p:txBody>
          <a:bodyPr/>
          <a:lstStyle>
            <a:lvl1pPr>
              <a:defRPr/>
            </a:lvl1pPr>
          </a:lstStyle>
          <a:p>
            <a:pPr>
              <a:defRPr/>
            </a:pPr>
            <a:fld id="{3C588B11-D0E7-4F62-8529-583D4A089878}" type="slidenum">
              <a:rPr lang="en-US" altLang="ja-JP"/>
              <a:pPr>
                <a:defRPr/>
              </a:pPr>
              <a:t>‹#›</a:t>
            </a:fld>
            <a:endParaRPr lang="en-US" altLang="ja-JP" dirty="0"/>
          </a:p>
        </p:txBody>
      </p:sp>
    </p:spTree>
    <p:extLst>
      <p:ext uri="{BB962C8B-B14F-4D97-AF65-F5344CB8AC3E}">
        <p14:creationId xmlns:p14="http://schemas.microsoft.com/office/powerpoint/2010/main" val="133827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FED94B4D-1D7A-42CE-8920-63FCC47C06C3}"/>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7">
            <a:extLst>
              <a:ext uri="{FF2B5EF4-FFF2-40B4-BE49-F238E27FC236}">
                <a16:creationId xmlns:a16="http://schemas.microsoft.com/office/drawing/2014/main" id="{F3181AA8-8222-48AA-8F41-C5A51B4076FE}"/>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8">
            <a:extLst>
              <a:ext uri="{FF2B5EF4-FFF2-40B4-BE49-F238E27FC236}">
                <a16:creationId xmlns:a16="http://schemas.microsoft.com/office/drawing/2014/main" id="{AA321747-256A-470C-9176-608D4851E57D}"/>
              </a:ext>
            </a:extLst>
          </p:cNvPr>
          <p:cNvSpPr>
            <a:spLocks noGrp="1" noChangeArrowheads="1"/>
          </p:cNvSpPr>
          <p:nvPr>
            <p:ph type="sldNum" sz="quarter" idx="12"/>
          </p:nvPr>
        </p:nvSpPr>
        <p:spPr>
          <a:ln/>
        </p:spPr>
        <p:txBody>
          <a:bodyPr/>
          <a:lstStyle>
            <a:lvl1pPr>
              <a:defRPr/>
            </a:lvl1pPr>
          </a:lstStyle>
          <a:p>
            <a:pPr>
              <a:defRPr/>
            </a:pPr>
            <a:fld id="{4B391109-51A6-42B2-AFD7-1063E80069A9}" type="slidenum">
              <a:rPr lang="en-US" altLang="ja-JP"/>
              <a:pPr>
                <a:defRPr/>
              </a:pPr>
              <a:t>‹#›</a:t>
            </a:fld>
            <a:endParaRPr lang="en-US" altLang="ja-JP" dirty="0"/>
          </a:p>
        </p:txBody>
      </p:sp>
    </p:spTree>
    <p:extLst>
      <p:ext uri="{BB962C8B-B14F-4D97-AF65-F5344CB8AC3E}">
        <p14:creationId xmlns:p14="http://schemas.microsoft.com/office/powerpoint/2010/main" val="314529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10F7B2B-51FC-4C01-9EC2-D10B347ACFDC}"/>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7">
            <a:extLst>
              <a:ext uri="{FF2B5EF4-FFF2-40B4-BE49-F238E27FC236}">
                <a16:creationId xmlns:a16="http://schemas.microsoft.com/office/drawing/2014/main" id="{5143EB31-9C74-438B-AE6C-B189B6603665}"/>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8">
            <a:extLst>
              <a:ext uri="{FF2B5EF4-FFF2-40B4-BE49-F238E27FC236}">
                <a16:creationId xmlns:a16="http://schemas.microsoft.com/office/drawing/2014/main" id="{57C38D11-23CC-4445-B540-68E38B11A551}"/>
              </a:ext>
            </a:extLst>
          </p:cNvPr>
          <p:cNvSpPr>
            <a:spLocks noGrp="1" noChangeArrowheads="1"/>
          </p:cNvSpPr>
          <p:nvPr>
            <p:ph type="sldNum" sz="quarter" idx="12"/>
          </p:nvPr>
        </p:nvSpPr>
        <p:spPr>
          <a:ln/>
        </p:spPr>
        <p:txBody>
          <a:bodyPr/>
          <a:lstStyle>
            <a:lvl1pPr>
              <a:defRPr/>
            </a:lvl1pPr>
          </a:lstStyle>
          <a:p>
            <a:pPr>
              <a:defRPr/>
            </a:pPr>
            <a:fld id="{BD66AECE-7B2D-4D52-AC85-34FC99351890}" type="slidenum">
              <a:rPr lang="en-US" altLang="ja-JP"/>
              <a:pPr>
                <a:defRPr/>
              </a:pPr>
              <a:t>‹#›</a:t>
            </a:fld>
            <a:endParaRPr lang="en-US" altLang="ja-JP" dirty="0"/>
          </a:p>
        </p:txBody>
      </p:sp>
    </p:spTree>
    <p:extLst>
      <p:ext uri="{BB962C8B-B14F-4D97-AF65-F5344CB8AC3E}">
        <p14:creationId xmlns:p14="http://schemas.microsoft.com/office/powerpoint/2010/main" val="343641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0DD894D8-A93E-4B1C-A0BC-4A60BAD4102D}"/>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a:extLst>
              <a:ext uri="{FF2B5EF4-FFF2-40B4-BE49-F238E27FC236}">
                <a16:creationId xmlns:a16="http://schemas.microsoft.com/office/drawing/2014/main" id="{4550FF2A-E9BC-44C0-A35D-C4C2BE2FDEA8}"/>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a:extLst>
              <a:ext uri="{FF2B5EF4-FFF2-40B4-BE49-F238E27FC236}">
                <a16:creationId xmlns:a16="http://schemas.microsoft.com/office/drawing/2014/main" id="{DAD45A6A-D870-4710-B915-ED7C666103A2}"/>
              </a:ext>
            </a:extLst>
          </p:cNvPr>
          <p:cNvSpPr>
            <a:spLocks noGrp="1" noChangeArrowheads="1"/>
          </p:cNvSpPr>
          <p:nvPr>
            <p:ph type="sldNum" sz="quarter" idx="12"/>
          </p:nvPr>
        </p:nvSpPr>
        <p:spPr>
          <a:ln/>
        </p:spPr>
        <p:txBody>
          <a:bodyPr/>
          <a:lstStyle>
            <a:lvl1pPr>
              <a:defRPr/>
            </a:lvl1pPr>
          </a:lstStyle>
          <a:p>
            <a:pPr>
              <a:defRPr/>
            </a:pPr>
            <a:fld id="{C3897750-8464-4911-9342-7A7FDC4CBE13}" type="slidenum">
              <a:rPr lang="en-US" altLang="ja-JP"/>
              <a:pPr>
                <a:defRPr/>
              </a:pPr>
              <a:t>‹#›</a:t>
            </a:fld>
            <a:endParaRPr lang="en-US" altLang="ja-JP" dirty="0"/>
          </a:p>
        </p:txBody>
      </p:sp>
    </p:spTree>
    <p:extLst>
      <p:ext uri="{BB962C8B-B14F-4D97-AF65-F5344CB8AC3E}">
        <p14:creationId xmlns:p14="http://schemas.microsoft.com/office/powerpoint/2010/main" val="309274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124B54AE-D8BC-4E29-9868-C42C3B6B44C1}"/>
              </a:ext>
            </a:extLst>
          </p:cNvPr>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a:extLst>
              <a:ext uri="{FF2B5EF4-FFF2-40B4-BE49-F238E27FC236}">
                <a16:creationId xmlns:a16="http://schemas.microsoft.com/office/drawing/2014/main" id="{CF9F0722-6714-4D33-8DCF-FB3C93F537D8}"/>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a:extLst>
              <a:ext uri="{FF2B5EF4-FFF2-40B4-BE49-F238E27FC236}">
                <a16:creationId xmlns:a16="http://schemas.microsoft.com/office/drawing/2014/main" id="{3134FF20-4BCD-4E56-8D4C-745A8B7C8F5A}"/>
              </a:ext>
            </a:extLst>
          </p:cNvPr>
          <p:cNvSpPr>
            <a:spLocks noGrp="1" noChangeArrowheads="1"/>
          </p:cNvSpPr>
          <p:nvPr>
            <p:ph type="sldNum" sz="quarter" idx="12"/>
          </p:nvPr>
        </p:nvSpPr>
        <p:spPr>
          <a:ln/>
        </p:spPr>
        <p:txBody>
          <a:bodyPr/>
          <a:lstStyle>
            <a:lvl1pPr>
              <a:defRPr/>
            </a:lvl1pPr>
          </a:lstStyle>
          <a:p>
            <a:pPr>
              <a:defRPr/>
            </a:pPr>
            <a:fld id="{0C9E8341-F2BA-45E7-82C5-86EBB1088A36}" type="slidenum">
              <a:rPr lang="en-US" altLang="ja-JP"/>
              <a:pPr>
                <a:defRPr/>
              </a:pPr>
              <a:t>‹#›</a:t>
            </a:fld>
            <a:endParaRPr lang="en-US" altLang="ja-JP" dirty="0"/>
          </a:p>
        </p:txBody>
      </p:sp>
    </p:spTree>
    <p:extLst>
      <p:ext uri="{BB962C8B-B14F-4D97-AF65-F5344CB8AC3E}">
        <p14:creationId xmlns:p14="http://schemas.microsoft.com/office/powerpoint/2010/main" val="239633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B76AE3-0512-4870-BE3C-6748940968CA}"/>
              </a:ext>
            </a:extLst>
          </p:cNvPr>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F62EA53-82BE-4BA2-8E18-6F5E15BEB1C3}"/>
              </a:ext>
            </a:extLst>
          </p:cNvPr>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a:extLst>
              <a:ext uri="{FF2B5EF4-FFF2-40B4-BE49-F238E27FC236}">
                <a16:creationId xmlns:a16="http://schemas.microsoft.com/office/drawing/2014/main" id="{256165B1-5888-4C46-A553-B32091859038}"/>
              </a:ext>
            </a:extLst>
          </p:cNvPr>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a:p>
        </p:txBody>
      </p:sp>
      <p:sp>
        <p:nvSpPr>
          <p:cNvPr id="1029" name="Line 5">
            <a:extLst>
              <a:ext uri="{FF2B5EF4-FFF2-40B4-BE49-F238E27FC236}">
                <a16:creationId xmlns:a16="http://schemas.microsoft.com/office/drawing/2014/main" id="{0E5EDAC7-A5FB-481A-9558-4D8B525C556C}"/>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 name="Rectangle 6">
            <a:extLst>
              <a:ext uri="{FF2B5EF4-FFF2-40B4-BE49-F238E27FC236}">
                <a16:creationId xmlns:a16="http://schemas.microsoft.com/office/drawing/2014/main" id="{CEF6625B-F372-429C-997B-4E9FFBE35B00}"/>
              </a:ext>
            </a:extLst>
          </p:cNvPr>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200">
                <a:latin typeface="Arial" charset="0"/>
                <a:ea typeface="ＭＳ Ｐゴシック" pitchFamily="84" charset="-128"/>
                <a:cs typeface="+mn-cs"/>
              </a:defRPr>
            </a:lvl1pPr>
          </a:lstStyle>
          <a:p>
            <a:pPr>
              <a:defRPr/>
            </a:pPr>
            <a:endParaRPr lang="en-US" altLang="ja-JP" dirty="0"/>
          </a:p>
        </p:txBody>
      </p:sp>
      <p:sp>
        <p:nvSpPr>
          <p:cNvPr id="3079" name="Rectangle 7">
            <a:extLst>
              <a:ext uri="{FF2B5EF4-FFF2-40B4-BE49-F238E27FC236}">
                <a16:creationId xmlns:a16="http://schemas.microsoft.com/office/drawing/2014/main" id="{595AC194-D5D5-4A33-B8B8-4F14A1D1EBE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200">
                <a:latin typeface="Arial" charset="0"/>
                <a:ea typeface="ＭＳ Ｐゴシック" pitchFamily="84" charset="-128"/>
                <a:cs typeface="+mn-cs"/>
              </a:defRPr>
            </a:lvl1pPr>
          </a:lstStyle>
          <a:p>
            <a:pPr>
              <a:defRPr/>
            </a:pPr>
            <a:endParaRPr lang="en-US" altLang="ja-JP" dirty="0"/>
          </a:p>
        </p:txBody>
      </p:sp>
      <p:sp>
        <p:nvSpPr>
          <p:cNvPr id="3080" name="Rectangle 8">
            <a:extLst>
              <a:ext uri="{FF2B5EF4-FFF2-40B4-BE49-F238E27FC236}">
                <a16:creationId xmlns:a16="http://schemas.microsoft.com/office/drawing/2014/main" id="{418AD2A1-2DB5-4429-9C74-3FE55186C8D5}"/>
              </a:ext>
            </a:extLst>
          </p:cNvPr>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200"/>
            </a:lvl1pPr>
          </a:lstStyle>
          <a:p>
            <a:pPr>
              <a:defRPr/>
            </a:pPr>
            <a:fld id="{02EF2654-EB20-4A06-84BB-386AF71E07F9}"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467"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 id="2147484466" r:id="rId12"/>
  </p:sldLayoutIdLst>
  <p:txStyles>
    <p:titleStyle>
      <a:lvl1pPr algn="l" rtl="0" eaLnBrk="0" fontAlgn="base" hangingPunct="0">
        <a:spcBef>
          <a:spcPct val="0"/>
        </a:spcBef>
        <a:spcAft>
          <a:spcPct val="0"/>
        </a:spcAft>
        <a:defRPr kumimoji="1" sz="38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ＭＳ Ｐゴシック" charset="-128"/>
          <a:cs typeface="ＭＳ Ｐゴシック" charset="-128"/>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hara@sc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pss.go.jp/p-info/e/psj2023/PSJ2023.a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0354348-9889-12C3-BEA6-CF547E2BF625}"/>
              </a:ext>
            </a:extLst>
          </p:cNvPr>
          <p:cNvSpPr>
            <a:spLocks noGrp="1" noChangeArrowheads="1"/>
          </p:cNvSpPr>
          <p:nvPr>
            <p:ph type="ctrTitle"/>
          </p:nvPr>
        </p:nvSpPr>
        <p:spPr>
          <a:xfrm>
            <a:off x="508897" y="33882"/>
            <a:ext cx="7993063" cy="3600450"/>
          </a:xfrm>
        </p:spPr>
        <p:txBody>
          <a:bodyPr anchor="ctr"/>
          <a:lstStyle/>
          <a:p>
            <a:r>
              <a:rPr lang="en-US" altLang="ja-JP" sz="3200" dirty="0">
                <a:ea typeface="ＭＳ Ｐゴシック" panose="020B0600070205080204" pitchFamily="50" charset="-128"/>
              </a:rPr>
              <a:t>Population Issues of Japan</a:t>
            </a:r>
            <a:r>
              <a:rPr lang="ja-JP" altLang="en-US" sz="3200" dirty="0">
                <a:ea typeface="ＭＳ Ｐゴシック" panose="020B0600070205080204" pitchFamily="50" charset="-128"/>
              </a:rPr>
              <a:t>：</a:t>
            </a:r>
            <a:br>
              <a:rPr lang="en-US" altLang="ja-JP" sz="2800" dirty="0">
                <a:ea typeface="ＭＳ Ｐゴシック" panose="020B0600070205080204" pitchFamily="50" charset="-128"/>
              </a:rPr>
            </a:br>
            <a:r>
              <a:rPr lang="en-US" altLang="ja-JP" sz="2800" b="1" dirty="0">
                <a:latin typeface="+mn-lt"/>
              </a:rPr>
              <a:t>Japan As a Precursor Case of Depopulation</a:t>
            </a:r>
            <a:br>
              <a:rPr lang="en-US" altLang="ja-JP" sz="2800" dirty="0">
                <a:ea typeface="ＭＳ Ｐゴシック" panose="020B0600070205080204" pitchFamily="50" charset="-128"/>
              </a:rPr>
            </a:br>
            <a:endParaRPr kumimoji="0" lang="ja-JP" altLang="en-US" sz="2000" dirty="0">
              <a:ea typeface="ＭＳ Ｐゴシック" panose="020B0600070205080204" pitchFamily="50" charset="-128"/>
              <a:cs typeface="Times New Roman" panose="02020603050405020304" pitchFamily="18" charset="0"/>
            </a:endParaRPr>
          </a:p>
        </p:txBody>
      </p:sp>
      <p:sp>
        <p:nvSpPr>
          <p:cNvPr id="5123" name="Rectangle 3">
            <a:extLst>
              <a:ext uri="{FF2B5EF4-FFF2-40B4-BE49-F238E27FC236}">
                <a16:creationId xmlns:a16="http://schemas.microsoft.com/office/drawing/2014/main" id="{76D788C0-A0DE-893F-A7F8-F9477A3BC00E}"/>
              </a:ext>
            </a:extLst>
          </p:cNvPr>
          <p:cNvSpPr>
            <a:spLocks noGrp="1" noChangeArrowheads="1"/>
          </p:cNvSpPr>
          <p:nvPr>
            <p:ph type="subTitle" idx="1"/>
          </p:nvPr>
        </p:nvSpPr>
        <p:spPr>
          <a:xfrm>
            <a:off x="611187" y="3429000"/>
            <a:ext cx="7890773" cy="2664296"/>
          </a:xfrm>
        </p:spPr>
        <p:txBody>
          <a:bodyPr/>
          <a:lstStyle/>
          <a:p>
            <a:pPr eaLnBrk="1" hangingPunct="1">
              <a:buFont typeface="Wingdings" panose="05000000000000000000" pitchFamily="2" charset="2"/>
              <a:buNone/>
              <a:defRPr/>
            </a:pPr>
            <a:r>
              <a:rPr kumimoji="0" lang="de-DE" altLang="zh-CN" sz="1800" dirty="0">
                <a:solidFill>
                  <a:srgbClr val="000000"/>
                </a:solidFill>
                <a:latin typeface="+mn-ea"/>
                <a:ea typeface="+mn-ea"/>
              </a:rPr>
              <a:t>Toshihiko HARA (Sapporo City University, </a:t>
            </a:r>
            <a:r>
              <a:rPr kumimoji="0" lang="de-DE" altLang="zh-CN" sz="1800" dirty="0" err="1">
                <a:solidFill>
                  <a:srgbClr val="000000"/>
                </a:solidFill>
                <a:latin typeface="+mn-ea"/>
                <a:ea typeface="+mn-ea"/>
              </a:rPr>
              <a:t>professor</a:t>
            </a:r>
            <a:r>
              <a:rPr kumimoji="0" lang="de-DE" altLang="zh-CN" sz="1800" dirty="0">
                <a:solidFill>
                  <a:srgbClr val="000000"/>
                </a:solidFill>
                <a:latin typeface="+mn-ea"/>
                <a:ea typeface="+mn-ea"/>
              </a:rPr>
              <a:t> </a:t>
            </a:r>
            <a:r>
              <a:rPr kumimoji="0" lang="de-DE" altLang="zh-CN" sz="1800" dirty="0" err="1">
                <a:solidFill>
                  <a:srgbClr val="000000"/>
                </a:solidFill>
                <a:latin typeface="+mn-ea"/>
                <a:ea typeface="+mn-ea"/>
              </a:rPr>
              <a:t>emeritus</a:t>
            </a:r>
            <a:r>
              <a:rPr kumimoji="0" lang="de-DE" altLang="zh-CN" sz="1800" dirty="0">
                <a:solidFill>
                  <a:srgbClr val="000000"/>
                </a:solidFill>
                <a:latin typeface="+mn-ea"/>
                <a:ea typeface="+mn-ea"/>
              </a:rPr>
              <a:t>, Sapporo Japan)</a:t>
            </a:r>
            <a:r>
              <a:rPr kumimoji="0" lang="zh-CN" altLang="de-DE" sz="1800" dirty="0">
                <a:solidFill>
                  <a:srgbClr val="000000"/>
                </a:solidFill>
                <a:latin typeface="+mn-ea"/>
                <a:ea typeface="+mn-ea"/>
              </a:rPr>
              <a:t>　</a:t>
            </a:r>
            <a:r>
              <a:rPr kumimoji="0" lang="de-DE" altLang="zh-CN" sz="1800" dirty="0">
                <a:solidFill>
                  <a:srgbClr val="000000"/>
                </a:solidFill>
                <a:latin typeface="+mn-ea"/>
                <a:ea typeface="+mn-ea"/>
              </a:rPr>
              <a:t>Email: </a:t>
            </a:r>
            <a:r>
              <a:rPr kumimoji="0" lang="de-DE" altLang="zh-CN" sz="1800" dirty="0" err="1">
                <a:solidFill>
                  <a:srgbClr val="000000"/>
                </a:solidFill>
                <a:latin typeface="+mn-ea"/>
                <a:ea typeface="+mn-ea"/>
                <a:hlinkClick r:id="rId3"/>
              </a:rPr>
              <a:t>t.hara@scu.ac.jp</a:t>
            </a:r>
            <a:endParaRPr kumimoji="0" lang="de-DE" altLang="zh-CN" sz="1800" dirty="0">
              <a:solidFill>
                <a:srgbClr val="000000"/>
              </a:solidFill>
              <a:latin typeface="+mn-ea"/>
              <a:ea typeface="+mn-ea"/>
            </a:endParaRPr>
          </a:p>
          <a:p>
            <a:pPr eaLnBrk="1" hangingPunct="1">
              <a:buFont typeface="Wingdings" panose="05000000000000000000" pitchFamily="2" charset="2"/>
              <a:buNone/>
              <a:defRPr/>
            </a:pPr>
            <a:endParaRPr kumimoji="0" lang="en-US" altLang="zh-CN" sz="1800" dirty="0">
              <a:solidFill>
                <a:srgbClr val="000000"/>
              </a:solidFill>
              <a:latin typeface="+mn-ea"/>
              <a:ea typeface="+mn-ea"/>
            </a:endParaRPr>
          </a:p>
          <a:p>
            <a:pPr eaLnBrk="1" hangingPunct="1">
              <a:buFont typeface="Wingdings" panose="05000000000000000000" pitchFamily="2" charset="2"/>
              <a:buNone/>
              <a:defRPr/>
            </a:pPr>
            <a:endParaRPr kumimoji="0" lang="en-US" altLang="zh-CN" sz="1800" dirty="0">
              <a:solidFill>
                <a:srgbClr val="000000"/>
              </a:solidFill>
              <a:latin typeface="+mn-ea"/>
              <a:ea typeface="+mn-ea"/>
            </a:endParaRPr>
          </a:p>
          <a:p>
            <a:pPr eaLnBrk="1" hangingPunct="1">
              <a:buFont typeface="Wingdings" panose="05000000000000000000" pitchFamily="2" charset="2"/>
              <a:buNone/>
              <a:defRPr/>
            </a:pPr>
            <a:r>
              <a:rPr kumimoji="0" lang="en-US" altLang="zh-CN" sz="1800" dirty="0">
                <a:solidFill>
                  <a:srgbClr val="000000"/>
                </a:solidFill>
                <a:latin typeface="+mn-ea"/>
                <a:ea typeface="+mn-ea"/>
              </a:rPr>
              <a:t>Meeting with high officials of  MEF(Ministry of Economy and Finance).Cambodia, </a:t>
            </a:r>
            <a:r>
              <a:rPr lang="en-US" altLang="ja-JP" sz="1800" dirty="0">
                <a:ea typeface="ＭＳ Ｐゴシック" panose="020B0600070205080204" pitchFamily="50" charset="-128"/>
              </a:rPr>
              <a:t>At 15:00-16:00, December 22 , 2023.</a:t>
            </a:r>
          </a:p>
          <a:p>
            <a:pPr eaLnBrk="1" hangingPunct="1">
              <a:buFont typeface="Wingdings" panose="05000000000000000000" pitchFamily="2" charset="2"/>
              <a:buNone/>
              <a:defRPr/>
            </a:pPr>
            <a:r>
              <a:rPr lang="en-US" altLang="ja-JP" sz="1800" dirty="0">
                <a:ea typeface="ＭＳ Ｐゴシック" panose="020B0600070205080204" pitchFamily="50" charset="-128"/>
              </a:rPr>
              <a:t>In Satellite Campus of Sapporo City University</a:t>
            </a:r>
          </a:p>
          <a:p>
            <a:pPr eaLnBrk="1" hangingPunct="1">
              <a:buFont typeface="Wingdings" panose="05000000000000000000" pitchFamily="2" charset="2"/>
              <a:buNone/>
              <a:defRPr/>
            </a:pPr>
            <a:r>
              <a:rPr lang="en-US" altLang="ja-JP" sz="1600" dirty="0">
                <a:ea typeface="ＭＳ Ｐゴシック" panose="020B0600070205080204" pitchFamily="50" charset="-128"/>
              </a:rPr>
              <a:t>ASTY45 12F, Kita4 Nishi5, Chuo-</a:t>
            </a:r>
            <a:r>
              <a:rPr lang="en-US" altLang="ja-JP" sz="1600" dirty="0" err="1">
                <a:ea typeface="ＭＳ Ｐゴシック" panose="020B0600070205080204" pitchFamily="50" charset="-128"/>
              </a:rPr>
              <a:t>ku,Sapporo</a:t>
            </a:r>
            <a:r>
              <a:rPr lang="en-US" altLang="ja-JP" sz="1600" dirty="0">
                <a:ea typeface="ＭＳ Ｐゴシック" panose="020B0600070205080204" pitchFamily="50" charset="-128"/>
              </a:rPr>
              <a:t>, 060-0004,JAPAN</a:t>
            </a:r>
          </a:p>
          <a:p>
            <a:pPr eaLnBrk="1" hangingPunct="1">
              <a:buFont typeface="Wingdings" panose="05000000000000000000" pitchFamily="2" charset="2"/>
              <a:buNone/>
              <a:defRPr/>
            </a:pPr>
            <a:endParaRPr lang="en-US" altLang="ja-JP" sz="1800" dirty="0">
              <a:ea typeface="ＭＳ Ｐゴシック" panose="020B0600070205080204" pitchFamily="50" charset="-128"/>
            </a:endParaRPr>
          </a:p>
          <a:p>
            <a:pPr eaLnBrk="1" hangingPunct="1">
              <a:buFont typeface="Wingdings" panose="05000000000000000000" pitchFamily="2" charset="2"/>
              <a:buNone/>
              <a:defRPr/>
            </a:pPr>
            <a:endParaRPr lang="en-US" altLang="ja-JP" sz="1800" dirty="0">
              <a:ea typeface="ＭＳ Ｐゴシック" panose="020B0600070205080204" pitchFamily="50" charset="-128"/>
            </a:endParaRPr>
          </a:p>
          <a:p>
            <a:pPr eaLnBrk="1" hangingPunct="1">
              <a:buFont typeface="Wingdings" panose="05000000000000000000" pitchFamily="2" charset="2"/>
              <a:buNone/>
              <a:defRPr/>
            </a:pPr>
            <a:br>
              <a:rPr lang="en-US" altLang="ja-JP" sz="1800" dirty="0">
                <a:ea typeface="ＭＳ Ｐゴシック" panose="020B0600070205080204" pitchFamily="50" charset="-128"/>
              </a:rPr>
            </a:br>
            <a:endParaRPr kumimoji="0" lang="de-DE" altLang="zh-CN" sz="1400" dirty="0">
              <a:solidFill>
                <a:srgbClr val="000000"/>
              </a:solidFill>
              <a:latin typeface="+mn-ea"/>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1FA5DA16-F6C9-4E6A-BA66-8D25E85D0E48}"/>
              </a:ext>
            </a:extLst>
          </p:cNvPr>
          <p:cNvSpPr>
            <a:spLocks noGrp="1" noChangeArrowheads="1"/>
          </p:cNvSpPr>
          <p:nvPr>
            <p:ph type="title"/>
          </p:nvPr>
        </p:nvSpPr>
        <p:spPr>
          <a:xfrm>
            <a:off x="574674" y="304800"/>
            <a:ext cx="8150993" cy="1251992"/>
          </a:xfrm>
        </p:spPr>
        <p:txBody>
          <a:bodyPr anchor="ctr" anchorCtr="0"/>
          <a:lstStyle/>
          <a:p>
            <a:r>
              <a:rPr lang="ja-JP" altLang="en-US"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cs typeface="Times New Roman" panose="02020603050405020304" pitchFamily="18" charset="0"/>
              </a:rPr>
              <a:t>Japan As a Precursor Case of Depopulation</a:t>
            </a:r>
            <a:endParaRPr lang="en-GB" altLang="ja-JP" sz="3200" dirty="0">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9A37F624-48F7-4B9B-8D14-1AEF6F530DFB}"/>
              </a:ext>
            </a:extLst>
          </p:cNvPr>
          <p:cNvSpPr>
            <a:spLocks noGrp="1"/>
          </p:cNvSpPr>
          <p:nvPr>
            <p:ph idx="1"/>
          </p:nvPr>
        </p:nvSpPr>
        <p:spPr>
          <a:xfrm>
            <a:off x="323528" y="1844824"/>
            <a:ext cx="7992888" cy="4032448"/>
          </a:xfrm>
        </p:spPr>
        <p:txBody>
          <a:bodyPr/>
          <a:lstStyle/>
          <a:p>
            <a:pPr>
              <a:defRPr/>
            </a:pPr>
            <a:r>
              <a:rPr lang="en-US" altLang="ja-JP" sz="2400" dirty="0">
                <a:latin typeface="+mn-ea"/>
                <a:ea typeface="+mn-ea"/>
              </a:rPr>
              <a:t>The lowest fertility is no longer a Japanese monopoly. In East Asia, Taiwan, Singapore, Korea and China, the fertility decline is unstoppable.</a:t>
            </a:r>
          </a:p>
          <a:p>
            <a:pPr>
              <a:defRPr/>
            </a:pPr>
            <a:r>
              <a:rPr lang="en-US" altLang="ja-JP" sz="2400" dirty="0">
                <a:latin typeface="+mn-ea"/>
                <a:ea typeface="+mn-ea"/>
              </a:rPr>
              <a:t> Even after cancellation of its one-child policy, China’s TFR will continue to drop, partly as an impact of Covid-19. China’s population began to decrease from 2022. </a:t>
            </a:r>
          </a:p>
          <a:p>
            <a:pPr marL="0" indent="0">
              <a:buNone/>
              <a:defRPr/>
            </a:pPr>
            <a:endParaRPr lang="en-US" altLang="ja-JP" sz="2400" dirty="0">
              <a:latin typeface="+mn-ea"/>
              <a:ea typeface="+mn-ea"/>
            </a:endParaRPr>
          </a:p>
        </p:txBody>
      </p:sp>
      <p:sp>
        <p:nvSpPr>
          <p:cNvPr id="2" name="スライド番号プレースホルダー 1">
            <a:extLst>
              <a:ext uri="{FF2B5EF4-FFF2-40B4-BE49-F238E27FC236}">
                <a16:creationId xmlns:a16="http://schemas.microsoft.com/office/drawing/2014/main" id="{3CCD2700-4E1E-4DC2-9526-6128527CEB35}"/>
              </a:ext>
            </a:extLst>
          </p:cNvPr>
          <p:cNvSpPr>
            <a:spLocks noGrp="1"/>
          </p:cNvSpPr>
          <p:nvPr>
            <p:ph type="sldNum" sz="quarter" idx="12"/>
          </p:nvPr>
        </p:nvSpPr>
        <p:spPr/>
        <p:txBody>
          <a:bodyPr/>
          <a:lstStyle/>
          <a:p>
            <a:fld id="{D79FE58D-3CC0-420C-AD7B-C715E905C4E4}" type="slidenum">
              <a:rPr lang="en-US" altLang="ja-JP" smtClean="0"/>
              <a:pPr/>
              <a:t>10</a:t>
            </a:fld>
            <a:endParaRPr lang="en-US" altLang="ja-JP" dirty="0"/>
          </a:p>
        </p:txBody>
      </p:sp>
    </p:spTree>
    <p:extLst>
      <p:ext uri="{BB962C8B-B14F-4D97-AF65-F5344CB8AC3E}">
        <p14:creationId xmlns:p14="http://schemas.microsoft.com/office/powerpoint/2010/main" val="1659567351"/>
      </p:ext>
    </p:extLst>
  </p:cSld>
  <p:clrMapOvr>
    <a:masterClrMapping/>
  </p:clrMapOvr>
  <mc:AlternateContent xmlns:mc="http://schemas.openxmlformats.org/markup-compatibility/2006" xmlns:p14="http://schemas.microsoft.com/office/powerpoint/2010/main">
    <mc:Choice Requires="p14">
      <p:transition spd="slow" p14:dur="2000" advTm="33708"/>
    </mc:Choice>
    <mc:Fallback xmlns="">
      <p:transition spd="slow" advTm="3370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1FA5DA16-F6C9-4E6A-BA66-8D25E85D0E48}"/>
              </a:ext>
            </a:extLst>
          </p:cNvPr>
          <p:cNvSpPr>
            <a:spLocks noGrp="1" noChangeArrowheads="1"/>
          </p:cNvSpPr>
          <p:nvPr>
            <p:ph type="title"/>
          </p:nvPr>
        </p:nvSpPr>
        <p:spPr>
          <a:xfrm>
            <a:off x="574674" y="304800"/>
            <a:ext cx="8150993" cy="1251992"/>
          </a:xfrm>
        </p:spPr>
        <p:txBody>
          <a:bodyPr anchor="ctr" anchorCtr="0"/>
          <a:lstStyle/>
          <a:p>
            <a:r>
              <a:rPr lang="ja-JP" altLang="en-US"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cs typeface="Times New Roman" panose="02020603050405020304" pitchFamily="18" charset="0"/>
              </a:rPr>
              <a:t>Japan As a Precursor Case of Depopulation</a:t>
            </a:r>
            <a:endParaRPr lang="en-GB" altLang="ja-JP" sz="3200" dirty="0">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9A37F624-48F7-4B9B-8D14-1AEF6F530DFB}"/>
              </a:ext>
            </a:extLst>
          </p:cNvPr>
          <p:cNvSpPr>
            <a:spLocks noGrp="1"/>
          </p:cNvSpPr>
          <p:nvPr>
            <p:ph idx="1"/>
          </p:nvPr>
        </p:nvSpPr>
        <p:spPr>
          <a:xfrm>
            <a:off x="323528" y="1844824"/>
            <a:ext cx="7992888" cy="4032448"/>
          </a:xfrm>
        </p:spPr>
        <p:txBody>
          <a:bodyPr/>
          <a:lstStyle/>
          <a:p>
            <a:pPr>
              <a:defRPr/>
            </a:pPr>
            <a:r>
              <a:rPr lang="en-US" altLang="ja-JP" sz="2400" dirty="0">
                <a:latin typeface="+mn-ea"/>
                <a:ea typeface="+mn-ea"/>
              </a:rPr>
              <a:t>The lowest fertility is no longer a Japanese monopoly. In East Asia, Taiwan, Singapore, Korea and China, the fertility decline is unstoppable.</a:t>
            </a:r>
          </a:p>
          <a:p>
            <a:pPr>
              <a:defRPr/>
            </a:pPr>
            <a:r>
              <a:rPr lang="en-US" altLang="ja-JP" sz="2400" dirty="0">
                <a:latin typeface="+mn-ea"/>
                <a:ea typeface="+mn-ea"/>
              </a:rPr>
              <a:t> Even after cancellation of its one-child policy, China’s TFR will continue to drop, partly as an impact of Covid-19. China’s population began to decrease from 2022. </a:t>
            </a:r>
          </a:p>
          <a:p>
            <a:pPr marL="0" indent="0">
              <a:buNone/>
              <a:defRPr/>
            </a:pPr>
            <a:endParaRPr lang="en-US" altLang="ja-JP" sz="2400" dirty="0">
              <a:latin typeface="+mn-ea"/>
              <a:ea typeface="+mn-ea"/>
            </a:endParaRPr>
          </a:p>
        </p:txBody>
      </p:sp>
      <p:sp>
        <p:nvSpPr>
          <p:cNvPr id="2" name="スライド番号プレースホルダー 1">
            <a:extLst>
              <a:ext uri="{FF2B5EF4-FFF2-40B4-BE49-F238E27FC236}">
                <a16:creationId xmlns:a16="http://schemas.microsoft.com/office/drawing/2014/main" id="{3CCD2700-4E1E-4DC2-9526-6128527CEB35}"/>
              </a:ext>
            </a:extLst>
          </p:cNvPr>
          <p:cNvSpPr>
            <a:spLocks noGrp="1"/>
          </p:cNvSpPr>
          <p:nvPr>
            <p:ph type="sldNum" sz="quarter" idx="12"/>
          </p:nvPr>
        </p:nvSpPr>
        <p:spPr/>
        <p:txBody>
          <a:bodyPr/>
          <a:lstStyle/>
          <a:p>
            <a:fld id="{D79FE58D-3CC0-420C-AD7B-C715E905C4E4}" type="slidenum">
              <a:rPr lang="en-US" altLang="ja-JP" smtClean="0"/>
              <a:pPr/>
              <a:t>11</a:t>
            </a:fld>
            <a:endParaRPr lang="en-US" altLang="ja-JP" dirty="0"/>
          </a:p>
        </p:txBody>
      </p:sp>
    </p:spTree>
    <p:extLst>
      <p:ext uri="{BB962C8B-B14F-4D97-AF65-F5344CB8AC3E}">
        <p14:creationId xmlns:p14="http://schemas.microsoft.com/office/powerpoint/2010/main" val="2464561961"/>
      </p:ext>
    </p:extLst>
  </p:cSld>
  <p:clrMapOvr>
    <a:masterClrMapping/>
  </p:clrMapOvr>
  <mc:AlternateContent xmlns:mc="http://schemas.openxmlformats.org/markup-compatibility/2006" xmlns:p14="http://schemas.microsoft.com/office/powerpoint/2010/main">
    <mc:Choice Requires="p14">
      <p:transition spd="slow" p14:dur="2000" advTm="33708"/>
    </mc:Choice>
    <mc:Fallback xmlns="">
      <p:transition spd="slow" advTm="3370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1FA5DA16-F6C9-4E6A-BA66-8D25E85D0E48}"/>
              </a:ext>
            </a:extLst>
          </p:cNvPr>
          <p:cNvSpPr>
            <a:spLocks noGrp="1" noChangeArrowheads="1"/>
          </p:cNvSpPr>
          <p:nvPr>
            <p:ph type="title"/>
          </p:nvPr>
        </p:nvSpPr>
        <p:spPr>
          <a:xfrm>
            <a:off x="574674" y="304800"/>
            <a:ext cx="8150993" cy="1251992"/>
          </a:xfrm>
        </p:spPr>
        <p:txBody>
          <a:bodyPr anchor="ctr" anchorCtr="0"/>
          <a:lstStyle/>
          <a:p>
            <a:r>
              <a:rPr lang="ja-JP" altLang="en-US"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cs typeface="Times New Roman" panose="02020603050405020304" pitchFamily="18" charset="0"/>
              </a:rPr>
              <a:t>Japan As a Precursor Case of Depopulation</a:t>
            </a:r>
            <a:endParaRPr lang="en-GB" altLang="ja-JP" sz="3200" dirty="0">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9A37F624-48F7-4B9B-8D14-1AEF6F530DFB}"/>
              </a:ext>
            </a:extLst>
          </p:cNvPr>
          <p:cNvSpPr>
            <a:spLocks noGrp="1"/>
          </p:cNvSpPr>
          <p:nvPr>
            <p:ph idx="1"/>
          </p:nvPr>
        </p:nvSpPr>
        <p:spPr>
          <a:xfrm>
            <a:off x="323528" y="1844824"/>
            <a:ext cx="8352928" cy="3888432"/>
          </a:xfrm>
        </p:spPr>
        <p:txBody>
          <a:bodyPr/>
          <a:lstStyle/>
          <a:p>
            <a:pPr>
              <a:defRPr/>
            </a:pPr>
            <a:r>
              <a:rPr lang="en-US" altLang="ja-JP" sz="2400" dirty="0">
                <a:latin typeface="+mn-ea"/>
                <a:ea typeface="+mn-ea"/>
              </a:rPr>
              <a:t>This suggests that the increase in life expectancy (increase in average life expectancy) (Fig.7) leads to small number of Children per family,  later marriage.</a:t>
            </a:r>
          </a:p>
          <a:p>
            <a:pPr>
              <a:defRPr/>
            </a:pPr>
            <a:r>
              <a:rPr lang="en-US" altLang="ja-JP" sz="2400" dirty="0">
                <a:latin typeface="+mn-ea"/>
                <a:ea typeface="+mn-ea"/>
              </a:rPr>
              <a:t>And the later fertility will fall below replacement level and the population will begin to decline.</a:t>
            </a:r>
          </a:p>
          <a:p>
            <a:pPr>
              <a:defRPr/>
            </a:pPr>
            <a:r>
              <a:rPr lang="en-US" altLang="ja-JP" sz="2400" dirty="0">
                <a:latin typeface="+mn-ea"/>
                <a:ea typeface="+mn-ea"/>
              </a:rPr>
              <a:t>I see this process as a phenomenon common to all humans (Homo sapiens) worldwide.</a:t>
            </a:r>
          </a:p>
          <a:p>
            <a:pPr>
              <a:defRPr/>
            </a:pPr>
            <a:endParaRPr lang="en-US" altLang="ja-JP" sz="2400" dirty="0">
              <a:latin typeface="+mn-ea"/>
              <a:ea typeface="+mn-ea"/>
            </a:endParaRPr>
          </a:p>
        </p:txBody>
      </p:sp>
      <p:sp>
        <p:nvSpPr>
          <p:cNvPr id="2" name="スライド番号プレースホルダー 1">
            <a:extLst>
              <a:ext uri="{FF2B5EF4-FFF2-40B4-BE49-F238E27FC236}">
                <a16:creationId xmlns:a16="http://schemas.microsoft.com/office/drawing/2014/main" id="{3CCD2700-4E1E-4DC2-9526-6128527CEB35}"/>
              </a:ext>
            </a:extLst>
          </p:cNvPr>
          <p:cNvSpPr>
            <a:spLocks noGrp="1"/>
          </p:cNvSpPr>
          <p:nvPr>
            <p:ph type="sldNum" sz="quarter" idx="12"/>
          </p:nvPr>
        </p:nvSpPr>
        <p:spPr/>
        <p:txBody>
          <a:bodyPr/>
          <a:lstStyle/>
          <a:p>
            <a:fld id="{D79FE58D-3CC0-420C-AD7B-C715E905C4E4}" type="slidenum">
              <a:rPr lang="en-US" altLang="ja-JP" smtClean="0"/>
              <a:pPr/>
              <a:t>12</a:t>
            </a:fld>
            <a:endParaRPr lang="en-US" altLang="ja-JP" dirty="0"/>
          </a:p>
        </p:txBody>
      </p:sp>
    </p:spTree>
    <p:extLst>
      <p:ext uri="{BB962C8B-B14F-4D97-AF65-F5344CB8AC3E}">
        <p14:creationId xmlns:p14="http://schemas.microsoft.com/office/powerpoint/2010/main" val="1175837672"/>
      </p:ext>
    </p:extLst>
  </p:cSld>
  <p:clrMapOvr>
    <a:masterClrMapping/>
  </p:clrMapOvr>
  <mc:AlternateContent xmlns:mc="http://schemas.openxmlformats.org/markup-compatibility/2006" xmlns:p14="http://schemas.microsoft.com/office/powerpoint/2010/main">
    <mc:Choice Requires="p14">
      <p:transition spd="slow" p14:dur="2000" advTm="33708"/>
    </mc:Choice>
    <mc:Fallback xmlns="">
      <p:transition spd="slow" advTm="3370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8">
            <a:extLst>
              <a:ext uri="{FF2B5EF4-FFF2-40B4-BE49-F238E27FC236}">
                <a16:creationId xmlns:a16="http://schemas.microsoft.com/office/drawing/2014/main" id="{6439AB1D-B0FC-41D3-98FB-BAF0B402A4B9}"/>
              </a:ext>
            </a:extLst>
          </p:cNvPr>
          <p:cNvSpPr>
            <a:spLocks noGrp="1" noChangeArrowheads="1"/>
          </p:cNvSpPr>
          <p:nvPr>
            <p:ph type="title"/>
          </p:nvPr>
        </p:nvSpPr>
        <p:spPr>
          <a:xfrm>
            <a:off x="571500" y="304801"/>
            <a:ext cx="7744916" cy="1179984"/>
          </a:xfrm>
        </p:spPr>
        <p:txBody>
          <a:bodyPr anchor="ctr"/>
          <a:lstStyle/>
          <a:p>
            <a:r>
              <a:rPr lang="de-DE" altLang="ja-JP" sz="2800" b="1" dirty="0">
                <a:solidFill>
                  <a:srgbClr val="000000"/>
                </a:solidFill>
                <a:latin typeface="+mn-lt"/>
                <a:ea typeface="ＤＦＰ勘亭流"/>
                <a:cs typeface="ＤＦＰ勘亭流"/>
              </a:rPr>
              <a:t>Figure</a:t>
            </a:r>
            <a:r>
              <a:rPr lang="ja-JP" altLang="en-US" sz="2800" b="1" dirty="0">
                <a:solidFill>
                  <a:srgbClr val="000000"/>
                </a:solidFill>
                <a:latin typeface="+mn-lt"/>
                <a:ea typeface="ＤＦＰ勘亭流"/>
                <a:cs typeface="ＤＦＰ勘亭流"/>
              </a:rPr>
              <a:t> </a:t>
            </a:r>
            <a:r>
              <a:rPr lang="en-US" altLang="ja-JP" sz="2800" b="1" dirty="0">
                <a:solidFill>
                  <a:srgbClr val="000000"/>
                </a:solidFill>
                <a:latin typeface="+mn-lt"/>
                <a:ea typeface="ＤＦＰ勘亭流"/>
                <a:cs typeface="ＤＦＰ勘亭流"/>
              </a:rPr>
              <a:t>5:</a:t>
            </a:r>
            <a:r>
              <a:rPr lang="en-US" altLang="ja-JP" sz="2800" b="1" dirty="0">
                <a:latin typeface="+mn-lt"/>
                <a:ea typeface="ＭＳ Ｐゴシック" panose="020B0600070205080204" pitchFamily="50" charset="-128"/>
                <a:cs typeface="Times New Roman" panose="02020603050405020304" pitchFamily="18" charset="0"/>
              </a:rPr>
              <a:t> Changing Total Fertility Rates by Region</a:t>
            </a:r>
            <a:r>
              <a:rPr kumimoji="0" lang="en-US" altLang="ja-JP" sz="2800" b="1" dirty="0">
                <a:latin typeface="+mn-lt"/>
                <a:ea typeface="ＭＳ Ｐゴシック" panose="020B0600070205080204" pitchFamily="50" charset="-128"/>
                <a:cs typeface="Times New Roman" panose="02020603050405020304" pitchFamily="18" charset="0"/>
              </a:rPr>
              <a:t> (UNWPP2022) </a:t>
            </a:r>
            <a:endParaRPr lang="ja-JP" altLang="ja-JP" sz="2800" b="1" dirty="0">
              <a:latin typeface="+mn-lt"/>
              <a:ea typeface="ＭＳ Ｐゴシック" panose="020B0600070205080204" pitchFamily="50" charset="-128"/>
              <a:cs typeface="Times New Roman" panose="02020603050405020304" pitchFamily="18" charset="0"/>
            </a:endParaRPr>
          </a:p>
        </p:txBody>
      </p:sp>
      <p:sp>
        <p:nvSpPr>
          <p:cNvPr id="25604" name="スライド番号プレースホルダ 5">
            <a:extLst>
              <a:ext uri="{FF2B5EF4-FFF2-40B4-BE49-F238E27FC236}">
                <a16:creationId xmlns:a16="http://schemas.microsoft.com/office/drawing/2014/main" id="{7E8D9D1A-D05C-465E-9934-757E88D168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2E9A26A-5EEE-4370-9B70-08C87332D328}" type="slidenum">
              <a:rPr kumimoji="0" lang="en-US" altLang="ja-JP" sz="1200" smtClean="0"/>
              <a:pPr/>
              <a:t>13</a:t>
            </a:fld>
            <a:endParaRPr kumimoji="0" lang="en-US" altLang="ja-JP" sz="1200" dirty="0"/>
          </a:p>
        </p:txBody>
      </p:sp>
      <p:cxnSp>
        <p:nvCxnSpPr>
          <p:cNvPr id="10" name="直線コネクタ 9">
            <a:extLst>
              <a:ext uri="{FF2B5EF4-FFF2-40B4-BE49-F238E27FC236}">
                <a16:creationId xmlns:a16="http://schemas.microsoft.com/office/drawing/2014/main" id="{CAFA9A6B-D24F-4C34-A4CA-3D2F12E513A1}"/>
              </a:ext>
            </a:extLst>
          </p:cNvPr>
          <p:cNvCxnSpPr>
            <a:cxnSpLocks/>
          </p:cNvCxnSpPr>
          <p:nvPr/>
        </p:nvCxnSpPr>
        <p:spPr>
          <a:xfrm>
            <a:off x="3851275" y="1773238"/>
            <a:ext cx="0" cy="309562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 name="テキスト ボックス 7">
            <a:extLst>
              <a:ext uri="{FF2B5EF4-FFF2-40B4-BE49-F238E27FC236}">
                <a16:creationId xmlns:a16="http://schemas.microsoft.com/office/drawing/2014/main" id="{2B7F41AF-8D56-4E76-8660-34BE2DDEC85B}"/>
              </a:ext>
            </a:extLst>
          </p:cNvPr>
          <p:cNvSpPr txBox="1">
            <a:spLocks noChangeArrowheads="1"/>
          </p:cNvSpPr>
          <p:nvPr/>
        </p:nvSpPr>
        <p:spPr bwMode="auto">
          <a:xfrm>
            <a:off x="338683" y="6331913"/>
            <a:ext cx="821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Times New Roman" panose="02020603050405020304" pitchFamily="18" charset="0"/>
                <a:cs typeface="Times New Roman" panose="02020603050405020304" pitchFamily="18" charset="0"/>
              </a:rPr>
              <a:t>Sources </a:t>
            </a:r>
            <a:r>
              <a:rPr lang="en-US" altLang="ja-JP" sz="1400" dirty="0"/>
              <a:t>:  Estimates (1950-2021) projections (2022-2100) in medium variant (United Nations, 2022a)</a:t>
            </a:r>
            <a:endParaRPr lang="ja-JP" altLang="en-US" sz="1400" dirty="0"/>
          </a:p>
        </p:txBody>
      </p:sp>
      <p:pic>
        <p:nvPicPr>
          <p:cNvPr id="2" name="図 1">
            <a:extLst>
              <a:ext uri="{FF2B5EF4-FFF2-40B4-BE49-F238E27FC236}">
                <a16:creationId xmlns:a16="http://schemas.microsoft.com/office/drawing/2014/main" id="{F00C8BD3-6896-95F9-77AF-95581BE76B53}"/>
              </a:ext>
            </a:extLst>
          </p:cNvPr>
          <p:cNvPicPr>
            <a:picLocks noChangeAspect="1"/>
          </p:cNvPicPr>
          <p:nvPr/>
        </p:nvPicPr>
        <p:blipFill>
          <a:blip r:embed="rId3"/>
          <a:stretch>
            <a:fillRect/>
          </a:stretch>
        </p:blipFill>
        <p:spPr>
          <a:xfrm>
            <a:off x="1385454" y="1686154"/>
            <a:ext cx="6084168" cy="3971056"/>
          </a:xfrm>
          <a:prstGeom prst="rect">
            <a:avLst/>
          </a:prstGeom>
        </p:spPr>
      </p:pic>
    </p:spTree>
    <p:extLst>
      <p:ext uri="{BB962C8B-B14F-4D97-AF65-F5344CB8AC3E}">
        <p14:creationId xmlns:p14="http://schemas.microsoft.com/office/powerpoint/2010/main" val="2757619554"/>
      </p:ext>
    </p:extLst>
  </p:cSld>
  <p:clrMapOvr>
    <a:masterClrMapping/>
  </p:clrMapOvr>
  <mc:AlternateContent xmlns:mc="http://schemas.openxmlformats.org/markup-compatibility/2006" xmlns:p14="http://schemas.microsoft.com/office/powerpoint/2010/main">
    <mc:Choice Requires="p14">
      <p:transition spd="slow" p14:dur="2000" advTm="39213"/>
    </mc:Choice>
    <mc:Fallback xmlns="">
      <p:transition spd="slow" advTm="3921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2AF6D9FF-2782-4439-92CD-9646BD82A97A}"/>
              </a:ext>
            </a:extLst>
          </p:cNvPr>
          <p:cNvSpPr>
            <a:spLocks noGrp="1" noChangeArrowheads="1"/>
          </p:cNvSpPr>
          <p:nvPr>
            <p:ph type="title"/>
          </p:nvPr>
        </p:nvSpPr>
        <p:spPr>
          <a:xfrm>
            <a:off x="449411" y="260649"/>
            <a:ext cx="8084989" cy="936104"/>
          </a:xfrm>
        </p:spPr>
        <p:txBody>
          <a:bodyPr anchor="ctr"/>
          <a:lstStyle/>
          <a:p>
            <a:pPr algn="ctr"/>
            <a:br>
              <a:rPr lang="en-US" altLang="ja-JP" sz="32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br>
            <a:r>
              <a:rPr lang="en-US" altLang="ja-JP" sz="2800" b="1" dirty="0">
                <a:solidFill>
                  <a:srgbClr val="000000"/>
                </a:solidFill>
                <a:latin typeface="+mn-lt"/>
                <a:ea typeface="ＭＳ Ｐゴシック" panose="020B0600070205080204" pitchFamily="50" charset="-128"/>
                <a:cs typeface="Times New Roman" panose="02020603050405020304" pitchFamily="18" charset="0"/>
              </a:rPr>
              <a:t>Figure 6: Changing Net Reproduction Rates(NRR)  by Region</a:t>
            </a:r>
            <a:r>
              <a:rPr kumimoji="0" lang="en-US" altLang="ja-JP" sz="3600" b="1" dirty="0">
                <a:latin typeface="+mn-lt"/>
                <a:ea typeface="ＭＳ Ｐゴシック" panose="020B0600070205080204" pitchFamily="50" charset="-128"/>
                <a:cs typeface="Times New Roman" panose="02020603050405020304" pitchFamily="18" charset="0"/>
              </a:rPr>
              <a:t> </a:t>
            </a:r>
            <a:r>
              <a:rPr kumimoji="0" lang="en-US" altLang="ja-JP" sz="2400" b="1" dirty="0">
                <a:latin typeface="+mn-lt"/>
                <a:ea typeface="ＭＳ Ｐゴシック" panose="020B0600070205080204" pitchFamily="50" charset="-128"/>
                <a:cs typeface="Times New Roman" panose="02020603050405020304" pitchFamily="18" charset="0"/>
              </a:rPr>
              <a:t>(UNWPP2022) </a:t>
            </a:r>
            <a:endParaRPr lang="en-US" altLang="ja-JP" sz="3200" b="1" dirty="0">
              <a:solidFill>
                <a:srgbClr val="000000"/>
              </a:solidFill>
              <a:latin typeface="+mn-lt"/>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E4561C9C-EC64-4BAE-8992-E39A07141D08}"/>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760275F5-B115-4AC4-9D43-E3CF4B97F4CF}"/>
              </a:ext>
            </a:extLst>
          </p:cNvPr>
          <p:cNvSpPr>
            <a:spLocks noGrp="1"/>
          </p:cNvSpPr>
          <p:nvPr>
            <p:ph type="sldNum" sz="quarter" idx="12"/>
          </p:nvPr>
        </p:nvSpPr>
        <p:spPr/>
        <p:txBody>
          <a:bodyPr/>
          <a:lstStyle/>
          <a:p>
            <a:fld id="{D79FE58D-3CC0-420C-AD7B-C715E905C4E4}" type="slidenum">
              <a:rPr lang="en-US" altLang="ja-JP" smtClean="0"/>
              <a:pPr/>
              <a:t>14</a:t>
            </a:fld>
            <a:endParaRPr lang="en-US" altLang="ja-JP" dirty="0"/>
          </a:p>
        </p:txBody>
      </p:sp>
      <p:sp>
        <p:nvSpPr>
          <p:cNvPr id="8" name="テキスト ボックス 1">
            <a:extLst>
              <a:ext uri="{FF2B5EF4-FFF2-40B4-BE49-F238E27FC236}">
                <a16:creationId xmlns:a16="http://schemas.microsoft.com/office/drawing/2014/main" id="{0DF2766F-C34F-4E1C-A3BB-0101A96D79F9}"/>
              </a:ext>
            </a:extLst>
          </p:cNvPr>
          <p:cNvSpPr txBox="1">
            <a:spLocks noChangeArrowheads="1"/>
          </p:cNvSpPr>
          <p:nvPr/>
        </p:nvSpPr>
        <p:spPr bwMode="auto">
          <a:xfrm>
            <a:off x="684006" y="6258798"/>
            <a:ext cx="785906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de-DE" altLang="ja-JP" sz="1600" dirty="0">
                <a:latin typeface="ＭＳ 明朝" panose="02020609040205080304" pitchFamily="17" charset="-128"/>
                <a:ea typeface="ＭＳ 明朝" panose="02020609040205080304" pitchFamily="17" charset="-128"/>
              </a:rPr>
              <a:t>Source: United </a:t>
            </a:r>
            <a:r>
              <a:rPr lang="de-DE" altLang="ja-JP" sz="1600" dirty="0" err="1">
                <a:latin typeface="ＭＳ 明朝" panose="02020609040205080304" pitchFamily="17" charset="-128"/>
                <a:ea typeface="ＭＳ 明朝" panose="02020609040205080304" pitchFamily="17" charset="-128"/>
              </a:rPr>
              <a:t>Nations</a:t>
            </a:r>
            <a:r>
              <a:rPr lang="de-DE" altLang="ja-JP" sz="1600" dirty="0">
                <a:latin typeface="ＭＳ 明朝" panose="02020609040205080304" pitchFamily="17" charset="-128"/>
                <a:ea typeface="ＭＳ 明朝" panose="02020609040205080304" pitchFamily="17" charset="-128"/>
              </a:rPr>
              <a:t> 2023a.</a:t>
            </a:r>
          </a:p>
        </p:txBody>
      </p:sp>
      <p:pic>
        <p:nvPicPr>
          <p:cNvPr id="12" name="図 11">
            <a:extLst>
              <a:ext uri="{FF2B5EF4-FFF2-40B4-BE49-F238E27FC236}">
                <a16:creationId xmlns:a16="http://schemas.microsoft.com/office/drawing/2014/main" id="{83029241-90A3-81AA-1C01-48DBA35CC5E8}"/>
              </a:ext>
            </a:extLst>
          </p:cNvPr>
          <p:cNvPicPr>
            <a:picLocks noChangeAspect="1"/>
          </p:cNvPicPr>
          <p:nvPr/>
        </p:nvPicPr>
        <p:blipFill>
          <a:blip r:embed="rId3"/>
          <a:stretch>
            <a:fillRect/>
          </a:stretch>
        </p:blipFill>
        <p:spPr>
          <a:xfrm>
            <a:off x="421308" y="1545490"/>
            <a:ext cx="7030418" cy="4590260"/>
          </a:xfrm>
          <a:prstGeom prst="rect">
            <a:avLst/>
          </a:prstGeom>
        </p:spPr>
      </p:pic>
    </p:spTree>
    <p:extLst>
      <p:ext uri="{BB962C8B-B14F-4D97-AF65-F5344CB8AC3E}">
        <p14:creationId xmlns:p14="http://schemas.microsoft.com/office/powerpoint/2010/main" val="1477367624"/>
      </p:ext>
    </p:extLst>
  </p:cSld>
  <p:clrMapOvr>
    <a:masterClrMapping/>
  </p:clrMapOvr>
  <mc:AlternateContent xmlns:mc="http://schemas.openxmlformats.org/markup-compatibility/2006" xmlns:p14="http://schemas.microsoft.com/office/powerpoint/2010/main">
    <mc:Choice Requires="p14">
      <p:transition spd="slow" p14:dur="2000" advTm="62948"/>
    </mc:Choice>
    <mc:Fallback xmlns="">
      <p:transition spd="slow" advTm="6294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8">
            <a:extLst>
              <a:ext uri="{FF2B5EF4-FFF2-40B4-BE49-F238E27FC236}">
                <a16:creationId xmlns:a16="http://schemas.microsoft.com/office/drawing/2014/main" id="{3D42038E-7295-44ED-AD23-4A85D74A7729}"/>
              </a:ext>
            </a:extLst>
          </p:cNvPr>
          <p:cNvSpPr>
            <a:spLocks noGrp="1" noChangeArrowheads="1"/>
          </p:cNvSpPr>
          <p:nvPr>
            <p:ph type="title"/>
          </p:nvPr>
        </p:nvSpPr>
        <p:spPr>
          <a:xfrm>
            <a:off x="614363" y="347663"/>
            <a:ext cx="8062093" cy="975073"/>
          </a:xfrm>
        </p:spPr>
        <p:txBody>
          <a:bodyPr anchor="ctr"/>
          <a:lstStyle/>
          <a:p>
            <a:pPr eaLnBrk="1" hangingPunct="1"/>
            <a:r>
              <a:rPr lang="de-DE" altLang="ja-JP" sz="2800" b="1" dirty="0">
                <a:solidFill>
                  <a:srgbClr val="000000"/>
                </a:solidFill>
                <a:latin typeface="+mn-lt"/>
                <a:ea typeface="ＤＦＰ勘亭流"/>
                <a:cs typeface="ＤＦＰ勘亭流"/>
              </a:rPr>
              <a:t>Figure</a:t>
            </a:r>
            <a:r>
              <a:rPr lang="ja-JP" altLang="en-US" sz="2800" b="1" dirty="0">
                <a:solidFill>
                  <a:srgbClr val="000000"/>
                </a:solidFill>
                <a:latin typeface="+mn-lt"/>
                <a:ea typeface="ＤＦＰ勘亭流"/>
                <a:cs typeface="ＤＦＰ勘亭流"/>
              </a:rPr>
              <a:t> </a:t>
            </a:r>
            <a:r>
              <a:rPr lang="en-US" altLang="ja-JP" sz="2800" b="1" dirty="0">
                <a:solidFill>
                  <a:srgbClr val="000000"/>
                </a:solidFill>
                <a:latin typeface="+mn-lt"/>
                <a:ea typeface="ＤＦＰ勘亭流"/>
                <a:cs typeface="ＤＦＰ勘亭流"/>
              </a:rPr>
              <a:t>7:</a:t>
            </a:r>
            <a:r>
              <a:rPr lang="en-US" altLang="ja-JP" sz="2800" b="1" dirty="0">
                <a:latin typeface="+mn-lt"/>
                <a:ea typeface="ＭＳ Ｐゴシック" panose="020B0600070205080204" pitchFamily="50" charset="-128"/>
                <a:cs typeface="Times New Roman" panose="02020603050405020304" pitchFamily="18" charset="0"/>
              </a:rPr>
              <a:t> </a:t>
            </a:r>
            <a:r>
              <a:rPr kumimoji="0" lang="en-US" altLang="ja-JP" sz="2800" b="1" dirty="0">
                <a:latin typeface="+mn-lt"/>
                <a:ea typeface="ＭＳ Ｐゴシック" panose="020B0600070205080204" pitchFamily="50" charset="-128"/>
                <a:cs typeface="Times New Roman" panose="02020603050405020304" pitchFamily="18" charset="0"/>
              </a:rPr>
              <a:t>Changing Life Expectancy by Region (UNWPP2022) </a:t>
            </a:r>
          </a:p>
        </p:txBody>
      </p:sp>
      <p:sp>
        <p:nvSpPr>
          <p:cNvPr id="33795" name="スライド番号プレースホルダ 5">
            <a:extLst>
              <a:ext uri="{FF2B5EF4-FFF2-40B4-BE49-F238E27FC236}">
                <a16:creationId xmlns:a16="http://schemas.microsoft.com/office/drawing/2014/main" id="{E380C237-C42B-472F-9456-7452B2205E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5315486-AE5E-4DB9-96F2-A458CBE5617B}" type="slidenum">
              <a:rPr kumimoji="0" lang="en-US" altLang="ja-JP" sz="1200" smtClean="0"/>
              <a:pPr/>
              <a:t>15</a:t>
            </a:fld>
            <a:endParaRPr kumimoji="0" lang="en-US" altLang="ja-JP" sz="1200" dirty="0"/>
          </a:p>
        </p:txBody>
      </p:sp>
      <p:cxnSp>
        <p:nvCxnSpPr>
          <p:cNvPr id="7" name="直線コネクタ 6">
            <a:extLst>
              <a:ext uri="{FF2B5EF4-FFF2-40B4-BE49-F238E27FC236}">
                <a16:creationId xmlns:a16="http://schemas.microsoft.com/office/drawing/2014/main" id="{2DA5EC63-B467-4BAE-8E40-6A0701094D8D}"/>
              </a:ext>
            </a:extLst>
          </p:cNvPr>
          <p:cNvCxnSpPr>
            <a:cxnSpLocks/>
          </p:cNvCxnSpPr>
          <p:nvPr/>
        </p:nvCxnSpPr>
        <p:spPr>
          <a:xfrm>
            <a:off x="3924300" y="1881188"/>
            <a:ext cx="0" cy="309562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6F7EA08-54E0-4DEF-AF3B-968527F97514}"/>
              </a:ext>
            </a:extLst>
          </p:cNvPr>
          <p:cNvSpPr txBox="1">
            <a:spLocks noChangeArrowheads="1"/>
          </p:cNvSpPr>
          <p:nvPr/>
        </p:nvSpPr>
        <p:spPr bwMode="auto">
          <a:xfrm>
            <a:off x="323850" y="6300442"/>
            <a:ext cx="821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Times New Roman" panose="02020603050405020304" pitchFamily="18" charset="0"/>
                <a:cs typeface="Times New Roman" panose="02020603050405020304" pitchFamily="18" charset="0"/>
              </a:rPr>
              <a:t>Sources </a:t>
            </a:r>
            <a:r>
              <a:rPr lang="en-US" altLang="ja-JP" sz="1400" dirty="0"/>
              <a:t>:  Estimates (1950-2021) projections (2022-2100) in medium variant (United Nations, 2022)</a:t>
            </a:r>
            <a:endParaRPr lang="ja-JP" altLang="en-US" sz="1400" dirty="0"/>
          </a:p>
        </p:txBody>
      </p:sp>
      <p:pic>
        <p:nvPicPr>
          <p:cNvPr id="2" name="図 1">
            <a:extLst>
              <a:ext uri="{FF2B5EF4-FFF2-40B4-BE49-F238E27FC236}">
                <a16:creationId xmlns:a16="http://schemas.microsoft.com/office/drawing/2014/main" id="{2511B215-C7FB-8F06-CD72-16BBD70000ED}"/>
              </a:ext>
            </a:extLst>
          </p:cNvPr>
          <p:cNvPicPr>
            <a:picLocks noChangeAspect="1"/>
          </p:cNvPicPr>
          <p:nvPr/>
        </p:nvPicPr>
        <p:blipFill>
          <a:blip r:embed="rId3"/>
          <a:stretch>
            <a:fillRect/>
          </a:stretch>
        </p:blipFill>
        <p:spPr>
          <a:xfrm>
            <a:off x="539552" y="1322736"/>
            <a:ext cx="7484616" cy="4885110"/>
          </a:xfrm>
          <a:prstGeom prst="rect">
            <a:avLst/>
          </a:prstGeom>
        </p:spPr>
      </p:pic>
    </p:spTree>
    <p:extLst>
      <p:ext uri="{BB962C8B-B14F-4D97-AF65-F5344CB8AC3E}">
        <p14:creationId xmlns:p14="http://schemas.microsoft.com/office/powerpoint/2010/main" val="1617478937"/>
      </p:ext>
    </p:extLst>
  </p:cSld>
  <p:clrMapOvr>
    <a:masterClrMapping/>
  </p:clrMapOvr>
  <mc:AlternateContent xmlns:mc="http://schemas.openxmlformats.org/markup-compatibility/2006" xmlns:p14="http://schemas.microsoft.com/office/powerpoint/2010/main">
    <mc:Choice Requires="p14">
      <p:transition spd="slow" p14:dur="2000" advTm="43314"/>
    </mc:Choice>
    <mc:Fallback xmlns="">
      <p:transition spd="slow" advTm="4331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EEFFA350-A84F-4550-BDB5-B6C83C23209E}"/>
              </a:ext>
            </a:extLst>
          </p:cNvPr>
          <p:cNvSpPr>
            <a:spLocks noGrp="1" noChangeArrowheads="1"/>
          </p:cNvSpPr>
          <p:nvPr>
            <p:ph type="title"/>
          </p:nvPr>
        </p:nvSpPr>
        <p:spPr/>
        <p:txBody>
          <a:bodyPr anchor="ctr"/>
          <a:lstStyle/>
          <a:p>
            <a:r>
              <a:rPr lang="en-US" altLang="ja-JP" sz="3200" dirty="0">
                <a:ea typeface="ＭＳ Ｐゴシック" panose="020B0600070205080204" pitchFamily="50" charset="-128"/>
              </a:rPr>
              <a:t>3. Population Dynamics of Japan </a:t>
            </a:r>
            <a:endParaRPr lang="en-GB" altLang="ja-JP" sz="3200" dirty="0">
              <a:ea typeface="ＭＳ Ｐゴシック" panose="020B0600070205080204" pitchFamily="50" charset="-128"/>
            </a:endParaRPr>
          </a:p>
        </p:txBody>
      </p:sp>
      <p:sp>
        <p:nvSpPr>
          <p:cNvPr id="9219" name="コンテンツ プレースホルダー 2">
            <a:extLst>
              <a:ext uri="{FF2B5EF4-FFF2-40B4-BE49-F238E27FC236}">
                <a16:creationId xmlns:a16="http://schemas.microsoft.com/office/drawing/2014/main" id="{DA976EDF-103A-4074-86AD-9495EF9D8DA5}"/>
              </a:ext>
            </a:extLst>
          </p:cNvPr>
          <p:cNvSpPr>
            <a:spLocks noGrp="1" noChangeArrowheads="1"/>
          </p:cNvSpPr>
          <p:nvPr>
            <p:ph idx="1"/>
          </p:nvPr>
        </p:nvSpPr>
        <p:spPr>
          <a:xfrm>
            <a:off x="574675" y="1772816"/>
            <a:ext cx="7525717" cy="3794447"/>
          </a:xfrm>
        </p:spPr>
        <p:txBody>
          <a:bodyPr/>
          <a:lstStyle/>
          <a:p>
            <a:r>
              <a:rPr lang="en-US" altLang="ja-JP" sz="2200" dirty="0">
                <a:effectLst/>
                <a:latin typeface="+mn-ea"/>
                <a:ea typeface="+mn-ea"/>
                <a:cs typeface="Times New Roman" panose="02020603050405020304" pitchFamily="18" charset="0"/>
              </a:rPr>
              <a:t>From 1950 to 2018, the population dynamics of Japan, depending mainly on natural dynamics (live births and deaths), and social dynamics (immigration and emigration) have been limited in scale (except when Okinawa reverted to Japan in 1971). </a:t>
            </a:r>
            <a:r>
              <a:rPr lang="ja-JP" altLang="en-US" sz="2200" dirty="0">
                <a:effectLst/>
                <a:latin typeface="+mn-ea"/>
                <a:ea typeface="+mn-ea"/>
                <a:cs typeface="Times New Roman" panose="02020603050405020304" pitchFamily="18" charset="0"/>
              </a:rPr>
              <a:t>（</a:t>
            </a:r>
            <a:r>
              <a:rPr lang="en-US" altLang="ja-JP" sz="2200" dirty="0">
                <a:latin typeface="+mn-ea"/>
                <a:ea typeface="+mn-ea"/>
                <a:cs typeface="Times New Roman" panose="02020603050405020304" pitchFamily="18" charset="0"/>
              </a:rPr>
              <a:t>Figure 8.9</a:t>
            </a:r>
            <a:r>
              <a:rPr lang="ja-JP" altLang="en-US" sz="2200" dirty="0">
                <a:latin typeface="+mn-ea"/>
                <a:ea typeface="+mn-ea"/>
                <a:cs typeface="Times New Roman" panose="02020603050405020304" pitchFamily="18" charset="0"/>
              </a:rPr>
              <a:t>）</a:t>
            </a:r>
            <a:endParaRPr lang="en-US" altLang="ja-JP" sz="2200" dirty="0">
              <a:effectLst/>
              <a:latin typeface="+mn-ea"/>
              <a:ea typeface="+mn-ea"/>
              <a:cs typeface="Times New Roman" panose="02020603050405020304" pitchFamily="18" charset="0"/>
            </a:endParaRPr>
          </a:p>
          <a:p>
            <a:r>
              <a:rPr lang="en-US" altLang="ja-JP" sz="2200" dirty="0">
                <a:effectLst/>
                <a:latin typeface="+mn-ea"/>
                <a:ea typeface="+mn-ea"/>
                <a:cs typeface="Times New Roman" panose="02020603050405020304" pitchFamily="18" charset="0"/>
              </a:rPr>
              <a:t>Since 2007, the natural dynamics turned negative and total population is shrinking continuously. </a:t>
            </a:r>
          </a:p>
          <a:p>
            <a:r>
              <a:rPr lang="en-US" altLang="ja-JP" sz="2200" dirty="0">
                <a:effectLst/>
                <a:latin typeface="+mn-ea"/>
                <a:ea typeface="+mn-ea"/>
                <a:cs typeface="Times New Roman" panose="02020603050405020304" pitchFamily="18" charset="0"/>
              </a:rPr>
              <a:t>On the other hand, around 2012, the social dynamics (immigration) began to increase, which made the  population decline slightly weaken. </a:t>
            </a:r>
            <a:r>
              <a:rPr lang="ja-JP" altLang="en-US" sz="2200" dirty="0">
                <a:effectLst/>
                <a:latin typeface="+mn-ea"/>
                <a:ea typeface="+mn-ea"/>
                <a:cs typeface="Times New Roman" panose="02020603050405020304" pitchFamily="18" charset="0"/>
              </a:rPr>
              <a:t>（</a:t>
            </a:r>
            <a:r>
              <a:rPr lang="en-US" altLang="ja-JP" sz="2200" dirty="0">
                <a:latin typeface="+mn-ea"/>
                <a:ea typeface="+mn-ea"/>
                <a:cs typeface="Times New Roman" panose="02020603050405020304" pitchFamily="18" charset="0"/>
              </a:rPr>
              <a:t>Figure 8.9</a:t>
            </a:r>
            <a:r>
              <a:rPr lang="ja-JP" altLang="en-US" sz="2200" dirty="0">
                <a:latin typeface="+mn-ea"/>
                <a:ea typeface="+mn-ea"/>
                <a:cs typeface="Times New Roman" panose="02020603050405020304" pitchFamily="18" charset="0"/>
              </a:rPr>
              <a:t>）</a:t>
            </a:r>
            <a:endParaRPr lang="en-US" altLang="ja-JP" sz="2200" dirty="0">
              <a:effectLst/>
              <a:latin typeface="+mn-ea"/>
              <a:ea typeface="+mn-ea"/>
              <a:cs typeface="Times New Roman" panose="02020603050405020304" pitchFamily="18" charset="0"/>
            </a:endParaRPr>
          </a:p>
          <a:p>
            <a:endParaRPr lang="en-US" altLang="ja-JP" sz="2200" dirty="0">
              <a:effectLst/>
              <a:latin typeface="+mn-ea"/>
              <a:ea typeface="+mn-ea"/>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E55D0350-E8E3-40C3-ABEE-278EDFE01F7B}"/>
              </a:ext>
            </a:extLst>
          </p:cNvPr>
          <p:cNvSpPr>
            <a:spLocks noGrp="1"/>
          </p:cNvSpPr>
          <p:nvPr>
            <p:ph type="sldNum" sz="quarter" idx="12"/>
          </p:nvPr>
        </p:nvSpPr>
        <p:spPr/>
        <p:txBody>
          <a:bodyPr/>
          <a:lstStyle/>
          <a:p>
            <a:fld id="{D79FE58D-3CC0-420C-AD7B-C715E905C4E4}" type="slidenum">
              <a:rPr lang="en-US" altLang="ja-JP" smtClean="0"/>
              <a:pPr/>
              <a:t>16</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spd="slow" p14:dur="2000" advTm="50257"/>
    </mc:Choice>
    <mc:Fallback xmlns="">
      <p:transition spd="slow" advTm="5025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B3D046EF-5770-413D-9FAA-6F6BD3DA3EE5}"/>
              </a:ext>
            </a:extLst>
          </p:cNvPr>
          <p:cNvSpPr>
            <a:spLocks noGrp="1" noChangeArrowheads="1"/>
          </p:cNvSpPr>
          <p:nvPr>
            <p:ph type="title"/>
          </p:nvPr>
        </p:nvSpPr>
        <p:spPr>
          <a:xfrm>
            <a:off x="500805" y="467894"/>
            <a:ext cx="8101013" cy="1179513"/>
          </a:xfrm>
        </p:spPr>
        <p:txBody>
          <a:bodyPr anchor="ctr"/>
          <a:lstStyle/>
          <a:p>
            <a:pPr algn="ctr"/>
            <a:r>
              <a:rPr lang="en-US" altLang="ja-JP" sz="2800" dirty="0">
                <a:solidFill>
                  <a:srgbClr val="000000"/>
                </a:solidFill>
                <a:latin typeface="ＤＦＰ勘亭流"/>
                <a:ea typeface="ＤＦＰ勘亭流"/>
                <a:cs typeface="ＤＦＰ勘亭流"/>
              </a:rPr>
              <a:t>Figure 8 </a:t>
            </a:r>
            <a:r>
              <a:rPr lang="de-DE" altLang="ja-JP" sz="2800" dirty="0">
                <a:solidFill>
                  <a:srgbClr val="000000"/>
                </a:solidFill>
                <a:latin typeface="ＤＦＰ勘亭流"/>
                <a:ea typeface="ＤＦＰ勘亭流"/>
                <a:cs typeface="ＤＦＰ勘亭流"/>
              </a:rPr>
              <a:t>Population Dynamics 0f Japan 1950-2018 </a:t>
            </a:r>
            <a:br>
              <a:rPr lang="de-DE" altLang="ja-JP" sz="2800" dirty="0">
                <a:solidFill>
                  <a:srgbClr val="000000"/>
                </a:solidFill>
                <a:latin typeface="ＤＦＰ勘亭流"/>
                <a:ea typeface="ＤＦＰ勘亭流"/>
                <a:cs typeface="ＤＦＰ勘亭流"/>
              </a:rPr>
            </a:br>
            <a:endParaRPr lang="en-US" altLang="ja-JP" sz="28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FABD0B56-E5DD-4EDB-AEF8-6512354E2DCB}"/>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1273C107-BB60-4D0D-BC7A-CDC87B4BB936}"/>
              </a:ext>
            </a:extLst>
          </p:cNvPr>
          <p:cNvSpPr>
            <a:spLocks noGrp="1"/>
          </p:cNvSpPr>
          <p:nvPr>
            <p:ph type="sldNum" sz="quarter" idx="12"/>
          </p:nvPr>
        </p:nvSpPr>
        <p:spPr/>
        <p:txBody>
          <a:bodyPr/>
          <a:lstStyle/>
          <a:p>
            <a:fld id="{D79FE58D-3CC0-420C-AD7B-C715E905C4E4}" type="slidenum">
              <a:rPr lang="en-US" altLang="ja-JP" smtClean="0"/>
              <a:pPr/>
              <a:t>17</a:t>
            </a:fld>
            <a:endParaRPr lang="en-US" altLang="ja-JP" dirty="0"/>
          </a:p>
        </p:txBody>
      </p:sp>
      <p:sp>
        <p:nvSpPr>
          <p:cNvPr id="9" name="テキスト ボックス 1">
            <a:extLst>
              <a:ext uri="{FF2B5EF4-FFF2-40B4-BE49-F238E27FC236}">
                <a16:creationId xmlns:a16="http://schemas.microsoft.com/office/drawing/2014/main" id="{BD9971C5-3EBF-40EC-A4EC-8897E13BC0CA}"/>
              </a:ext>
            </a:extLst>
          </p:cNvPr>
          <p:cNvSpPr txBox="1">
            <a:spLocks noChangeArrowheads="1"/>
          </p:cNvSpPr>
          <p:nvPr/>
        </p:nvSpPr>
        <p:spPr bwMode="auto">
          <a:xfrm>
            <a:off x="1007269" y="6245225"/>
            <a:ext cx="712946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600" b="1" kern="100" dirty="0">
                <a:effectLst/>
                <a:latin typeface="Times New Roman" panose="02020603050405020304" pitchFamily="18" charset="0"/>
                <a:ea typeface="ＭＳ 明朝" panose="02020609040205080304" pitchFamily="17" charset="-128"/>
                <a:cs typeface="Times New Roman" panose="02020603050405020304" pitchFamily="18" charset="0"/>
              </a:rPr>
              <a:t>Source: I</a:t>
            </a:r>
            <a:r>
              <a:rPr lang="en-US" alt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rPr>
              <a:t>PSS, 2021</a:t>
            </a:r>
            <a:endParaRPr lang="de-DE" altLang="ja-JP" sz="1600"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5D166083-343F-4910-B7A7-C8459E71AAC4}"/>
              </a:ext>
            </a:extLst>
          </p:cNvPr>
          <p:cNvPicPr>
            <a:picLocks noChangeAspect="1"/>
          </p:cNvPicPr>
          <p:nvPr/>
        </p:nvPicPr>
        <p:blipFill>
          <a:blip r:embed="rId2"/>
          <a:stretch>
            <a:fillRect/>
          </a:stretch>
        </p:blipFill>
        <p:spPr>
          <a:xfrm>
            <a:off x="500804" y="1118612"/>
            <a:ext cx="7455571" cy="48744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861"/>
    </mc:Choice>
    <mc:Fallback xmlns="">
      <p:transition spd="slow" advTm="3586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B3D046EF-5770-413D-9FAA-6F6BD3DA3EE5}"/>
              </a:ext>
            </a:extLst>
          </p:cNvPr>
          <p:cNvSpPr>
            <a:spLocks noGrp="1" noChangeArrowheads="1"/>
          </p:cNvSpPr>
          <p:nvPr>
            <p:ph type="title"/>
          </p:nvPr>
        </p:nvSpPr>
        <p:spPr>
          <a:xfrm>
            <a:off x="521493" y="178383"/>
            <a:ext cx="8101013" cy="1179513"/>
          </a:xfrm>
        </p:spPr>
        <p:txBody>
          <a:bodyPr anchor="ctr"/>
          <a:lstStyle/>
          <a:p>
            <a:pPr algn="ctr"/>
            <a:r>
              <a:rPr lang="en-US" altLang="ja-JP" sz="2800" dirty="0">
                <a:solidFill>
                  <a:srgbClr val="000000"/>
                </a:solidFill>
                <a:latin typeface="ＤＦＰ勘亭流"/>
                <a:ea typeface="ＤＦＰ勘亭流"/>
                <a:cs typeface="ＤＦＰ勘亭流"/>
              </a:rPr>
              <a:t>Figure 9 </a:t>
            </a:r>
            <a:r>
              <a:rPr lang="de-DE" altLang="ja-JP" sz="2800" dirty="0">
                <a:solidFill>
                  <a:srgbClr val="000000"/>
                </a:solidFill>
                <a:latin typeface="ＤＦＰ勘亭流"/>
                <a:ea typeface="ＤＦＰ勘亭流"/>
                <a:cs typeface="ＤＦＰ勘亭流"/>
              </a:rPr>
              <a:t>Population Dynamics 0f Japan 1950-2018</a:t>
            </a:r>
            <a:endParaRPr lang="en-US" altLang="ja-JP" sz="28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FABD0B56-E5DD-4EDB-AEF8-6512354E2DCB}"/>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1273C107-BB60-4D0D-BC7A-CDC87B4BB936}"/>
              </a:ext>
            </a:extLst>
          </p:cNvPr>
          <p:cNvSpPr>
            <a:spLocks noGrp="1"/>
          </p:cNvSpPr>
          <p:nvPr>
            <p:ph type="sldNum" sz="quarter" idx="12"/>
          </p:nvPr>
        </p:nvSpPr>
        <p:spPr/>
        <p:txBody>
          <a:bodyPr/>
          <a:lstStyle/>
          <a:p>
            <a:fld id="{D79FE58D-3CC0-420C-AD7B-C715E905C4E4}" type="slidenum">
              <a:rPr lang="en-US" altLang="ja-JP" smtClean="0"/>
              <a:pPr/>
              <a:t>18</a:t>
            </a:fld>
            <a:endParaRPr lang="en-US" altLang="ja-JP" dirty="0"/>
          </a:p>
        </p:txBody>
      </p:sp>
      <p:sp>
        <p:nvSpPr>
          <p:cNvPr id="9" name="テキスト ボックス 1">
            <a:extLst>
              <a:ext uri="{FF2B5EF4-FFF2-40B4-BE49-F238E27FC236}">
                <a16:creationId xmlns:a16="http://schemas.microsoft.com/office/drawing/2014/main" id="{BD9971C5-3EBF-40EC-A4EC-8897E13BC0CA}"/>
              </a:ext>
            </a:extLst>
          </p:cNvPr>
          <p:cNvSpPr txBox="1">
            <a:spLocks noChangeArrowheads="1"/>
          </p:cNvSpPr>
          <p:nvPr/>
        </p:nvSpPr>
        <p:spPr bwMode="auto">
          <a:xfrm>
            <a:off x="1060450" y="6309320"/>
            <a:ext cx="712946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600" b="1" kern="100" dirty="0">
                <a:effectLst/>
                <a:latin typeface="Times New Roman" panose="02020603050405020304" pitchFamily="18" charset="0"/>
                <a:ea typeface="ＭＳ 明朝" panose="02020609040205080304" pitchFamily="17" charset="-128"/>
                <a:cs typeface="Times New Roman" panose="02020603050405020304" pitchFamily="18" charset="0"/>
              </a:rPr>
              <a:t>Source: I</a:t>
            </a:r>
            <a:r>
              <a:rPr lang="en-US" alt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rPr>
              <a:t>PSS, 2021</a:t>
            </a:r>
            <a:endParaRPr lang="de-DE" altLang="ja-JP" sz="1600" dirty="0">
              <a:latin typeface="ＭＳ 明朝" panose="02020609040205080304" pitchFamily="17" charset="-128"/>
              <a:ea typeface="ＭＳ 明朝" panose="02020609040205080304" pitchFamily="17" charset="-128"/>
            </a:endParaRPr>
          </a:p>
        </p:txBody>
      </p:sp>
      <p:pic>
        <p:nvPicPr>
          <p:cNvPr id="4" name="図 3">
            <a:extLst>
              <a:ext uri="{FF2B5EF4-FFF2-40B4-BE49-F238E27FC236}">
                <a16:creationId xmlns:a16="http://schemas.microsoft.com/office/drawing/2014/main" id="{ADE3B6A2-079B-40AA-AAB5-9AFD27266173}"/>
              </a:ext>
            </a:extLst>
          </p:cNvPr>
          <p:cNvPicPr>
            <a:picLocks noChangeAspect="1"/>
          </p:cNvPicPr>
          <p:nvPr/>
        </p:nvPicPr>
        <p:blipFill>
          <a:blip r:embed="rId3"/>
          <a:stretch>
            <a:fillRect/>
          </a:stretch>
        </p:blipFill>
        <p:spPr>
          <a:xfrm>
            <a:off x="467544" y="1082441"/>
            <a:ext cx="7956376" cy="5194832"/>
          </a:xfrm>
          <a:prstGeom prst="rect">
            <a:avLst/>
          </a:prstGeom>
        </p:spPr>
      </p:pic>
    </p:spTree>
    <p:extLst>
      <p:ext uri="{BB962C8B-B14F-4D97-AF65-F5344CB8AC3E}">
        <p14:creationId xmlns:p14="http://schemas.microsoft.com/office/powerpoint/2010/main" val="2089379649"/>
      </p:ext>
    </p:extLst>
  </p:cSld>
  <p:clrMapOvr>
    <a:masterClrMapping/>
  </p:clrMapOvr>
  <mc:AlternateContent xmlns:mc="http://schemas.openxmlformats.org/markup-compatibility/2006" xmlns:p14="http://schemas.microsoft.com/office/powerpoint/2010/main">
    <mc:Choice Requires="p14">
      <p:transition spd="slow" p14:dur="2000" advTm="55250"/>
    </mc:Choice>
    <mc:Fallback xmlns="">
      <p:transition spd="slow" advTm="5525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EEFFA350-A84F-4550-BDB5-B6C83C23209E}"/>
              </a:ext>
            </a:extLst>
          </p:cNvPr>
          <p:cNvSpPr>
            <a:spLocks noGrp="1" noChangeArrowheads="1"/>
          </p:cNvSpPr>
          <p:nvPr>
            <p:ph type="title"/>
          </p:nvPr>
        </p:nvSpPr>
        <p:spPr/>
        <p:txBody>
          <a:bodyPr anchor="ctr"/>
          <a:lstStyle/>
          <a:p>
            <a:r>
              <a:rPr lang="en-US" altLang="ja-JP" sz="3200" dirty="0">
                <a:ea typeface="ＭＳ Ｐゴシック" panose="020B0600070205080204" pitchFamily="50" charset="-128"/>
              </a:rPr>
              <a:t>* Population Dynamics of Japan </a:t>
            </a:r>
            <a:endParaRPr lang="en-GB" altLang="ja-JP" sz="3200" dirty="0">
              <a:ea typeface="ＭＳ Ｐゴシック" panose="020B0600070205080204" pitchFamily="50" charset="-128"/>
            </a:endParaRPr>
          </a:p>
        </p:txBody>
      </p:sp>
      <p:sp>
        <p:nvSpPr>
          <p:cNvPr id="9219" name="コンテンツ プレースホルダー 2">
            <a:extLst>
              <a:ext uri="{FF2B5EF4-FFF2-40B4-BE49-F238E27FC236}">
                <a16:creationId xmlns:a16="http://schemas.microsoft.com/office/drawing/2014/main" id="{DA976EDF-103A-4074-86AD-9495EF9D8DA5}"/>
              </a:ext>
            </a:extLst>
          </p:cNvPr>
          <p:cNvSpPr>
            <a:spLocks noGrp="1" noChangeArrowheads="1"/>
          </p:cNvSpPr>
          <p:nvPr>
            <p:ph idx="1"/>
          </p:nvPr>
        </p:nvSpPr>
        <p:spPr>
          <a:xfrm>
            <a:off x="683569" y="2043601"/>
            <a:ext cx="7488832" cy="3617648"/>
          </a:xfrm>
        </p:spPr>
        <p:txBody>
          <a:bodyPr/>
          <a:lstStyle/>
          <a:p>
            <a:r>
              <a:rPr lang="en-US" altLang="ja-JP" sz="2200" dirty="0">
                <a:effectLst/>
                <a:latin typeface="+mn-ea"/>
                <a:ea typeface="+mn-ea"/>
                <a:cs typeface="Times New Roman" panose="02020603050405020304" pitchFamily="18" charset="0"/>
              </a:rPr>
              <a:t>Further, the natural dynamics (</a:t>
            </a:r>
            <a:r>
              <a:rPr lang="en-US" altLang="ja-JP" sz="2200" dirty="0">
                <a:effectLst/>
                <a:highlight>
                  <a:srgbClr val="FFFF00"/>
                </a:highlight>
                <a:latin typeface="+mn-ea"/>
                <a:ea typeface="+mn-ea"/>
                <a:cs typeface="Times New Roman" panose="02020603050405020304" pitchFamily="18" charset="0"/>
              </a:rPr>
              <a:t>CBR</a:t>
            </a:r>
            <a:r>
              <a:rPr lang="en-US" altLang="ja-JP" sz="2200" dirty="0">
                <a:effectLst/>
                <a:latin typeface="+mn-ea"/>
                <a:ea typeface="+mn-ea"/>
                <a:cs typeface="Times New Roman" panose="02020603050405020304" pitchFamily="18" charset="0"/>
              </a:rPr>
              <a:t>: crude birth rate, </a:t>
            </a:r>
            <a:r>
              <a:rPr lang="en-US" altLang="ja-JP" sz="2200" dirty="0">
                <a:effectLst/>
                <a:highlight>
                  <a:srgbClr val="FFFF00"/>
                </a:highlight>
                <a:latin typeface="+mn-ea"/>
                <a:ea typeface="+mn-ea"/>
                <a:cs typeface="Times New Roman" panose="02020603050405020304" pitchFamily="18" charset="0"/>
              </a:rPr>
              <a:t>CDR</a:t>
            </a:r>
            <a:r>
              <a:rPr lang="en-US" altLang="ja-JP" sz="2200" dirty="0">
                <a:effectLst/>
                <a:latin typeface="+mn-ea"/>
                <a:ea typeface="+mn-ea"/>
                <a:cs typeface="Times New Roman" panose="02020603050405020304" pitchFamily="18" charset="0"/>
              </a:rPr>
              <a:t>: crude death rate, </a:t>
            </a:r>
            <a:r>
              <a:rPr lang="en-US" altLang="ja-JP" sz="2200" dirty="0">
                <a:effectLst/>
                <a:highlight>
                  <a:srgbClr val="FFFF00"/>
                </a:highlight>
                <a:latin typeface="+mn-ea"/>
                <a:ea typeface="+mn-ea"/>
                <a:cs typeface="Times New Roman" panose="02020603050405020304" pitchFamily="18" charset="0"/>
              </a:rPr>
              <a:t>NGR</a:t>
            </a:r>
            <a:r>
              <a:rPr lang="ja-JP" altLang="en-US" sz="2200" dirty="0">
                <a:effectLst/>
                <a:latin typeface="+mn-ea"/>
                <a:ea typeface="+mn-ea"/>
                <a:cs typeface="Times New Roman" panose="02020603050405020304" pitchFamily="18" charset="0"/>
              </a:rPr>
              <a:t>（</a:t>
            </a:r>
            <a:r>
              <a:rPr lang="en-US" altLang="ja-JP" sz="2200" dirty="0">
                <a:effectLst/>
                <a:latin typeface="+mn-ea"/>
                <a:ea typeface="+mn-ea"/>
                <a:cs typeface="Times New Roman" panose="02020603050405020304" pitchFamily="18" charset="0"/>
              </a:rPr>
              <a:t>natural growth rate) over the very long term, from 1873 to 2019, show </a:t>
            </a:r>
          </a:p>
          <a:p>
            <a:r>
              <a:rPr lang="en-US" altLang="ja-JP" sz="2200" dirty="0">
                <a:effectLst/>
                <a:latin typeface="+mn-ea"/>
                <a:ea typeface="+mn-ea"/>
                <a:cs typeface="Times New Roman" panose="02020603050405020304" pitchFamily="18" charset="0"/>
              </a:rPr>
              <a:t>the First Demographic Transition (FDT) from high fertility and mortality to low fertility and mortality and</a:t>
            </a:r>
          </a:p>
          <a:p>
            <a:r>
              <a:rPr lang="en-US" altLang="ja-JP" sz="2200" dirty="0">
                <a:effectLst/>
                <a:latin typeface="+mn-ea"/>
                <a:ea typeface="+mn-ea"/>
                <a:cs typeface="Times New Roman" panose="02020603050405020304" pitchFamily="18" charset="0"/>
              </a:rPr>
              <a:t> the Second Demographic Transition (SDT),where the natural dynamics turned negative (as a result of low fertility and aging) and depopulation began. (Fig.10)</a:t>
            </a:r>
          </a:p>
        </p:txBody>
      </p:sp>
      <p:sp>
        <p:nvSpPr>
          <p:cNvPr id="2" name="スライド番号プレースホルダー 1">
            <a:extLst>
              <a:ext uri="{FF2B5EF4-FFF2-40B4-BE49-F238E27FC236}">
                <a16:creationId xmlns:a16="http://schemas.microsoft.com/office/drawing/2014/main" id="{E55D0350-E8E3-40C3-ABEE-278EDFE01F7B}"/>
              </a:ext>
            </a:extLst>
          </p:cNvPr>
          <p:cNvSpPr>
            <a:spLocks noGrp="1"/>
          </p:cNvSpPr>
          <p:nvPr>
            <p:ph type="sldNum" sz="quarter" idx="12"/>
          </p:nvPr>
        </p:nvSpPr>
        <p:spPr/>
        <p:txBody>
          <a:bodyPr/>
          <a:lstStyle/>
          <a:p>
            <a:fld id="{D79FE58D-3CC0-420C-AD7B-C715E905C4E4}" type="slidenum">
              <a:rPr lang="en-US" altLang="ja-JP" smtClean="0"/>
              <a:pPr/>
              <a:t>19</a:t>
            </a:fld>
            <a:endParaRPr lang="en-US" altLang="ja-JP" dirty="0"/>
          </a:p>
        </p:txBody>
      </p:sp>
    </p:spTree>
    <p:extLst>
      <p:ext uri="{BB962C8B-B14F-4D97-AF65-F5344CB8AC3E}">
        <p14:creationId xmlns:p14="http://schemas.microsoft.com/office/powerpoint/2010/main" val="3110423810"/>
      </p:ext>
    </p:extLst>
  </p:cSld>
  <p:clrMapOvr>
    <a:masterClrMapping/>
  </p:clrMapOvr>
  <mc:AlternateContent xmlns:mc="http://schemas.openxmlformats.org/markup-compatibility/2006" xmlns:p14="http://schemas.microsoft.com/office/powerpoint/2010/main">
    <mc:Choice Requires="p14">
      <p:transition spd="slow" p14:dur="2000" advTm="52745"/>
    </mc:Choice>
    <mc:Fallback xmlns="">
      <p:transition spd="slow" advTm="5274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F876B82-9974-4517-BE9F-008B686E586A}"/>
              </a:ext>
            </a:extLst>
          </p:cNvPr>
          <p:cNvSpPr>
            <a:spLocks noGrp="1" noChangeArrowheads="1"/>
          </p:cNvSpPr>
          <p:nvPr>
            <p:ph type="ctrTitle"/>
          </p:nvPr>
        </p:nvSpPr>
        <p:spPr>
          <a:xfrm>
            <a:off x="609600" y="1219200"/>
            <a:ext cx="7707313" cy="2354263"/>
          </a:xfrm>
        </p:spPr>
        <p:txBody>
          <a:bodyPr anchor="ctr"/>
          <a:lstStyle/>
          <a:p>
            <a:pPr>
              <a:defRPr/>
            </a:pPr>
            <a:r>
              <a:rPr lang="en-US" altLang="ja-JP" sz="2800" b="1" dirty="0">
                <a:latin typeface="+mn-lt"/>
              </a:rPr>
              <a:t>Introduction </a:t>
            </a:r>
            <a:br>
              <a:rPr lang="en-US" altLang="ja-JP" sz="2800" b="1" dirty="0">
                <a:latin typeface="+mn-lt"/>
              </a:rPr>
            </a:br>
            <a:r>
              <a:rPr lang="en-US" altLang="ja-JP" sz="2800" b="1" dirty="0">
                <a:latin typeface="+mn-lt"/>
              </a:rPr>
              <a:t>Japan As a Precursor Case of Depopulation</a:t>
            </a:r>
            <a:br>
              <a:rPr lang="en-US" altLang="ja-JP" sz="2800" dirty="0">
                <a:ea typeface="ＭＳ Ｐゴシック" panose="020B0600070205080204" pitchFamily="50" charset="-128"/>
              </a:rPr>
            </a:br>
            <a:r>
              <a:rPr lang="ja-JP" altLang="de-DE" sz="2800" dirty="0">
                <a:ea typeface="ＭＳ Ｐゴシック" panose="020B0600070205080204" pitchFamily="50" charset="-128"/>
              </a:rPr>
              <a:t>　</a:t>
            </a:r>
            <a:r>
              <a:rPr lang="ja-JP" altLang="en-US" sz="2800" dirty="0">
                <a:ea typeface="ＭＳ Ｐゴシック" panose="020B0600070205080204" pitchFamily="50" charset="-128"/>
              </a:rPr>
              <a:t>　　　　　</a:t>
            </a:r>
            <a:br>
              <a:rPr lang="en-US" altLang="ja-JP" sz="2000" dirty="0">
                <a:latin typeface="ＭＳ 明朝" panose="02020609040205080304" pitchFamily="17" charset="-128"/>
                <a:ea typeface="ＭＳ 明朝" panose="02020609040205080304" pitchFamily="17" charset="-128"/>
              </a:rPr>
            </a:br>
            <a:br>
              <a:rPr lang="en-US" altLang="ja-JP" sz="2000" dirty="0">
                <a:latin typeface="ＭＳ 明朝" panose="02020609040205080304" pitchFamily="17" charset="-128"/>
                <a:ea typeface="ＭＳ 明朝" panose="02020609040205080304" pitchFamily="17" charset="-128"/>
              </a:rPr>
            </a:br>
            <a:endParaRPr kumimoji="0" lang="ja-JP" altLang="en-US" sz="2000" dirty="0">
              <a:ea typeface="ＭＳ Ｐゴシック" panose="020B0600070205080204" pitchFamily="50" charset="-128"/>
              <a:cs typeface="Times New Roman" panose="02020603050405020304" pitchFamily="18" charset="0"/>
            </a:endParaRPr>
          </a:p>
        </p:txBody>
      </p:sp>
      <p:sp>
        <p:nvSpPr>
          <p:cNvPr id="72707" name="テキスト ボックス 4">
            <a:extLst>
              <a:ext uri="{FF2B5EF4-FFF2-40B4-BE49-F238E27FC236}">
                <a16:creationId xmlns:a16="http://schemas.microsoft.com/office/drawing/2014/main" id="{63C87247-DA03-423D-97B4-21E7ECA581F7}"/>
              </a:ext>
            </a:extLst>
          </p:cNvPr>
          <p:cNvSpPr txBox="1">
            <a:spLocks noChangeArrowheads="1"/>
          </p:cNvSpPr>
          <p:nvPr/>
        </p:nvSpPr>
        <p:spPr bwMode="auto">
          <a:xfrm>
            <a:off x="827087" y="2780928"/>
            <a:ext cx="697071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800" dirty="0"/>
              <a:t>Using the United Nations World Population Prospects, I will show that most countries, except for sub-Saharan Africa, have already completed their demographic transition and are now entering the post-demographic transition period. </a:t>
            </a:r>
          </a:p>
          <a:p>
            <a:r>
              <a:rPr lang="en-US" altLang="ja-JP" sz="1800" dirty="0"/>
              <a:t>    Following Japan, the developed countries will begin to experience population decline by 2050. And by the end of this century, the world's population growth will be over, after which the entire world will enter a period of population decline.</a:t>
            </a:r>
          </a:p>
          <a:p>
            <a:r>
              <a:rPr lang="en-US" altLang="ja-JP" sz="1800" dirty="0"/>
              <a:t>  </a:t>
            </a:r>
            <a:endParaRPr lang="en-US" altLang="ja-JP" sz="1800" b="1" dirty="0">
              <a:latin typeface="+mn-lt"/>
            </a:endParaRPr>
          </a:p>
        </p:txBody>
      </p:sp>
    </p:spTree>
    <p:extLst>
      <p:ext uri="{BB962C8B-B14F-4D97-AF65-F5344CB8AC3E}">
        <p14:creationId xmlns:p14="http://schemas.microsoft.com/office/powerpoint/2010/main" val="3723089259"/>
      </p:ext>
    </p:extLst>
  </p:cSld>
  <p:clrMapOvr>
    <a:masterClrMapping/>
  </p:clrMapOvr>
  <mc:AlternateContent xmlns:mc="http://schemas.openxmlformats.org/markup-compatibility/2006" xmlns:p14="http://schemas.microsoft.com/office/powerpoint/2010/main">
    <mc:Choice Requires="p14">
      <p:transition spd="slow" p14:dur="2000" advTm="44031"/>
    </mc:Choice>
    <mc:Fallback xmlns="">
      <p:transition spd="slow" advTm="440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B3D046EF-5770-413D-9FAA-6F6BD3DA3EE5}"/>
              </a:ext>
            </a:extLst>
          </p:cNvPr>
          <p:cNvSpPr>
            <a:spLocks noGrp="1" noChangeArrowheads="1"/>
          </p:cNvSpPr>
          <p:nvPr>
            <p:ph type="title"/>
          </p:nvPr>
        </p:nvSpPr>
        <p:spPr>
          <a:xfrm>
            <a:off x="323528" y="260648"/>
            <a:ext cx="8101013" cy="1179513"/>
          </a:xfrm>
        </p:spPr>
        <p:txBody>
          <a:bodyPr anchor="ctr"/>
          <a:lstStyle/>
          <a:p>
            <a:pPr algn="ctr"/>
            <a:r>
              <a:rPr lang="en-US" altLang="ja-JP" sz="2800" dirty="0">
                <a:solidFill>
                  <a:srgbClr val="000000"/>
                </a:solidFill>
                <a:latin typeface="ＤＦＰ勘亭流"/>
                <a:ea typeface="ＤＦＰ勘亭流"/>
                <a:cs typeface="ＤＦＰ勘亭流"/>
              </a:rPr>
              <a:t>Figure 10  Long-term transition </a:t>
            </a:r>
            <a:br>
              <a:rPr lang="en-US" altLang="ja-JP" sz="2800" dirty="0">
                <a:solidFill>
                  <a:srgbClr val="000000"/>
                </a:solidFill>
                <a:latin typeface="ＤＦＰ勘亭流"/>
                <a:ea typeface="ＤＦＰ勘亭流"/>
                <a:cs typeface="ＤＦＰ勘亭流"/>
              </a:rPr>
            </a:br>
            <a:r>
              <a:rPr lang="en-US" altLang="ja-JP" sz="2800" dirty="0">
                <a:solidFill>
                  <a:srgbClr val="000000"/>
                </a:solidFill>
                <a:latin typeface="ＤＦＰ勘亭流"/>
                <a:ea typeface="ＤＦＰ勘亭流"/>
                <a:cs typeface="ＤＦＰ勘亭流"/>
              </a:rPr>
              <a:t>of Natural Dynamics in Japan </a:t>
            </a:r>
            <a:br>
              <a:rPr lang="en-US" altLang="ja-JP" sz="2800" dirty="0">
                <a:solidFill>
                  <a:srgbClr val="000000"/>
                </a:solidFill>
                <a:latin typeface="ＤＦＰ勘亭流"/>
                <a:ea typeface="ＤＦＰ勘亭流"/>
                <a:cs typeface="ＤＦＰ勘亭流"/>
              </a:rPr>
            </a:br>
            <a:r>
              <a:rPr lang="en-US" altLang="ja-JP" sz="2800" dirty="0">
                <a:solidFill>
                  <a:srgbClr val="000000"/>
                </a:solidFill>
                <a:latin typeface="ＤＦＰ勘亭流"/>
                <a:ea typeface="ＤＦＰ勘亭流"/>
                <a:cs typeface="ＤＦＰ勘亭流"/>
              </a:rPr>
              <a:t>1873-2018</a:t>
            </a:r>
            <a:endParaRPr lang="en-US" altLang="ja-JP" sz="28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FABD0B56-E5DD-4EDB-AEF8-6512354E2DCB}"/>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EB44E58A-3036-4FF1-9950-ADB3EFDBE65E}"/>
              </a:ext>
            </a:extLst>
          </p:cNvPr>
          <p:cNvSpPr>
            <a:spLocks noGrp="1"/>
          </p:cNvSpPr>
          <p:nvPr>
            <p:ph type="sldNum" sz="quarter" idx="12"/>
          </p:nvPr>
        </p:nvSpPr>
        <p:spPr/>
        <p:txBody>
          <a:bodyPr/>
          <a:lstStyle/>
          <a:p>
            <a:fld id="{D79FE58D-3CC0-420C-AD7B-C715E905C4E4}" type="slidenum">
              <a:rPr lang="en-US" altLang="ja-JP" smtClean="0"/>
              <a:pPr/>
              <a:t>20</a:t>
            </a:fld>
            <a:endParaRPr lang="en-US" altLang="ja-JP" dirty="0"/>
          </a:p>
        </p:txBody>
      </p:sp>
      <p:pic>
        <p:nvPicPr>
          <p:cNvPr id="3" name="図 2">
            <a:extLst>
              <a:ext uri="{FF2B5EF4-FFF2-40B4-BE49-F238E27FC236}">
                <a16:creationId xmlns:a16="http://schemas.microsoft.com/office/drawing/2014/main" id="{4FBA824F-542A-49CA-B358-F2D235C4AFC2}"/>
              </a:ext>
            </a:extLst>
          </p:cNvPr>
          <p:cNvPicPr>
            <a:picLocks noChangeAspect="1"/>
          </p:cNvPicPr>
          <p:nvPr/>
        </p:nvPicPr>
        <p:blipFill>
          <a:blip r:embed="rId3"/>
          <a:stretch>
            <a:fillRect/>
          </a:stretch>
        </p:blipFill>
        <p:spPr>
          <a:xfrm>
            <a:off x="611560" y="1642250"/>
            <a:ext cx="6840165" cy="4469147"/>
          </a:xfrm>
          <a:prstGeom prst="rect">
            <a:avLst/>
          </a:prstGeom>
        </p:spPr>
      </p:pic>
      <p:sp>
        <p:nvSpPr>
          <p:cNvPr id="8" name="テキスト ボックス 1">
            <a:extLst>
              <a:ext uri="{FF2B5EF4-FFF2-40B4-BE49-F238E27FC236}">
                <a16:creationId xmlns:a16="http://schemas.microsoft.com/office/drawing/2014/main" id="{6FFCA9CA-13EA-44D3-9C49-3EC284F19EE3}"/>
              </a:ext>
            </a:extLst>
          </p:cNvPr>
          <p:cNvSpPr txBox="1">
            <a:spLocks noChangeArrowheads="1"/>
          </p:cNvSpPr>
          <p:nvPr/>
        </p:nvSpPr>
        <p:spPr bwMode="auto">
          <a:xfrm>
            <a:off x="682935" y="6313487"/>
            <a:ext cx="712946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600" b="1" kern="100" dirty="0">
                <a:effectLst/>
                <a:latin typeface="Times New Roman" panose="02020603050405020304" pitchFamily="18" charset="0"/>
                <a:ea typeface="ＭＳ 明朝" panose="02020609040205080304" pitchFamily="17" charset="-128"/>
                <a:cs typeface="Times New Roman" panose="02020603050405020304" pitchFamily="18" charset="0"/>
              </a:rPr>
              <a:t>Source: I</a:t>
            </a:r>
            <a:r>
              <a:rPr lang="en-US" alt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rPr>
              <a:t>PSS, 2021</a:t>
            </a:r>
            <a:endParaRPr lang="de-DE" altLang="ja-JP" sz="1600" dirty="0">
              <a:latin typeface="ＭＳ 明朝" panose="02020609040205080304" pitchFamily="17" charset="-128"/>
              <a:ea typeface="ＭＳ 明朝" panose="02020609040205080304" pitchFamily="17" charset="-128"/>
            </a:endParaRPr>
          </a:p>
        </p:txBody>
      </p:sp>
      <p:sp>
        <p:nvSpPr>
          <p:cNvPr id="9" name="TextBox 8">
            <a:extLst>
              <a:ext uri="{FF2B5EF4-FFF2-40B4-BE49-F238E27FC236}">
                <a16:creationId xmlns:a16="http://schemas.microsoft.com/office/drawing/2014/main" id="{4F39BF4B-B1DD-47A9-B1D9-62A3605D314E}"/>
              </a:ext>
            </a:extLst>
          </p:cNvPr>
          <p:cNvSpPr txBox="1"/>
          <p:nvPr/>
        </p:nvSpPr>
        <p:spPr>
          <a:xfrm>
            <a:off x="6858329" y="4015879"/>
            <a:ext cx="2285671" cy="461665"/>
          </a:xfrm>
          <a:prstGeom prst="rect">
            <a:avLst/>
          </a:prstGeom>
          <a:noFill/>
        </p:spPr>
        <p:txBody>
          <a:bodyPr wrap="square">
            <a:spAutoFit/>
          </a:bodyPr>
          <a:lstStyle/>
          <a:p>
            <a:r>
              <a:rPr lang="en-US" altLang="ja-JP" sz="2400" dirty="0">
                <a:effectLst/>
                <a:latin typeface="+mn-ea"/>
                <a:ea typeface="+mn-ea"/>
                <a:cs typeface="Times New Roman" panose="02020603050405020304" pitchFamily="18" charset="0"/>
              </a:rPr>
              <a:t>crude birth rate</a:t>
            </a:r>
            <a:endParaRPr lang="ja-JP" altLang="en-US" dirty="0"/>
          </a:p>
        </p:txBody>
      </p:sp>
      <p:sp>
        <p:nvSpPr>
          <p:cNvPr id="10" name="TextBox 9">
            <a:extLst>
              <a:ext uri="{FF2B5EF4-FFF2-40B4-BE49-F238E27FC236}">
                <a16:creationId xmlns:a16="http://schemas.microsoft.com/office/drawing/2014/main" id="{34A45C8B-8A05-4CC1-A333-ACFD54CCD4AE}"/>
              </a:ext>
            </a:extLst>
          </p:cNvPr>
          <p:cNvSpPr txBox="1"/>
          <p:nvPr/>
        </p:nvSpPr>
        <p:spPr>
          <a:xfrm>
            <a:off x="6164016" y="5020855"/>
            <a:ext cx="2806844" cy="461665"/>
          </a:xfrm>
          <a:prstGeom prst="rect">
            <a:avLst/>
          </a:prstGeom>
          <a:noFill/>
        </p:spPr>
        <p:txBody>
          <a:bodyPr wrap="square">
            <a:spAutoFit/>
          </a:bodyPr>
          <a:lstStyle/>
          <a:p>
            <a:r>
              <a:rPr lang="en-US" altLang="ja-JP" sz="2400" dirty="0">
                <a:effectLst/>
                <a:latin typeface="+mn-ea"/>
                <a:ea typeface="+mn-ea"/>
                <a:cs typeface="Times New Roman" panose="02020603050405020304" pitchFamily="18" charset="0"/>
              </a:rPr>
              <a:t>natural growth rate</a:t>
            </a:r>
            <a:endParaRPr lang="ja-JP" altLang="en-US" dirty="0"/>
          </a:p>
        </p:txBody>
      </p:sp>
      <p:sp>
        <p:nvSpPr>
          <p:cNvPr id="12" name="TextBox 11">
            <a:extLst>
              <a:ext uri="{FF2B5EF4-FFF2-40B4-BE49-F238E27FC236}">
                <a16:creationId xmlns:a16="http://schemas.microsoft.com/office/drawing/2014/main" id="{ADBA7FA3-003B-494C-BD52-A591CBFFF812}"/>
              </a:ext>
            </a:extLst>
          </p:cNvPr>
          <p:cNvSpPr txBox="1"/>
          <p:nvPr/>
        </p:nvSpPr>
        <p:spPr>
          <a:xfrm>
            <a:off x="6341480" y="3115092"/>
            <a:ext cx="2615445" cy="461665"/>
          </a:xfrm>
          <a:prstGeom prst="rect">
            <a:avLst/>
          </a:prstGeom>
          <a:noFill/>
        </p:spPr>
        <p:txBody>
          <a:bodyPr wrap="square">
            <a:spAutoFit/>
          </a:bodyPr>
          <a:lstStyle/>
          <a:p>
            <a:r>
              <a:rPr lang="en-US" altLang="ja-JP" sz="2400" dirty="0">
                <a:effectLst/>
                <a:latin typeface="+mn-ea"/>
                <a:ea typeface="+mn-ea"/>
                <a:cs typeface="Times New Roman" panose="02020603050405020304" pitchFamily="18" charset="0"/>
              </a:rPr>
              <a:t>crude death rate</a:t>
            </a:r>
            <a:endParaRPr lang="ja-JP" altLang="en-US" dirty="0"/>
          </a:p>
        </p:txBody>
      </p:sp>
    </p:spTree>
    <p:extLst>
      <p:ext uri="{BB962C8B-B14F-4D97-AF65-F5344CB8AC3E}">
        <p14:creationId xmlns:p14="http://schemas.microsoft.com/office/powerpoint/2010/main" val="3337777864"/>
      </p:ext>
    </p:extLst>
  </p:cSld>
  <p:clrMapOvr>
    <a:masterClrMapping/>
  </p:clrMapOvr>
  <mc:AlternateContent xmlns:mc="http://schemas.openxmlformats.org/markup-compatibility/2006" xmlns:p14="http://schemas.microsoft.com/office/powerpoint/2010/main">
    <mc:Choice Requires="p14">
      <p:transition spd="slow" p14:dur="2000" advTm="34491"/>
    </mc:Choice>
    <mc:Fallback xmlns="">
      <p:transition spd="slow" advTm="3449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A07B2D77-08B3-44CB-A3F1-135074723F41}"/>
              </a:ext>
            </a:extLst>
          </p:cNvPr>
          <p:cNvSpPr>
            <a:spLocks noGrp="1" noChangeArrowheads="1"/>
          </p:cNvSpPr>
          <p:nvPr>
            <p:ph type="title"/>
          </p:nvPr>
        </p:nvSpPr>
        <p:spPr>
          <a:xfrm>
            <a:off x="571500" y="332656"/>
            <a:ext cx="8001000" cy="1216025"/>
          </a:xfrm>
        </p:spPr>
        <p:txBody>
          <a:bodyPr anchor="ctr"/>
          <a:lstStyle/>
          <a:p>
            <a:pPr eaLnBrk="1" hangingPunct="1"/>
            <a:r>
              <a:rPr lang="en-US" altLang="ja-JP" sz="3200" dirty="0">
                <a:ea typeface="ＭＳ Ｐゴシック" panose="020B0600070205080204" pitchFamily="50" charset="-128"/>
              </a:rPr>
              <a:t>4.</a:t>
            </a:r>
            <a:r>
              <a:rPr lang="ja-JP" altLang="en-US" sz="3200" dirty="0">
                <a:ea typeface="ＭＳ Ｐゴシック" panose="020B0600070205080204" pitchFamily="50" charset="-128"/>
              </a:rPr>
              <a:t> </a:t>
            </a:r>
            <a:r>
              <a:rPr lang="en-US" altLang="ja-JP" sz="3200" dirty="0">
                <a:ea typeface="ＭＳ Ｐゴシック" panose="020B0600070205080204" pitchFamily="50" charset="-128"/>
              </a:rPr>
              <a:t>Causalities of Demographic Transition</a:t>
            </a:r>
            <a:br>
              <a:rPr lang="en-US" altLang="ja-JP" sz="3200" dirty="0">
                <a:ea typeface="ＭＳ Ｐゴシック" panose="020B0600070205080204" pitchFamily="50" charset="-128"/>
              </a:rPr>
            </a:br>
            <a:r>
              <a:rPr lang="en-US" altLang="ja-JP" sz="3200" dirty="0">
                <a:ea typeface="ＭＳ Ｐゴシック" panose="020B0600070205080204" pitchFamily="50" charset="-128"/>
              </a:rPr>
              <a:t>(1) FDT in Japan</a:t>
            </a:r>
            <a:endParaRPr kumimoji="0" lang="ja-JP" altLang="en-US" sz="3200" dirty="0">
              <a:ea typeface="ＭＳ Ｐゴシック" panose="020B0600070205080204" pitchFamily="50" charset="-128"/>
            </a:endParaRPr>
          </a:p>
        </p:txBody>
      </p:sp>
      <p:sp>
        <p:nvSpPr>
          <p:cNvPr id="8195" name="コンテンツ プレースホルダ 2">
            <a:extLst>
              <a:ext uri="{FF2B5EF4-FFF2-40B4-BE49-F238E27FC236}">
                <a16:creationId xmlns:a16="http://schemas.microsoft.com/office/drawing/2014/main" id="{C8170201-466D-4165-A227-68244593524D}"/>
              </a:ext>
            </a:extLst>
          </p:cNvPr>
          <p:cNvSpPr>
            <a:spLocks noGrp="1" noChangeArrowheads="1"/>
          </p:cNvSpPr>
          <p:nvPr>
            <p:ph idx="1"/>
          </p:nvPr>
        </p:nvSpPr>
        <p:spPr>
          <a:xfrm>
            <a:off x="855342" y="1988840"/>
            <a:ext cx="7433316" cy="3456384"/>
          </a:xfrm>
        </p:spPr>
        <p:txBody>
          <a:bodyPr/>
          <a:lstStyle/>
          <a:p>
            <a:r>
              <a:rPr kumimoji="0" lang="en-US" altLang="ja-JP" sz="2000" dirty="0">
                <a:ea typeface="ＭＳ Ｐゴシック" panose="020B0600070205080204" pitchFamily="50" charset="-128"/>
              </a:rPr>
              <a:t>The First Demographic Transition in Japan started with modernization from the Meiji Era and continued to the mid-1970s.</a:t>
            </a:r>
          </a:p>
          <a:p>
            <a:r>
              <a:rPr kumimoji="0" lang="en-US" altLang="ja-JP" sz="2000" dirty="0">
                <a:ea typeface="ＭＳ Ｐゴシック" panose="020B0600070205080204" pitchFamily="50" charset="-128"/>
              </a:rPr>
              <a:t> The growing social capital and social product extended the average life span of women from 50 to over 70 years, thus the survival rate of women at the end of their reproductive period rose from 50 % to nearly 100 %. </a:t>
            </a:r>
          </a:p>
          <a:p>
            <a:r>
              <a:rPr kumimoji="0" lang="en-US" altLang="ja-JP" sz="2000" dirty="0">
                <a:ea typeface="ＭＳ Ｐゴシック" panose="020B0600070205080204" pitchFamily="50" charset="-128"/>
              </a:rPr>
              <a:t>As a result, fertility was reduced from 4 to 2 children as the higher risk of having many children promoted birth control, i.e. it reached mere replacement level fertility .</a:t>
            </a:r>
            <a:r>
              <a:rPr lang="ja-JP" altLang="en-US" sz="2000" dirty="0">
                <a:latin typeface="+mn-ea"/>
                <a:ea typeface="+mn-ea"/>
              </a:rPr>
              <a:t>（</a:t>
            </a:r>
            <a:r>
              <a:rPr lang="en-US" altLang="ja-JP" sz="2000" dirty="0">
                <a:latin typeface="+mn-ea"/>
                <a:ea typeface="+mn-ea"/>
              </a:rPr>
              <a:t>Figure 10</a:t>
            </a:r>
            <a:r>
              <a:rPr lang="ja-JP" altLang="en-US" sz="2000" dirty="0">
                <a:latin typeface="+mn-ea"/>
                <a:ea typeface="+mn-ea"/>
              </a:rPr>
              <a:t>）</a:t>
            </a:r>
            <a:endParaRPr lang="en-US" altLang="ja-JP" sz="2000" dirty="0">
              <a:latin typeface="+mn-ea"/>
              <a:ea typeface="+mn-ea"/>
            </a:endParaRPr>
          </a:p>
          <a:p>
            <a:pPr marL="0" indent="0">
              <a:buNone/>
            </a:pPr>
            <a:endParaRPr kumimoji="0" lang="ja-JP" altLang="en-US" sz="2000" dirty="0">
              <a:ea typeface="ＭＳ Ｐゴシック" panose="020B0600070205080204" pitchFamily="50" charset="-128"/>
            </a:endParaRPr>
          </a:p>
        </p:txBody>
      </p:sp>
    </p:spTree>
    <p:extLst>
      <p:ext uri="{BB962C8B-B14F-4D97-AF65-F5344CB8AC3E}">
        <p14:creationId xmlns:p14="http://schemas.microsoft.com/office/powerpoint/2010/main" val="3113771402"/>
      </p:ext>
    </p:extLst>
  </p:cSld>
  <p:clrMapOvr>
    <a:masterClrMapping/>
  </p:clrMapOvr>
  <mc:AlternateContent xmlns:mc="http://schemas.openxmlformats.org/markup-compatibility/2006" xmlns:p14="http://schemas.microsoft.com/office/powerpoint/2010/main">
    <mc:Choice Requires="p14">
      <p:transition spd="slow" p14:dur="2000" advTm="64213"/>
    </mc:Choice>
    <mc:Fallback xmlns="">
      <p:transition spd="slow" advTm="6421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B3D046EF-5770-413D-9FAA-6F6BD3DA3EE5}"/>
              </a:ext>
            </a:extLst>
          </p:cNvPr>
          <p:cNvSpPr>
            <a:spLocks noGrp="1" noChangeArrowheads="1"/>
          </p:cNvSpPr>
          <p:nvPr>
            <p:ph type="title"/>
          </p:nvPr>
        </p:nvSpPr>
        <p:spPr>
          <a:xfrm>
            <a:off x="320176" y="155672"/>
            <a:ext cx="8101013" cy="1179513"/>
          </a:xfrm>
        </p:spPr>
        <p:txBody>
          <a:bodyPr anchor="ctr"/>
          <a:lstStyle/>
          <a:p>
            <a:pPr algn="ctr"/>
            <a:r>
              <a:rPr lang="de-DE" altLang="ja-JP" sz="2800" dirty="0">
                <a:solidFill>
                  <a:srgbClr val="000000"/>
                </a:solidFill>
                <a:latin typeface="ＤＦＰ勘亭流"/>
                <a:ea typeface="ＤＦＰ勘亭流"/>
                <a:cs typeface="ＤＦＰ勘亭流"/>
              </a:rPr>
              <a:t>Figure 11 </a:t>
            </a:r>
            <a:r>
              <a:rPr lang="en-US" altLang="ja-JP" sz="2800" dirty="0">
                <a:solidFill>
                  <a:srgbClr val="000000"/>
                </a:solidFill>
                <a:latin typeface="ＤＦＰ勘亭流"/>
                <a:ea typeface="ＤＦＰ勘亭流"/>
                <a:cs typeface="ＤＦＰ勘亭流"/>
              </a:rPr>
              <a:t>: </a:t>
            </a:r>
            <a:br>
              <a:rPr lang="en-US" altLang="ja-JP" sz="2800" dirty="0">
                <a:solidFill>
                  <a:srgbClr val="000000"/>
                </a:solidFill>
                <a:latin typeface="ＤＦＰ勘亭流"/>
                <a:ea typeface="ＤＦＰ勘亭流"/>
                <a:cs typeface="ＤＦＰ勘亭流"/>
              </a:rPr>
            </a:br>
            <a:r>
              <a:rPr lang="en-US" altLang="ja-JP" sz="2800" dirty="0">
                <a:solidFill>
                  <a:srgbClr val="000000"/>
                </a:solidFill>
                <a:latin typeface="ＤＦＰ勘亭流"/>
                <a:ea typeface="ＤＦＰ勘亭流"/>
                <a:cs typeface="ＤＦＰ勘亭流"/>
              </a:rPr>
              <a:t>Women’s life expectancy and fertility change</a:t>
            </a:r>
            <a:endParaRPr lang="en-US" altLang="ja-JP" sz="28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FABD0B56-E5DD-4EDB-AEF8-6512354E2DCB}"/>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EB44E58A-3036-4FF1-9950-ADB3EFDBE65E}"/>
              </a:ext>
            </a:extLst>
          </p:cNvPr>
          <p:cNvSpPr>
            <a:spLocks noGrp="1"/>
          </p:cNvSpPr>
          <p:nvPr>
            <p:ph type="sldNum" sz="quarter" idx="12"/>
          </p:nvPr>
        </p:nvSpPr>
        <p:spPr/>
        <p:txBody>
          <a:bodyPr/>
          <a:lstStyle/>
          <a:p>
            <a:fld id="{D79FE58D-3CC0-420C-AD7B-C715E905C4E4}" type="slidenum">
              <a:rPr lang="en-US" altLang="ja-JP" smtClean="0"/>
              <a:pPr/>
              <a:t>22</a:t>
            </a:fld>
            <a:endParaRPr lang="en-US" altLang="ja-JP" dirty="0"/>
          </a:p>
        </p:txBody>
      </p:sp>
      <p:sp>
        <p:nvSpPr>
          <p:cNvPr id="7" name="テキスト ボックス 1">
            <a:extLst>
              <a:ext uri="{FF2B5EF4-FFF2-40B4-BE49-F238E27FC236}">
                <a16:creationId xmlns:a16="http://schemas.microsoft.com/office/drawing/2014/main" id="{51E499FE-7E45-4F25-947C-B485C7D3AD28}"/>
              </a:ext>
            </a:extLst>
          </p:cNvPr>
          <p:cNvSpPr txBox="1">
            <a:spLocks noChangeArrowheads="1"/>
          </p:cNvSpPr>
          <p:nvPr/>
        </p:nvSpPr>
        <p:spPr bwMode="auto">
          <a:xfrm>
            <a:off x="1060450" y="6309320"/>
            <a:ext cx="712946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600" dirty="0">
                <a:latin typeface="ＭＳ 明朝" panose="02020609040205080304" pitchFamily="17" charset="-128"/>
                <a:ea typeface="ＭＳ 明朝" panose="02020609040205080304" pitchFamily="17" charset="-128"/>
              </a:rPr>
              <a:t>Source</a:t>
            </a:r>
            <a:r>
              <a:rPr lang="ja-JP" altLang="en-US" sz="1600" dirty="0">
                <a:latin typeface="ＭＳ 明朝" panose="02020609040205080304" pitchFamily="17" charset="-128"/>
                <a:ea typeface="ＭＳ 明朝" panose="02020609040205080304" pitchFamily="17" charset="-128"/>
              </a:rPr>
              <a:t>：</a:t>
            </a:r>
            <a:r>
              <a:rPr lang="en-US" altLang="ja-JP" sz="1600" dirty="0">
                <a:latin typeface="ＭＳ 明朝" panose="02020609040205080304" pitchFamily="17" charset="-128"/>
                <a:ea typeface="ＭＳ 明朝" panose="02020609040205080304" pitchFamily="17" charset="-128"/>
              </a:rPr>
              <a:t>Hara</a:t>
            </a:r>
            <a:r>
              <a:rPr lang="ja-JP" altLang="en-US" sz="1600" dirty="0">
                <a:latin typeface="ＭＳ 明朝" panose="02020609040205080304" pitchFamily="17" charset="-128"/>
                <a:ea typeface="ＭＳ 明朝" panose="02020609040205080304" pitchFamily="17" charset="-128"/>
              </a:rPr>
              <a:t>（</a:t>
            </a:r>
            <a:r>
              <a:rPr lang="en-US" altLang="ja-JP" sz="1600" dirty="0">
                <a:latin typeface="ＭＳ 明朝" panose="02020609040205080304" pitchFamily="17" charset="-128"/>
                <a:ea typeface="ＭＳ 明朝" panose="02020609040205080304" pitchFamily="17" charset="-128"/>
              </a:rPr>
              <a:t>2020)</a:t>
            </a:r>
            <a:endParaRPr lang="de-DE" altLang="ja-JP" sz="1600"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F157BD16-5142-4A65-BD2B-3F98E2EA40F3}"/>
              </a:ext>
            </a:extLst>
          </p:cNvPr>
          <p:cNvPicPr>
            <a:picLocks noChangeAspect="1"/>
          </p:cNvPicPr>
          <p:nvPr/>
        </p:nvPicPr>
        <p:blipFill>
          <a:blip r:embed="rId3"/>
          <a:stretch>
            <a:fillRect/>
          </a:stretch>
        </p:blipFill>
        <p:spPr>
          <a:xfrm>
            <a:off x="521568" y="1236917"/>
            <a:ext cx="7668344" cy="5008308"/>
          </a:xfrm>
          <a:prstGeom prst="rect">
            <a:avLst/>
          </a:prstGeom>
        </p:spPr>
      </p:pic>
    </p:spTree>
    <p:extLst>
      <p:ext uri="{BB962C8B-B14F-4D97-AF65-F5344CB8AC3E}">
        <p14:creationId xmlns:p14="http://schemas.microsoft.com/office/powerpoint/2010/main" val="937766819"/>
      </p:ext>
    </p:extLst>
  </p:cSld>
  <p:clrMapOvr>
    <a:masterClrMapping/>
  </p:clrMapOvr>
  <mc:AlternateContent xmlns:mc="http://schemas.openxmlformats.org/markup-compatibility/2006" xmlns:p14="http://schemas.microsoft.com/office/powerpoint/2010/main">
    <mc:Choice Requires="p14">
      <p:transition spd="slow" p14:dur="2000" advTm="129989"/>
    </mc:Choice>
    <mc:Fallback xmlns="">
      <p:transition spd="slow" advTm="12998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A07B2D77-08B3-44CB-A3F1-135074723F41}"/>
              </a:ext>
            </a:extLst>
          </p:cNvPr>
          <p:cNvSpPr>
            <a:spLocks noGrp="1" noChangeArrowheads="1"/>
          </p:cNvSpPr>
          <p:nvPr>
            <p:ph type="title"/>
          </p:nvPr>
        </p:nvSpPr>
        <p:spPr/>
        <p:txBody>
          <a:bodyPr anchor="ctr"/>
          <a:lstStyle/>
          <a:p>
            <a:pPr eaLnBrk="1" hangingPunct="1"/>
            <a:r>
              <a:rPr lang="en-US" altLang="ja-JP" sz="3200" dirty="0">
                <a:ea typeface="ＭＳ Ｐゴシック" panose="020B0600070205080204" pitchFamily="50" charset="-128"/>
              </a:rPr>
              <a:t>*Causalities of Demographic Transition</a:t>
            </a:r>
            <a:br>
              <a:rPr lang="en-US" altLang="ja-JP" sz="3200" dirty="0">
                <a:ea typeface="ＭＳ Ｐゴシック" panose="020B0600070205080204" pitchFamily="50" charset="-128"/>
              </a:rPr>
            </a:br>
            <a:r>
              <a:rPr lang="en-US" altLang="ja-JP" sz="3200" dirty="0">
                <a:ea typeface="ＭＳ Ｐゴシック" panose="020B0600070205080204" pitchFamily="50" charset="-128"/>
              </a:rPr>
              <a:t> (2) SDT in Japan </a:t>
            </a:r>
            <a:endParaRPr kumimoji="0" lang="ja-JP" altLang="en-US" sz="3200" dirty="0">
              <a:ea typeface="ＭＳ Ｐゴシック" panose="020B0600070205080204" pitchFamily="50" charset="-128"/>
            </a:endParaRPr>
          </a:p>
        </p:txBody>
      </p:sp>
      <p:sp>
        <p:nvSpPr>
          <p:cNvPr id="8195" name="コンテンツ プレースホルダ 2">
            <a:extLst>
              <a:ext uri="{FF2B5EF4-FFF2-40B4-BE49-F238E27FC236}">
                <a16:creationId xmlns:a16="http://schemas.microsoft.com/office/drawing/2014/main" id="{C8170201-466D-4165-A227-68244593524D}"/>
              </a:ext>
            </a:extLst>
          </p:cNvPr>
          <p:cNvSpPr>
            <a:spLocks noGrp="1" noChangeArrowheads="1"/>
          </p:cNvSpPr>
          <p:nvPr>
            <p:ph idx="1"/>
          </p:nvPr>
        </p:nvSpPr>
        <p:spPr>
          <a:xfrm>
            <a:off x="683568" y="1844824"/>
            <a:ext cx="7632848" cy="3672408"/>
          </a:xfrm>
        </p:spPr>
        <p:txBody>
          <a:bodyPr/>
          <a:lstStyle/>
          <a:p>
            <a:r>
              <a:rPr kumimoji="0" lang="en-US" altLang="ja-JP" sz="2000" dirty="0">
                <a:ea typeface="ＭＳ Ｐゴシック" panose="020B0600070205080204" pitchFamily="50" charset="-128"/>
              </a:rPr>
              <a:t>The Second Demographic Transition in Japan was caused by the shift of reproduction to a higher age. </a:t>
            </a:r>
          </a:p>
          <a:p>
            <a:r>
              <a:rPr kumimoji="0" lang="en-US" altLang="ja-JP" sz="2000" dirty="0">
                <a:ea typeface="ＭＳ Ｐゴシック" panose="020B0600070205080204" pitchFamily="50" charset="-128"/>
              </a:rPr>
              <a:t>With the liberalization of marriage behaviors*, late marriage and late childbearing was promoted. </a:t>
            </a:r>
          </a:p>
          <a:p>
            <a:r>
              <a:rPr kumimoji="0" lang="en-US" altLang="ja-JP" sz="2000" dirty="0">
                <a:ea typeface="ＭＳ Ｐゴシック" panose="020B0600070205080204" pitchFamily="50" charset="-128"/>
              </a:rPr>
              <a:t>Above all, the social norm on marriageable age (Kekkon Tekireiki in Japan, which pressured women to marry before 24 years old), evaporated. </a:t>
            </a:r>
          </a:p>
          <a:p>
            <a:r>
              <a:rPr kumimoji="0" lang="en-US" altLang="ja-JP" sz="2000" dirty="0">
                <a:ea typeface="ＭＳ Ｐゴシック" panose="020B0600070205080204" pitchFamily="50" charset="-128"/>
              </a:rPr>
              <a:t>The reproductive period of women was cut back and, as a result, marriage became rarer, and more couples became  childless or with only one child. The  multiple child household is vanishing.</a:t>
            </a:r>
            <a:r>
              <a:rPr lang="ja-JP" altLang="en-US" sz="2000" dirty="0">
                <a:latin typeface="+mn-ea"/>
                <a:ea typeface="+mn-ea"/>
              </a:rPr>
              <a:t>（</a:t>
            </a:r>
            <a:r>
              <a:rPr lang="en-US" altLang="ja-JP" sz="2000" dirty="0">
                <a:latin typeface="+mn-ea"/>
                <a:ea typeface="+mn-ea"/>
              </a:rPr>
              <a:t>Figure 10</a:t>
            </a:r>
            <a:r>
              <a:rPr lang="ja-JP" altLang="en-US" sz="2000" dirty="0">
                <a:latin typeface="+mn-ea"/>
                <a:ea typeface="+mn-ea"/>
              </a:rPr>
              <a:t>）</a:t>
            </a:r>
            <a:r>
              <a:rPr kumimoji="0" lang="en-US" altLang="ja-JP" sz="2000" dirty="0">
                <a:ea typeface="ＭＳ Ｐゴシック" panose="020B0600070205080204" pitchFamily="50" charset="-128"/>
              </a:rPr>
              <a:t>.</a:t>
            </a:r>
          </a:p>
          <a:p>
            <a:pPr marL="0" indent="0">
              <a:buNone/>
            </a:pPr>
            <a:endParaRPr kumimoji="0" lang="ja-JP" altLang="en-US" sz="2000" dirty="0">
              <a:ea typeface="ＭＳ Ｐゴシック" panose="020B0600070205080204" pitchFamily="50" charset="-128"/>
            </a:endParaRPr>
          </a:p>
        </p:txBody>
      </p:sp>
    </p:spTree>
    <p:extLst>
      <p:ext uri="{BB962C8B-B14F-4D97-AF65-F5344CB8AC3E}">
        <p14:creationId xmlns:p14="http://schemas.microsoft.com/office/powerpoint/2010/main" val="2210882262"/>
      </p:ext>
    </p:extLst>
  </p:cSld>
  <p:clrMapOvr>
    <a:masterClrMapping/>
  </p:clrMapOvr>
  <mc:AlternateContent xmlns:mc="http://schemas.openxmlformats.org/markup-compatibility/2006" xmlns:p14="http://schemas.microsoft.com/office/powerpoint/2010/main">
    <mc:Choice Requires="p14">
      <p:transition spd="slow" p14:dur="2000" advTm="52649"/>
    </mc:Choice>
    <mc:Fallback xmlns="">
      <p:transition spd="slow" advTm="5264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B3D046EF-5770-413D-9FAA-6F6BD3DA3EE5}"/>
              </a:ext>
            </a:extLst>
          </p:cNvPr>
          <p:cNvSpPr>
            <a:spLocks noGrp="1" noChangeArrowheads="1"/>
          </p:cNvSpPr>
          <p:nvPr>
            <p:ph type="title"/>
          </p:nvPr>
        </p:nvSpPr>
        <p:spPr>
          <a:xfrm>
            <a:off x="323528" y="297247"/>
            <a:ext cx="8101013" cy="1179513"/>
          </a:xfrm>
        </p:spPr>
        <p:txBody>
          <a:bodyPr anchor="ctr"/>
          <a:lstStyle/>
          <a:p>
            <a:pPr algn="ctr"/>
            <a:r>
              <a:rPr lang="de-DE" altLang="ja-JP" sz="2800" dirty="0">
                <a:solidFill>
                  <a:srgbClr val="000000"/>
                </a:solidFill>
                <a:latin typeface="ＤＦＰ勘亭流"/>
                <a:ea typeface="ＤＦＰ勘亭流"/>
                <a:cs typeface="ＤＦＰ勘亭流"/>
              </a:rPr>
              <a:t>Figure</a:t>
            </a:r>
            <a:r>
              <a:rPr lang="ja-JP" altLang="en-US" sz="2800" dirty="0">
                <a:solidFill>
                  <a:srgbClr val="000000"/>
                </a:solidFill>
                <a:latin typeface="ＤＦＰ勘亭流"/>
                <a:ea typeface="ＤＦＰ勘亭流"/>
                <a:cs typeface="ＤＦＰ勘亭流"/>
              </a:rPr>
              <a:t> </a:t>
            </a:r>
            <a:r>
              <a:rPr lang="en-US" altLang="ja-JP" sz="2800" dirty="0">
                <a:solidFill>
                  <a:srgbClr val="000000"/>
                </a:solidFill>
                <a:latin typeface="ＤＦＰ勘亭流"/>
                <a:ea typeface="ＤＦＰ勘亭流"/>
                <a:cs typeface="ＤＦＰ勘亭流"/>
              </a:rPr>
              <a:t>10: </a:t>
            </a:r>
            <a:br>
              <a:rPr lang="en-US" altLang="ja-JP" sz="2800" dirty="0">
                <a:solidFill>
                  <a:srgbClr val="000000"/>
                </a:solidFill>
                <a:latin typeface="ＤＦＰ勘亭流"/>
                <a:ea typeface="ＤＦＰ勘亭流"/>
                <a:cs typeface="ＤＦＰ勘亭流"/>
              </a:rPr>
            </a:br>
            <a:r>
              <a:rPr lang="en-US" altLang="ja-JP" sz="2800" dirty="0">
                <a:solidFill>
                  <a:srgbClr val="000000"/>
                </a:solidFill>
                <a:latin typeface="ＤＦＰ勘亭流"/>
                <a:ea typeface="ＤＦＰ勘亭流"/>
                <a:cs typeface="ＤＦＰ勘亭流"/>
              </a:rPr>
              <a:t>Effects</a:t>
            </a:r>
            <a:r>
              <a:rPr lang="ja-JP" altLang="en-US" sz="2800" dirty="0">
                <a:solidFill>
                  <a:srgbClr val="000000"/>
                </a:solidFill>
                <a:latin typeface="ＤＦＰ勘亭流"/>
                <a:ea typeface="ＤＦＰ勘亭流"/>
                <a:cs typeface="ＤＦＰ勘亭流"/>
              </a:rPr>
              <a:t> </a:t>
            </a:r>
            <a:r>
              <a:rPr lang="en-US" altLang="ja-JP" sz="2800" dirty="0">
                <a:solidFill>
                  <a:srgbClr val="000000"/>
                </a:solidFill>
                <a:latin typeface="ＤＦＰ勘亭流"/>
                <a:ea typeface="ＤＦＰ勘亭流"/>
                <a:cs typeface="ＤＦＰ勘亭流"/>
              </a:rPr>
              <a:t>of</a:t>
            </a:r>
            <a:r>
              <a:rPr lang="ja-JP" altLang="en-US" sz="2800" dirty="0">
                <a:solidFill>
                  <a:srgbClr val="000000"/>
                </a:solidFill>
                <a:latin typeface="ＤＦＰ勘亭流"/>
                <a:ea typeface="ＤＦＰ勘亭流"/>
                <a:cs typeface="ＤＦＰ勘亭流"/>
              </a:rPr>
              <a:t> </a:t>
            </a:r>
            <a:r>
              <a:rPr lang="en-US" altLang="ja-JP" sz="2800" dirty="0">
                <a:solidFill>
                  <a:srgbClr val="000000"/>
                </a:solidFill>
                <a:latin typeface="ＤＦＰ勘亭流"/>
                <a:ea typeface="ＤＦＰ勘亭流"/>
                <a:cs typeface="ＤＦＰ勘亭流"/>
              </a:rPr>
              <a:t>late marriage and late childbearing</a:t>
            </a:r>
            <a:endParaRPr lang="en-US" altLang="ja-JP" sz="28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FABD0B56-E5DD-4EDB-AEF8-6512354E2DCB}"/>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EB44E58A-3036-4FF1-9950-ADB3EFDBE65E}"/>
              </a:ext>
            </a:extLst>
          </p:cNvPr>
          <p:cNvSpPr>
            <a:spLocks noGrp="1"/>
          </p:cNvSpPr>
          <p:nvPr>
            <p:ph type="sldNum" sz="quarter" idx="12"/>
          </p:nvPr>
        </p:nvSpPr>
        <p:spPr/>
        <p:txBody>
          <a:bodyPr/>
          <a:lstStyle/>
          <a:p>
            <a:fld id="{D79FE58D-3CC0-420C-AD7B-C715E905C4E4}" type="slidenum">
              <a:rPr lang="en-US" altLang="ja-JP" smtClean="0"/>
              <a:pPr/>
              <a:t>24</a:t>
            </a:fld>
            <a:endParaRPr lang="en-US" altLang="ja-JP" dirty="0"/>
          </a:p>
        </p:txBody>
      </p:sp>
      <p:sp>
        <p:nvSpPr>
          <p:cNvPr id="7" name="テキスト ボックス 1">
            <a:extLst>
              <a:ext uri="{FF2B5EF4-FFF2-40B4-BE49-F238E27FC236}">
                <a16:creationId xmlns:a16="http://schemas.microsoft.com/office/drawing/2014/main" id="{8FD83EA7-E22D-4729-B1EC-7DCE0503D1B3}"/>
              </a:ext>
            </a:extLst>
          </p:cNvPr>
          <p:cNvSpPr txBox="1">
            <a:spLocks noChangeArrowheads="1"/>
          </p:cNvSpPr>
          <p:nvPr/>
        </p:nvSpPr>
        <p:spPr bwMode="auto">
          <a:xfrm>
            <a:off x="467544" y="5905500"/>
            <a:ext cx="7155084"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600" dirty="0">
                <a:latin typeface="ＭＳ 明朝" panose="02020609040205080304" pitchFamily="17" charset="-128"/>
                <a:ea typeface="ＭＳ 明朝" panose="02020609040205080304" pitchFamily="17" charset="-128"/>
              </a:rPr>
              <a:t>Source</a:t>
            </a:r>
            <a:r>
              <a:rPr lang="ja-JP" altLang="en-US" sz="1600" dirty="0">
                <a:latin typeface="ＭＳ 明朝" panose="02020609040205080304" pitchFamily="17" charset="-128"/>
                <a:ea typeface="ＭＳ 明朝" panose="02020609040205080304" pitchFamily="17" charset="-128"/>
              </a:rPr>
              <a:t>：</a:t>
            </a:r>
            <a:r>
              <a:rPr lang="en-US" altLang="ja-JP" sz="1600" dirty="0">
                <a:latin typeface="ＭＳ 明朝" panose="02020609040205080304" pitchFamily="17" charset="-128"/>
                <a:ea typeface="ＭＳ 明朝" panose="02020609040205080304" pitchFamily="17" charset="-128"/>
              </a:rPr>
              <a:t>Hara</a:t>
            </a:r>
            <a:r>
              <a:rPr lang="ja-JP" altLang="en-US" sz="1600" dirty="0">
                <a:latin typeface="ＭＳ 明朝" panose="02020609040205080304" pitchFamily="17" charset="-128"/>
                <a:ea typeface="ＭＳ 明朝" panose="02020609040205080304" pitchFamily="17" charset="-128"/>
              </a:rPr>
              <a:t>（</a:t>
            </a:r>
            <a:r>
              <a:rPr lang="en-US" altLang="ja-JP" sz="1600" dirty="0">
                <a:latin typeface="ＭＳ 明朝" panose="02020609040205080304" pitchFamily="17" charset="-128"/>
                <a:ea typeface="ＭＳ 明朝" panose="02020609040205080304" pitchFamily="17" charset="-128"/>
              </a:rPr>
              <a:t>2020</a:t>
            </a:r>
            <a:r>
              <a:rPr lang="ja-JP" altLang="en-US" sz="1600" dirty="0">
                <a:latin typeface="ＭＳ 明朝" panose="02020609040205080304" pitchFamily="17" charset="-128"/>
                <a:ea typeface="ＭＳ 明朝" panose="02020609040205080304" pitchFamily="17" charset="-128"/>
              </a:rPr>
              <a:t>）</a:t>
            </a:r>
            <a:endParaRPr lang="de-DE" altLang="ja-JP" sz="1600"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88065454-975E-4F0C-813A-FF60FEF2D69B}"/>
              </a:ext>
            </a:extLst>
          </p:cNvPr>
          <p:cNvPicPr>
            <a:picLocks noChangeAspect="1"/>
          </p:cNvPicPr>
          <p:nvPr/>
        </p:nvPicPr>
        <p:blipFill>
          <a:blip r:embed="rId3"/>
          <a:stretch>
            <a:fillRect/>
          </a:stretch>
        </p:blipFill>
        <p:spPr>
          <a:xfrm>
            <a:off x="539552" y="1295118"/>
            <a:ext cx="6912173" cy="4520543"/>
          </a:xfrm>
          <a:prstGeom prst="rect">
            <a:avLst/>
          </a:prstGeom>
        </p:spPr>
      </p:pic>
    </p:spTree>
    <p:extLst>
      <p:ext uri="{BB962C8B-B14F-4D97-AF65-F5344CB8AC3E}">
        <p14:creationId xmlns:p14="http://schemas.microsoft.com/office/powerpoint/2010/main" val="1017535330"/>
      </p:ext>
    </p:extLst>
  </p:cSld>
  <p:clrMapOvr>
    <a:masterClrMapping/>
  </p:clrMapOvr>
  <mc:AlternateContent xmlns:mc="http://schemas.openxmlformats.org/markup-compatibility/2006" xmlns:p14="http://schemas.microsoft.com/office/powerpoint/2010/main">
    <mc:Choice Requires="p14">
      <p:transition spd="slow" p14:dur="2000" advTm="149404"/>
    </mc:Choice>
    <mc:Fallback xmlns="">
      <p:transition spd="slow" advTm="14940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F876B82-9974-4517-BE9F-008B686E586A}"/>
              </a:ext>
            </a:extLst>
          </p:cNvPr>
          <p:cNvSpPr>
            <a:spLocks noGrp="1" noChangeArrowheads="1"/>
          </p:cNvSpPr>
          <p:nvPr>
            <p:ph type="ctrTitle"/>
          </p:nvPr>
        </p:nvSpPr>
        <p:spPr>
          <a:xfrm>
            <a:off x="609600" y="1219200"/>
            <a:ext cx="7707313" cy="2354263"/>
          </a:xfrm>
        </p:spPr>
        <p:txBody>
          <a:bodyPr anchor="ctr"/>
          <a:lstStyle/>
          <a:p>
            <a:pPr>
              <a:defRPr/>
            </a:pPr>
            <a:r>
              <a:rPr lang="en-US" altLang="ja-JP" sz="2800" b="1" dirty="0">
                <a:latin typeface="+mn-lt"/>
              </a:rPr>
              <a:t>Conclusion :</a:t>
            </a:r>
            <a:r>
              <a:rPr lang="en-US" altLang="ja-JP" sz="2800" dirty="0">
                <a:latin typeface="+mn-lt"/>
              </a:rPr>
              <a:t>Depopulation is unprecedented national crisis ?</a:t>
            </a:r>
            <a:br>
              <a:rPr lang="en-US" altLang="ja-JP" sz="2800" dirty="0">
                <a:ea typeface="ＭＳ Ｐゴシック" panose="020B0600070205080204" pitchFamily="50" charset="-128"/>
              </a:rPr>
            </a:br>
            <a:r>
              <a:rPr lang="ja-JP" altLang="de-DE" sz="2800" dirty="0">
                <a:ea typeface="ＭＳ Ｐゴシック" panose="020B0600070205080204" pitchFamily="50" charset="-128"/>
              </a:rPr>
              <a:t>　</a:t>
            </a:r>
            <a:r>
              <a:rPr lang="ja-JP" altLang="en-US" sz="2800" dirty="0">
                <a:ea typeface="ＭＳ Ｐゴシック" panose="020B0600070205080204" pitchFamily="50" charset="-128"/>
              </a:rPr>
              <a:t>　　　　　</a:t>
            </a:r>
            <a:br>
              <a:rPr lang="en-US" altLang="ja-JP" sz="2000" dirty="0">
                <a:latin typeface="ＭＳ 明朝" panose="02020609040205080304" pitchFamily="17" charset="-128"/>
                <a:ea typeface="ＭＳ 明朝" panose="02020609040205080304" pitchFamily="17" charset="-128"/>
              </a:rPr>
            </a:br>
            <a:br>
              <a:rPr lang="en-US" altLang="ja-JP" sz="2000" dirty="0">
                <a:latin typeface="ＭＳ 明朝" panose="02020609040205080304" pitchFamily="17" charset="-128"/>
                <a:ea typeface="ＭＳ 明朝" panose="02020609040205080304" pitchFamily="17" charset="-128"/>
              </a:rPr>
            </a:br>
            <a:endParaRPr kumimoji="0" lang="ja-JP" altLang="en-US" sz="2000" dirty="0">
              <a:ea typeface="ＭＳ Ｐゴシック" panose="020B0600070205080204" pitchFamily="50" charset="-128"/>
              <a:cs typeface="Times New Roman" panose="02020603050405020304" pitchFamily="18" charset="0"/>
            </a:endParaRPr>
          </a:p>
        </p:txBody>
      </p:sp>
      <p:sp>
        <p:nvSpPr>
          <p:cNvPr id="72707" name="テキスト ボックス 4">
            <a:extLst>
              <a:ext uri="{FF2B5EF4-FFF2-40B4-BE49-F238E27FC236}">
                <a16:creationId xmlns:a16="http://schemas.microsoft.com/office/drawing/2014/main" id="{63C87247-DA03-423D-97B4-21E7ECA581F7}"/>
              </a:ext>
            </a:extLst>
          </p:cNvPr>
          <p:cNvSpPr txBox="1">
            <a:spLocks noChangeArrowheads="1"/>
          </p:cNvSpPr>
          <p:nvPr/>
        </p:nvSpPr>
        <p:spPr bwMode="auto">
          <a:xfrm>
            <a:off x="802004" y="2852936"/>
            <a:ext cx="71307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800" dirty="0"/>
              <a:t> The Japanese Prime Minister Kishida Kunio regards the present demographic situation of Japan, so called “</a:t>
            </a:r>
            <a:r>
              <a:rPr lang="en-US" altLang="ja-JP" sz="1800" dirty="0" err="1"/>
              <a:t>Shoshi</a:t>
            </a:r>
            <a:r>
              <a:rPr lang="en-US" altLang="ja-JP" sz="1800" dirty="0"/>
              <a:t> </a:t>
            </a:r>
            <a:r>
              <a:rPr lang="en-US" altLang="ja-JP" sz="1800" dirty="0" err="1"/>
              <a:t>Kourei</a:t>
            </a:r>
            <a:r>
              <a:rPr lang="en-US" altLang="ja-JP" sz="1800" dirty="0"/>
              <a:t> </a:t>
            </a:r>
            <a:r>
              <a:rPr lang="en-US" altLang="ja-JP" sz="1800" dirty="0" err="1"/>
              <a:t>Jinkou</a:t>
            </a:r>
            <a:r>
              <a:rPr lang="en-US" altLang="ja-JP" sz="1800" dirty="0"/>
              <a:t> </a:t>
            </a:r>
            <a:r>
              <a:rPr lang="en-US" altLang="ja-JP" sz="1800" dirty="0" err="1"/>
              <a:t>Genshyou</a:t>
            </a:r>
            <a:r>
              <a:rPr lang="en-US" altLang="ja-JP" sz="1800" dirty="0"/>
              <a:t>  (Fewer Children,</a:t>
            </a:r>
            <a:r>
              <a:rPr lang="ja-JP" altLang="en-US" sz="1800" dirty="0"/>
              <a:t>　　</a:t>
            </a:r>
            <a:r>
              <a:rPr lang="en-US" altLang="ja-JP" sz="1800" dirty="0"/>
              <a:t>Rapid Aging and Depopulation</a:t>
            </a:r>
            <a:r>
              <a:rPr lang="ja-JP" altLang="en-US" sz="1800" dirty="0"/>
              <a:t>）” </a:t>
            </a:r>
            <a:r>
              <a:rPr lang="en-US" altLang="ja-JP" sz="1800" dirty="0"/>
              <a:t>as unprecedented national crisis. </a:t>
            </a:r>
          </a:p>
          <a:p>
            <a:r>
              <a:rPr lang="en-US" altLang="ja-JP" sz="1800" dirty="0"/>
              <a:t>  However, what this demographic shift in Japan means is a human historical situation in which human society, which has pursued affluence and freedom, has increased its longevity through the rapid development of productive forces, while at the same time expanding its freedom to control its own fertility, resulting in a demographic imbalance in society as a whole due to the free choices of individuals.</a:t>
            </a:r>
          </a:p>
          <a:p>
            <a:r>
              <a:rPr lang="en-US" altLang="ja-JP" sz="1800" dirty="0"/>
              <a:t>  </a:t>
            </a:r>
            <a:endParaRPr lang="en-US" altLang="ja-JP" sz="1800" b="1" dirty="0">
              <a:latin typeface="+mn-lt"/>
            </a:endParaRPr>
          </a:p>
        </p:txBody>
      </p:sp>
    </p:spTree>
    <p:extLst>
      <p:ext uri="{BB962C8B-B14F-4D97-AF65-F5344CB8AC3E}">
        <p14:creationId xmlns:p14="http://schemas.microsoft.com/office/powerpoint/2010/main" val="253302742"/>
      </p:ext>
    </p:extLst>
  </p:cSld>
  <p:clrMapOvr>
    <a:masterClrMapping/>
  </p:clrMapOvr>
  <mc:AlternateContent xmlns:mc="http://schemas.openxmlformats.org/markup-compatibility/2006" xmlns:p14="http://schemas.microsoft.com/office/powerpoint/2010/main">
    <mc:Choice Requires="p14">
      <p:transition spd="slow" p14:dur="2000" advTm="44031"/>
    </mc:Choice>
    <mc:Fallback xmlns="">
      <p:transition spd="slow" advTm="4403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F876B82-9974-4517-BE9F-008B686E586A}"/>
              </a:ext>
            </a:extLst>
          </p:cNvPr>
          <p:cNvSpPr>
            <a:spLocks noGrp="1" noChangeArrowheads="1"/>
          </p:cNvSpPr>
          <p:nvPr>
            <p:ph type="ctrTitle"/>
          </p:nvPr>
        </p:nvSpPr>
        <p:spPr>
          <a:xfrm>
            <a:off x="609600" y="1219200"/>
            <a:ext cx="7707313" cy="2354263"/>
          </a:xfrm>
        </p:spPr>
        <p:txBody>
          <a:bodyPr anchor="ctr"/>
          <a:lstStyle/>
          <a:p>
            <a:pPr>
              <a:defRPr/>
            </a:pPr>
            <a:r>
              <a:rPr lang="en-US" altLang="ja-JP" sz="2800" b="1" dirty="0">
                <a:latin typeface="+mn-lt"/>
              </a:rPr>
              <a:t>Conclusion :</a:t>
            </a:r>
            <a:r>
              <a:rPr lang="en-US" altLang="ja-JP" sz="2800" dirty="0">
                <a:latin typeface="+mn-lt"/>
              </a:rPr>
              <a:t>Depopulation is unprecedented national crisis ?</a:t>
            </a:r>
            <a:br>
              <a:rPr lang="en-US" altLang="ja-JP" sz="2800" dirty="0">
                <a:ea typeface="ＭＳ Ｐゴシック" panose="020B0600070205080204" pitchFamily="50" charset="-128"/>
              </a:rPr>
            </a:br>
            <a:r>
              <a:rPr lang="ja-JP" altLang="de-DE" sz="2800" dirty="0">
                <a:ea typeface="ＭＳ Ｐゴシック" panose="020B0600070205080204" pitchFamily="50" charset="-128"/>
              </a:rPr>
              <a:t>　</a:t>
            </a:r>
            <a:r>
              <a:rPr lang="ja-JP" altLang="en-US" sz="2800" dirty="0">
                <a:ea typeface="ＭＳ Ｐゴシック" panose="020B0600070205080204" pitchFamily="50" charset="-128"/>
              </a:rPr>
              <a:t>　　　　　</a:t>
            </a:r>
            <a:br>
              <a:rPr lang="en-US" altLang="ja-JP" sz="2000" dirty="0">
                <a:latin typeface="ＭＳ 明朝" panose="02020609040205080304" pitchFamily="17" charset="-128"/>
                <a:ea typeface="ＭＳ 明朝" panose="02020609040205080304" pitchFamily="17" charset="-128"/>
              </a:rPr>
            </a:br>
            <a:br>
              <a:rPr lang="en-US" altLang="ja-JP" sz="2000" dirty="0">
                <a:latin typeface="ＭＳ 明朝" panose="02020609040205080304" pitchFamily="17" charset="-128"/>
                <a:ea typeface="ＭＳ 明朝" panose="02020609040205080304" pitchFamily="17" charset="-128"/>
              </a:rPr>
            </a:br>
            <a:endParaRPr kumimoji="0" lang="ja-JP" altLang="en-US" sz="2000" dirty="0">
              <a:ea typeface="ＭＳ Ｐゴシック" panose="020B0600070205080204" pitchFamily="50" charset="-128"/>
              <a:cs typeface="Times New Roman" panose="02020603050405020304" pitchFamily="18" charset="0"/>
            </a:endParaRPr>
          </a:p>
        </p:txBody>
      </p:sp>
      <p:sp>
        <p:nvSpPr>
          <p:cNvPr id="72707" name="テキスト ボックス 4">
            <a:extLst>
              <a:ext uri="{FF2B5EF4-FFF2-40B4-BE49-F238E27FC236}">
                <a16:creationId xmlns:a16="http://schemas.microsoft.com/office/drawing/2014/main" id="{63C87247-DA03-423D-97B4-21E7ECA581F7}"/>
              </a:ext>
            </a:extLst>
          </p:cNvPr>
          <p:cNvSpPr txBox="1">
            <a:spLocks noChangeArrowheads="1"/>
          </p:cNvSpPr>
          <p:nvPr/>
        </p:nvSpPr>
        <p:spPr bwMode="auto">
          <a:xfrm>
            <a:off x="609600" y="2708920"/>
            <a:ext cx="713075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800" dirty="0"/>
              <a:t> </a:t>
            </a:r>
            <a:r>
              <a:rPr lang="en-US" altLang="ja-JP" sz="2000" dirty="0"/>
              <a:t>Therefore, what we can do at present is to support and accelerate the population transition in the less developed regions by taking advantage of the time lag between the less developed regions and the more developed regions, while at the same time slowing down the pace of aging and population decline in the more developed regions as much as possible, and addressing the various social, economic, cultural and political issues that arise as a result of aging and population decline, and improving social systems to ensure their sustainability.</a:t>
            </a:r>
          </a:p>
          <a:p>
            <a:r>
              <a:rPr lang="en-US" altLang="ja-JP" sz="2000" dirty="0"/>
              <a:t>Finally. I will indicate some of  the problems  </a:t>
            </a:r>
            <a:r>
              <a:rPr lang="en-US" altLang="ja-JP" sz="2000" dirty="0" err="1"/>
              <a:t>ermaering</a:t>
            </a:r>
            <a:r>
              <a:rPr lang="en-US" altLang="ja-JP" sz="2000" dirty="0"/>
              <a:t> with a shrinking population as follows; </a:t>
            </a:r>
            <a:r>
              <a:rPr lang="ja-JP" altLang="en-US" sz="2000" dirty="0"/>
              <a:t>　</a:t>
            </a:r>
            <a:endParaRPr lang="en-US" altLang="ja-JP" sz="2000" dirty="0"/>
          </a:p>
          <a:p>
            <a:r>
              <a:rPr lang="en-US" altLang="ja-JP" sz="1800" dirty="0"/>
              <a:t>                                                     </a:t>
            </a:r>
          </a:p>
          <a:p>
            <a:r>
              <a:rPr lang="en-US" altLang="ja-JP" sz="1800" dirty="0"/>
              <a:t>  </a:t>
            </a:r>
            <a:endParaRPr lang="en-US" altLang="ja-JP" sz="1800" b="1" dirty="0">
              <a:latin typeface="+mn-lt"/>
            </a:endParaRPr>
          </a:p>
        </p:txBody>
      </p:sp>
    </p:spTree>
    <p:extLst>
      <p:ext uri="{BB962C8B-B14F-4D97-AF65-F5344CB8AC3E}">
        <p14:creationId xmlns:p14="http://schemas.microsoft.com/office/powerpoint/2010/main" val="1428578967"/>
      </p:ext>
    </p:extLst>
  </p:cSld>
  <p:clrMapOvr>
    <a:masterClrMapping/>
  </p:clrMapOvr>
  <mc:AlternateContent xmlns:mc="http://schemas.openxmlformats.org/markup-compatibility/2006" xmlns:p14="http://schemas.microsoft.com/office/powerpoint/2010/main">
    <mc:Choice Requires="p14">
      <p:transition spd="slow" p14:dur="2000" advTm="44031"/>
    </mc:Choice>
    <mc:Fallback xmlns="">
      <p:transition spd="slow" advTm="4403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コンテンツ プレースホルダ 2">
            <a:extLst>
              <a:ext uri="{FF2B5EF4-FFF2-40B4-BE49-F238E27FC236}">
                <a16:creationId xmlns:a16="http://schemas.microsoft.com/office/drawing/2014/main" id="{C2F42107-14AD-414D-B418-C2F2ACBC8A2F}"/>
              </a:ext>
            </a:extLst>
          </p:cNvPr>
          <p:cNvSpPr>
            <a:spLocks noGrp="1" noChangeArrowheads="1"/>
          </p:cNvSpPr>
          <p:nvPr>
            <p:ph idx="1"/>
          </p:nvPr>
        </p:nvSpPr>
        <p:spPr>
          <a:xfrm>
            <a:off x="431639" y="1844824"/>
            <a:ext cx="8280722" cy="4032448"/>
          </a:xfrm>
        </p:spPr>
        <p:txBody>
          <a:bodyPr/>
          <a:lstStyle/>
          <a:p>
            <a:pPr eaLnBrk="1" hangingPunct="1"/>
            <a:r>
              <a:rPr lang="en-US" altLang="ja-JP" sz="2400" dirty="0">
                <a:ea typeface="ＭＳ 明朝" panose="02020609040205080304" pitchFamily="17" charset="-128"/>
              </a:rPr>
              <a:t>Income redistribution to ensure effective demand</a:t>
            </a:r>
          </a:p>
          <a:p>
            <a:pPr eaLnBrk="1" hangingPunct="1"/>
            <a:r>
              <a:rPr lang="en-US" altLang="ja-JP" sz="2400" dirty="0">
                <a:ea typeface="ＭＳ 明朝" panose="02020609040205080304" pitchFamily="17" charset="-128"/>
              </a:rPr>
              <a:t>Needs for increasing productivity </a:t>
            </a:r>
            <a:r>
              <a:rPr lang="ja-JP" altLang="en-US" sz="2400" dirty="0">
                <a:ea typeface="ＭＳ 明朝" panose="02020609040205080304" pitchFamily="17" charset="-128"/>
              </a:rPr>
              <a:t>⇒</a:t>
            </a:r>
            <a:r>
              <a:rPr lang="en-US" altLang="ja-JP" sz="2400" dirty="0">
                <a:ea typeface="ＭＳ 明朝" panose="02020609040205080304" pitchFamily="17" charset="-128"/>
              </a:rPr>
              <a:t> mechanization</a:t>
            </a:r>
          </a:p>
          <a:p>
            <a:pPr eaLnBrk="1" hangingPunct="1"/>
            <a:r>
              <a:rPr lang="en-US" altLang="ja-JP" sz="2400" dirty="0">
                <a:ea typeface="ＭＳ 明朝" panose="02020609040205080304" pitchFamily="17" charset="-128"/>
              </a:rPr>
              <a:t>Restructuring labor demand</a:t>
            </a:r>
            <a:r>
              <a:rPr lang="ja-JP" altLang="en-US" sz="2400" dirty="0">
                <a:ea typeface="ＭＳ 明朝" panose="02020609040205080304" pitchFamily="17" charset="-128"/>
              </a:rPr>
              <a:t> </a:t>
            </a:r>
            <a:r>
              <a:rPr lang="en-US" altLang="ja-JP" sz="2400" dirty="0">
                <a:ea typeface="ＭＳ 明朝" panose="02020609040205080304" pitchFamily="17" charset="-128"/>
              </a:rPr>
              <a:t>and</a:t>
            </a:r>
            <a:r>
              <a:rPr lang="ja-JP" altLang="en-US" sz="2400" dirty="0">
                <a:ea typeface="ＭＳ 明朝" panose="02020609040205080304" pitchFamily="17" charset="-128"/>
              </a:rPr>
              <a:t> </a:t>
            </a:r>
            <a:r>
              <a:rPr lang="en-US" altLang="ja-JP" sz="2400" dirty="0">
                <a:ea typeface="ＭＳ 明朝" panose="02020609040205080304" pitchFamily="17" charset="-128"/>
              </a:rPr>
              <a:t>supply</a:t>
            </a:r>
          </a:p>
          <a:p>
            <a:pPr eaLnBrk="1" hangingPunct="1"/>
            <a:r>
              <a:rPr lang="en-US" altLang="ja-JP" sz="2400" dirty="0">
                <a:ea typeface="ＭＳ 明朝" panose="02020609040205080304" pitchFamily="17" charset="-128"/>
              </a:rPr>
              <a:t>Distribution issues among the different population groups</a:t>
            </a:r>
          </a:p>
          <a:p>
            <a:pPr eaLnBrk="1" hangingPunct="1"/>
            <a:r>
              <a:rPr lang="en-US" altLang="ja-JP" sz="2400" dirty="0">
                <a:ea typeface="ＭＳ 明朝" panose="02020609040205080304" pitchFamily="17" charset="-128"/>
              </a:rPr>
              <a:t>Population Reallocation in concern with the infrastructure and environment from global aspect</a:t>
            </a:r>
          </a:p>
          <a:p>
            <a:pPr eaLnBrk="1" hangingPunct="1"/>
            <a:r>
              <a:rPr lang="en-US" altLang="ja-JP" sz="2400" dirty="0">
                <a:ea typeface="ＭＳ 明朝" panose="02020609040205080304" pitchFamily="17" charset="-128"/>
              </a:rPr>
              <a:t>Taking Initiative in International population movement</a:t>
            </a:r>
          </a:p>
          <a:p>
            <a:pPr marL="0" indent="0" eaLnBrk="1" hangingPunct="1">
              <a:buNone/>
            </a:pPr>
            <a:endParaRPr lang="en-US" altLang="ja-JP" sz="2400" dirty="0"/>
          </a:p>
          <a:p>
            <a:pPr marL="0" indent="0" eaLnBrk="1" hangingPunct="1">
              <a:buNone/>
            </a:pPr>
            <a:r>
              <a:rPr lang="en-US" altLang="ja-JP" sz="2400" dirty="0"/>
              <a:t>                                 Thank you for your attention !</a:t>
            </a:r>
          </a:p>
          <a:p>
            <a:pPr marL="0" indent="0" eaLnBrk="1" hangingPunct="1">
              <a:buNone/>
            </a:pPr>
            <a:r>
              <a:rPr lang="en-US" altLang="ja-JP" sz="2400" dirty="0">
                <a:ea typeface="ＭＳ 明朝" panose="02020609040205080304" pitchFamily="17" charset="-128"/>
              </a:rPr>
              <a:t>t</a:t>
            </a:r>
          </a:p>
        </p:txBody>
      </p:sp>
      <p:sp>
        <p:nvSpPr>
          <p:cNvPr id="64516" name="スライド番号プレースホルダ 3">
            <a:extLst>
              <a:ext uri="{FF2B5EF4-FFF2-40B4-BE49-F238E27FC236}">
                <a16:creationId xmlns:a16="http://schemas.microsoft.com/office/drawing/2014/main" id="{B8677F26-961A-47D9-AF6A-CC21FB7501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D901B4E3-D212-4907-A385-27B9668FB776}" type="slidenum">
              <a:rPr kumimoji="0" lang="en-US" altLang="ja-JP" sz="1200" smtClean="0"/>
              <a:pPr/>
              <a:t>27</a:t>
            </a:fld>
            <a:endParaRPr kumimoji="0" lang="en-US" altLang="ja-JP" sz="1200" dirty="0"/>
          </a:p>
        </p:txBody>
      </p:sp>
    </p:spTree>
    <p:extLst>
      <p:ext uri="{BB962C8B-B14F-4D97-AF65-F5344CB8AC3E}">
        <p14:creationId xmlns:p14="http://schemas.microsoft.com/office/powerpoint/2010/main" val="2337761945"/>
      </p:ext>
    </p:extLst>
  </p:cSld>
  <p:clrMapOvr>
    <a:masterClrMapping/>
  </p:clrMapOvr>
  <mc:AlternateContent xmlns:mc="http://schemas.openxmlformats.org/markup-compatibility/2006" xmlns:p14="http://schemas.microsoft.com/office/powerpoint/2010/main">
    <mc:Choice Requires="p14">
      <p:transition spd="slow" p14:dur="2000" advTm="104167"/>
    </mc:Choice>
    <mc:Fallback xmlns="">
      <p:transition spd="slow" advTm="10416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D956F33-5B53-4D0B-9948-CC50E7612C4D}"/>
              </a:ext>
            </a:extLst>
          </p:cNvPr>
          <p:cNvSpPr>
            <a:spLocks noGrp="1" noChangeArrowheads="1"/>
          </p:cNvSpPr>
          <p:nvPr>
            <p:ph type="title"/>
          </p:nvPr>
        </p:nvSpPr>
        <p:spPr/>
        <p:txBody>
          <a:bodyPr anchor="ctr"/>
          <a:lstStyle/>
          <a:p>
            <a:pPr eaLnBrk="1" hangingPunct="1">
              <a:lnSpc>
                <a:spcPct val="90000"/>
              </a:lnSpc>
            </a:pPr>
            <a:r>
              <a:rPr kumimoji="0" lang="en-US" altLang="ja-JP" sz="2800" dirty="0">
                <a:ea typeface="ＭＳ Ｐゴシック" panose="020B0600070205080204" pitchFamily="50" charset="-128"/>
              </a:rPr>
              <a:t>References</a:t>
            </a:r>
            <a:br>
              <a:rPr lang="ja-JP" altLang="ja-JP" sz="2800" dirty="0">
                <a:solidFill>
                  <a:schemeClr val="tx1"/>
                </a:solidFill>
                <a:latin typeface="ＭＳ 明朝" panose="02020609040205080304" pitchFamily="17" charset="-128"/>
                <a:ea typeface="ＭＳ 明朝" panose="02020609040205080304" pitchFamily="17" charset="-128"/>
              </a:rPr>
            </a:br>
            <a:endParaRPr lang="ja-JP" altLang="en-US" sz="2800" dirty="0">
              <a:solidFill>
                <a:schemeClr val="tx1"/>
              </a:solidFill>
              <a:latin typeface="ＭＳ 明朝" panose="02020609040205080304" pitchFamily="17" charset="-128"/>
              <a:ea typeface="ＭＳ 明朝" panose="02020609040205080304" pitchFamily="17" charset="-128"/>
            </a:endParaRPr>
          </a:p>
        </p:txBody>
      </p:sp>
      <p:sp>
        <p:nvSpPr>
          <p:cNvPr id="40963" name="Text Box 4">
            <a:extLst>
              <a:ext uri="{FF2B5EF4-FFF2-40B4-BE49-F238E27FC236}">
                <a16:creationId xmlns:a16="http://schemas.microsoft.com/office/drawing/2014/main" id="{F9872D10-7923-452A-A5AC-A11D9BA09C84}"/>
              </a:ext>
            </a:extLst>
          </p:cNvPr>
          <p:cNvSpPr txBox="1">
            <a:spLocks noChangeArrowheads="1"/>
          </p:cNvSpPr>
          <p:nvPr/>
        </p:nvSpPr>
        <p:spPr bwMode="auto">
          <a:xfrm>
            <a:off x="251520" y="1916832"/>
            <a:ext cx="8180139" cy="4069555"/>
          </a:xfrm>
          <a:prstGeom prst="rect">
            <a:avLst/>
          </a:prstGeom>
          <a:solidFill>
            <a:srgbClr val="FFFFFF"/>
          </a:solidFill>
          <a:ln>
            <a:noFill/>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Hara T (2014) A Shrinking Society: Post-Demographic Transition , in Series: SpringerBriefs in Population Studies Subseries: Population Studies of Japan, (https://www.springer.com/gp/book/9789811336539).Springer </a:t>
            </a: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Hara,T(2020) An Essay on the Principle of Sustainable Population, in Series: SpringerBriefs in Population Studies Subseries: Population Studies of Japan, (https://www.springer.com/gp/book/9789811336539).Springer </a:t>
            </a: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IPSS (2023a) Population Projections for Japan: 2021 to 2070 (With long-range Population Projections: 2071 to 2120) https://</a:t>
            </a:r>
            <a:r>
              <a:rPr lang="en-US" altLang="ja-JP" sz="1400" kern="100" dirty="0" err="1">
                <a:latin typeface="Times New Roman" panose="02020603050405020304" pitchFamily="18" charset="0"/>
                <a:ea typeface="ＭＳ 明朝" panose="02020609040205080304" pitchFamily="17" charset="-128"/>
                <a:cs typeface="Times New Roman" panose="02020603050405020304" pitchFamily="18" charset="0"/>
              </a:rPr>
              <a:t>www.ipss.go.jp</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/pp-</a:t>
            </a:r>
            <a:r>
              <a:rPr lang="en-US" altLang="ja-JP" sz="1400" kern="100" dirty="0" err="1">
                <a:latin typeface="Times New Roman" panose="02020603050405020304" pitchFamily="18" charset="0"/>
                <a:ea typeface="ＭＳ 明朝" panose="02020609040205080304" pitchFamily="17" charset="-128"/>
                <a:cs typeface="Times New Roman" panose="02020603050405020304" pitchFamily="18" charset="0"/>
              </a:rPr>
              <a:t>zenkoku</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/e/zenkoku_e2023/pp_zenkoku2023e.asp</a:t>
            </a: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IPSS (2023b) Population statistics of Japan 2023. </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hlinkClick r:id="rId3"/>
              </a:rPr>
              <a:t>https://</a:t>
            </a:r>
            <a:r>
              <a:rPr lang="en-US" altLang="ja-JP" sz="1400" kern="100" dirty="0" err="1">
                <a:latin typeface="Times New Roman" panose="02020603050405020304" pitchFamily="18" charset="0"/>
                <a:ea typeface="ＭＳ 明朝" panose="02020609040205080304" pitchFamily="17" charset="-128"/>
                <a:cs typeface="Times New Roman" panose="02020603050405020304" pitchFamily="18" charset="0"/>
                <a:hlinkClick r:id="rId3"/>
              </a:rPr>
              <a:t>www.ipss.go.jp</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hlinkClick r:id="rId3"/>
              </a:rPr>
              <a:t>/p-info/e/psj2023/PSJ2023.asp</a:t>
            </a:r>
            <a:endPar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endParaRP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United Nations(2022a) World Population Prospects 2022 [Database]. https://</a:t>
            </a:r>
            <a:r>
              <a:rPr lang="en-US" altLang="ja-JP" sz="1400" kern="100" dirty="0" err="1">
                <a:latin typeface="Times New Roman" panose="02020603050405020304" pitchFamily="18" charset="0"/>
                <a:ea typeface="ＭＳ 明朝" panose="02020609040205080304" pitchFamily="17" charset="-128"/>
                <a:cs typeface="Times New Roman" panose="02020603050405020304" pitchFamily="18" charset="0"/>
              </a:rPr>
              <a:t>population.un.org</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1400" kern="100" dirty="0" err="1">
                <a:latin typeface="Times New Roman" panose="02020603050405020304" pitchFamily="18" charset="0"/>
                <a:ea typeface="ＭＳ 明朝" panose="02020609040205080304" pitchFamily="17" charset="-128"/>
                <a:cs typeface="Times New Roman" panose="02020603050405020304" pitchFamily="18" charset="0"/>
              </a:rPr>
              <a:t>wpp</a:t>
            </a: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a:t>
            </a: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United Nations.(2022b) World Population Prospects 2022: Summary of Results. UN DESA/POP/2022/TR/NO.3.</a:t>
            </a: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Sustainable Development Report (formerly the SDG Index &amp; Dashboards). 2019. GlobalIndexResults2019. https://www.sdgindex.org/reports/sustainable-development-report-2019/ Accessed 03 .09.202 .</a:t>
            </a:r>
          </a:p>
          <a:p>
            <a:pPr eaLnBrk="1" hangingPunct="1">
              <a:defRPr/>
            </a:pPr>
            <a:r>
              <a:rPr lang="en-US" altLang="ja-JP" sz="1400" kern="100" dirty="0">
                <a:latin typeface="Times New Roman" panose="02020603050405020304" pitchFamily="18" charset="0"/>
                <a:ea typeface="ＭＳ 明朝" panose="02020609040205080304" pitchFamily="17" charset="-128"/>
                <a:cs typeface="Times New Roman" panose="02020603050405020304" pitchFamily="18" charset="0"/>
              </a:rPr>
              <a:t>Van de Kaa DJ (2002) The idea of a second demographic transition in industrialized countries. In:Paper to be presented at the sixth welfare policy seminar of the national institute of population and social security (NIPSSR), 29 January 2002. Tokyo, Japan. https://pdfs.semanticscholar.org/17c8/c2c3b43d447474107554926eb289d269c939.pdf. </a:t>
            </a:r>
          </a:p>
          <a:p>
            <a:pPr eaLnBrk="1" hangingPunct="1">
              <a:defRPr/>
            </a:pPr>
            <a:endParaRPr lang="en-US" altLang="ja-JP" sz="1400" dirty="0">
              <a:latin typeface="ＭＳ 明朝" panose="02020609040205080304" pitchFamily="17" charset="-128"/>
              <a:ea typeface="ＭＳ 明朝" panose="02020609040205080304" pitchFamily="17" charset="-128"/>
            </a:endParaRPr>
          </a:p>
          <a:p>
            <a:pPr eaLnBrk="1" hangingPunct="1">
              <a:defRPr/>
            </a:pPr>
            <a:br>
              <a:rPr kumimoji="0" lang="en-US" altLang="ja-JP" sz="1400" dirty="0">
                <a:latin typeface="ＭＳ 明朝" panose="02020609040205080304" pitchFamily="17" charset="-128"/>
                <a:ea typeface="ＭＳ 明朝" panose="02020609040205080304" pitchFamily="17" charset="-128"/>
              </a:rPr>
            </a:br>
            <a:endParaRPr kumimoji="0" lang="en-US" altLang="ja-JP" sz="1400" dirty="0">
              <a:latin typeface="ＭＳ 明朝" panose="02020609040205080304" pitchFamily="17" charset="-128"/>
              <a:ea typeface="ＭＳ 明朝" panose="02020609040205080304" pitchFamily="17"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7">
            <a:extLst>
              <a:ext uri="{FF2B5EF4-FFF2-40B4-BE49-F238E27FC236}">
                <a16:creationId xmlns:a16="http://schemas.microsoft.com/office/drawing/2014/main" id="{AA3D251D-4842-4019-B9BA-A3FD668DE721}"/>
              </a:ext>
            </a:extLst>
          </p:cNvPr>
          <p:cNvSpPr txBox="1">
            <a:spLocks noChangeArrowheads="1"/>
          </p:cNvSpPr>
          <p:nvPr/>
        </p:nvSpPr>
        <p:spPr bwMode="auto">
          <a:xfrm>
            <a:off x="685800" y="259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ja-JP" altLang="en-US"/>
          </a:p>
        </p:txBody>
      </p:sp>
      <p:pic>
        <p:nvPicPr>
          <p:cNvPr id="82948" name="図 2">
            <a:extLst>
              <a:ext uri="{FF2B5EF4-FFF2-40B4-BE49-F238E27FC236}">
                <a16:creationId xmlns:a16="http://schemas.microsoft.com/office/drawing/2014/main" id="{9834C631-2101-4A29-8FB9-5682173E0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418" y="1780350"/>
            <a:ext cx="1947640" cy="294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0E1D9C0-758E-41DC-8CEC-7CAE7510A3B0}"/>
              </a:ext>
            </a:extLst>
          </p:cNvPr>
          <p:cNvSpPr txBox="1"/>
          <p:nvPr/>
        </p:nvSpPr>
        <p:spPr>
          <a:xfrm>
            <a:off x="683568" y="4869160"/>
            <a:ext cx="7056784" cy="1169551"/>
          </a:xfrm>
          <a:prstGeom prst="rect">
            <a:avLst/>
          </a:prstGeom>
          <a:noFill/>
        </p:spPr>
        <p:txBody>
          <a:bodyPr wrap="square" rtlCol="0">
            <a:spAutoFit/>
          </a:bodyPr>
          <a:lstStyle/>
          <a:p>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Toshihiko HARA</a:t>
            </a:r>
            <a:br>
              <a:rPr lang="de-DE" altLang="ja-JP" sz="1400" b="1" dirty="0">
                <a:latin typeface="Times New Roman" panose="02020603050405020304" pitchFamily="18" charset="0"/>
                <a:cs typeface="Times New Roman" panose="02020603050405020304" pitchFamily="18" charset="0"/>
              </a:rPr>
            </a:br>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Sapporo City University, Professor Emeritus   (Ph.D. in Sociology)</a:t>
            </a:r>
            <a:br>
              <a:rPr lang="de-DE" altLang="ja-JP" sz="1400" b="1" dirty="0">
                <a:latin typeface="Times New Roman" panose="02020603050405020304" pitchFamily="18" charset="0"/>
                <a:cs typeface="Times New Roman" panose="02020603050405020304" pitchFamily="18" charset="0"/>
              </a:rPr>
            </a:br>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Kita34 Higashi19 Chyome 3-7, Higashi-Ku, Sapporo, 007-0834 JAPAN</a:t>
            </a:r>
            <a:br>
              <a:rPr lang="de-DE" altLang="ja-JP" sz="1400" b="1" dirty="0">
                <a:latin typeface="Times New Roman" panose="02020603050405020304" pitchFamily="18" charset="0"/>
                <a:cs typeface="Times New Roman" panose="02020603050405020304" pitchFamily="18" charset="0"/>
              </a:rPr>
            </a:br>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TEL/+81-090-2077-6027</a:t>
            </a:r>
            <a:br>
              <a:rPr lang="de-DE" altLang="ja-JP" sz="1400" b="1" dirty="0">
                <a:latin typeface="Times New Roman" panose="02020603050405020304" pitchFamily="18" charset="0"/>
                <a:cs typeface="Times New Roman" panose="02020603050405020304" pitchFamily="18" charset="0"/>
              </a:rPr>
            </a:br>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E-mail</a:t>
            </a:r>
            <a:r>
              <a:rPr lang="ja-JP" altLang="de-DE"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a:t>
            </a:r>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t.hara@scu.ac.jp</a:t>
            </a:r>
            <a:r>
              <a:rPr lang="ja-JP" altLang="de-DE"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a:t>
            </a:r>
            <a:r>
              <a:rPr lang="de-DE" altLang="ja-JP" sz="1400" b="1" i="0" dirty="0">
                <a:solidFill>
                  <a:srgbClr val="201F1E"/>
                </a:solidFill>
                <a:effectLst/>
                <a:latin typeface="Times New Roman" panose="02020603050405020304" pitchFamily="18" charset="0"/>
                <a:ea typeface="Yu Gothic UI" panose="020B0500000000000000" pitchFamily="50" charset="-128"/>
                <a:cs typeface="Times New Roman" panose="02020603050405020304" pitchFamily="18" charset="0"/>
              </a:rPr>
              <a:t>http://toshi-hara.jp</a:t>
            </a:r>
            <a:endParaRPr kumimoji="1" lang="ja-JP" altLang="en-US" sz="1400" b="1" dirty="0">
              <a:latin typeface="Times New Roman" panose="02020603050405020304" pitchFamily="18" charset="0"/>
              <a:cs typeface="Times New Roman" panose="02020603050405020304" pitchFamily="18" charset="0"/>
            </a:endParaRPr>
          </a:p>
        </p:txBody>
      </p:sp>
      <p:pic>
        <p:nvPicPr>
          <p:cNvPr id="2" name="図 1" descr="スクリーンショットの画面&#10;&#10;自動的に生成された説明">
            <a:extLst>
              <a:ext uri="{FF2B5EF4-FFF2-40B4-BE49-F238E27FC236}">
                <a16:creationId xmlns:a16="http://schemas.microsoft.com/office/drawing/2014/main" id="{461EB46B-2D89-C4C1-440C-928E159D9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872" y="1765885"/>
            <a:ext cx="1857480" cy="2939188"/>
          </a:xfrm>
          <a:prstGeom prst="rect">
            <a:avLst/>
          </a:prstGeom>
        </p:spPr>
      </p:pic>
      <p:pic>
        <p:nvPicPr>
          <p:cNvPr id="1026" name="Picture 2" descr="A Shrinking Society: Post-Demographic Transition in Japan (SpringerBriefs in Population Studies)">
            <a:extLst>
              <a:ext uri="{FF2B5EF4-FFF2-40B4-BE49-F238E27FC236}">
                <a16:creationId xmlns:a16="http://schemas.microsoft.com/office/drawing/2014/main" id="{7C6E2348-1061-7F8F-A8F5-9EBAA7EF4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820" y="1734292"/>
            <a:ext cx="1967288" cy="29852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0E572CB-34CE-E7DE-D9C7-5744901BA1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308" y="1741826"/>
            <a:ext cx="1870536" cy="3020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CFE54885-ED26-4771-B64F-996D7A7B4797}"/>
              </a:ext>
            </a:extLst>
          </p:cNvPr>
          <p:cNvSpPr>
            <a:spLocks noGrp="1" noChangeArrowheads="1"/>
          </p:cNvSpPr>
          <p:nvPr>
            <p:ph type="title"/>
          </p:nvPr>
        </p:nvSpPr>
        <p:spPr>
          <a:xfrm>
            <a:off x="539750" y="625475"/>
            <a:ext cx="7675563" cy="774700"/>
          </a:xfrm>
        </p:spPr>
        <p:txBody>
          <a:bodyPr anchor="ctr"/>
          <a:lstStyle/>
          <a:p>
            <a:pPr eaLnBrk="1" hangingPunct="1"/>
            <a:r>
              <a:rPr lang="en-US" altLang="ja-JP" sz="3200" b="1" dirty="0">
                <a:latin typeface="+mn-lt"/>
              </a:rPr>
              <a:t>1. World Population Prospects 2022</a:t>
            </a:r>
            <a:br>
              <a:rPr lang="en-US" altLang="ja-JP" sz="3200" b="1" dirty="0">
                <a:latin typeface="+mn-lt"/>
              </a:rPr>
            </a:br>
            <a:r>
              <a:rPr kumimoji="0" lang="en-US" altLang="ja-JP" sz="3600" b="1" dirty="0">
                <a:latin typeface="+mn-lt"/>
                <a:ea typeface="ＭＳ Ｐゴシック" panose="020B0600070205080204" pitchFamily="50" charset="-128"/>
                <a:cs typeface="Times New Roman" panose="02020603050405020304" pitchFamily="18" charset="0"/>
              </a:rPr>
              <a:t>(UNWPP2022)</a:t>
            </a:r>
            <a:endParaRPr kumimoji="0" lang="ja-JP" altLang="en-US" sz="3600" dirty="0">
              <a:ea typeface="ＭＳ Ｐゴシック" panose="020B0600070205080204" pitchFamily="50" charset="-128"/>
            </a:endParaRPr>
          </a:p>
        </p:txBody>
      </p:sp>
      <p:sp>
        <p:nvSpPr>
          <p:cNvPr id="7171" name="コンテンツ プレースホルダ 2">
            <a:extLst>
              <a:ext uri="{FF2B5EF4-FFF2-40B4-BE49-F238E27FC236}">
                <a16:creationId xmlns:a16="http://schemas.microsoft.com/office/drawing/2014/main" id="{A5D14ACE-9F45-4316-8936-A6D8735AED83}"/>
              </a:ext>
            </a:extLst>
          </p:cNvPr>
          <p:cNvSpPr>
            <a:spLocks noGrp="1" noChangeArrowheads="1"/>
          </p:cNvSpPr>
          <p:nvPr>
            <p:ph idx="1"/>
          </p:nvPr>
        </p:nvSpPr>
        <p:spPr>
          <a:xfrm>
            <a:off x="452650" y="1772816"/>
            <a:ext cx="8074442" cy="4248472"/>
          </a:xfrm>
        </p:spPr>
        <p:txBody>
          <a:bodyPr/>
          <a:lstStyle/>
          <a:p>
            <a:pPr eaLnBrk="1" hangingPunct="1"/>
            <a:r>
              <a:rPr kumimoji="0" lang="en-US" altLang="ja-JP" sz="2400" dirty="0">
                <a:ea typeface="ＭＳ 明朝" panose="02020609040205080304" pitchFamily="17" charset="-128"/>
                <a:cs typeface="Times New Roman" panose="02020603050405020304" pitchFamily="18" charset="0"/>
              </a:rPr>
              <a:t>The United Nations projected that the world’s population is expected to grow from 8 billion in 2022 </a:t>
            </a:r>
            <a:r>
              <a:rPr kumimoji="0" lang="ja-JP" altLang="en-US" sz="2400" dirty="0">
                <a:ea typeface="ＭＳ 明朝" panose="02020609040205080304" pitchFamily="17" charset="-128"/>
                <a:cs typeface="Times New Roman" panose="02020603050405020304" pitchFamily="18" charset="0"/>
              </a:rPr>
              <a:t>、</a:t>
            </a:r>
            <a:r>
              <a:rPr kumimoji="0" lang="en-US" altLang="ja-JP" sz="2400" dirty="0">
                <a:ea typeface="ＭＳ 明朝" panose="02020609040205080304" pitchFamily="17" charset="-128"/>
                <a:cs typeface="Times New Roman" panose="02020603050405020304" pitchFamily="18" charset="0"/>
              </a:rPr>
              <a:t>to peak off  with 10.4 billion in 2086, then to turn in decrease  to 10.3 billion in 2100. We will still have a 30% increase from 2022.  (United Nations 2022). </a:t>
            </a:r>
          </a:p>
          <a:p>
            <a:pPr eaLnBrk="1" hangingPunct="1"/>
            <a:r>
              <a:rPr kumimoji="0" lang="en-US" altLang="ja-JP" sz="2400" dirty="0">
                <a:ea typeface="ＭＳ 明朝" panose="02020609040205080304" pitchFamily="17" charset="-128"/>
                <a:cs typeface="Times New Roman" panose="02020603050405020304" pitchFamily="18" charset="0"/>
              </a:rPr>
              <a:t>On the other hand, Japan's population is estimated to decline from 124 million today to 74 million in 2100, a decrease of approximately 50 million, or 41%. (63millon, 49.4% decrease by IPSS, 2023)</a:t>
            </a:r>
          </a:p>
          <a:p>
            <a:pPr eaLnBrk="1" hangingPunct="1"/>
            <a:r>
              <a:rPr kumimoji="0" lang="en-US" altLang="ja-JP" sz="2400" dirty="0">
                <a:ea typeface="ＭＳ 明朝" panose="02020609040205080304" pitchFamily="17" charset="-128"/>
                <a:cs typeface="Times New Roman" panose="02020603050405020304" pitchFamily="18" charset="0"/>
              </a:rPr>
              <a:t>Japan is shrinking rapidly and  will loose the demographic presence in the world . (Fig.1 -3)</a:t>
            </a:r>
            <a:endParaRPr kumimoji="0" lang="ja-JP" altLang="en-US" sz="2400" dirty="0">
              <a:ea typeface="ＭＳ 明朝" panose="02020609040205080304" pitchFamily="17" charset="-128"/>
              <a:cs typeface="Times New Roman" panose="02020603050405020304" pitchFamily="18" charset="0"/>
            </a:endParaRPr>
          </a:p>
          <a:p>
            <a:pPr eaLnBrk="1" hangingPunct="1"/>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eaLnBrk="1" hangingPunct="1"/>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eaLnBrk="1" hangingPunct="1"/>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172" name="スライド番号プレースホルダ 3">
            <a:extLst>
              <a:ext uri="{FF2B5EF4-FFF2-40B4-BE49-F238E27FC236}">
                <a16:creationId xmlns:a16="http://schemas.microsoft.com/office/drawing/2014/main" id="{35E68F56-CBE4-407E-BE3C-74B8BE9229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52D6FEC-C30F-42E7-B5AE-6D6D9420C31F}" type="slidenum">
              <a:rPr kumimoji="0" lang="en-US" altLang="ja-JP" sz="1200" smtClean="0"/>
              <a:pPr/>
              <a:t>3</a:t>
            </a:fld>
            <a:endParaRPr kumimoji="0" lang="en-US" altLang="ja-JP" sz="1200" dirty="0"/>
          </a:p>
        </p:txBody>
      </p:sp>
    </p:spTree>
    <p:extLst>
      <p:ext uri="{BB962C8B-B14F-4D97-AF65-F5344CB8AC3E}">
        <p14:creationId xmlns:p14="http://schemas.microsoft.com/office/powerpoint/2010/main" val="2093308551"/>
      </p:ext>
    </p:extLst>
  </p:cSld>
  <p:clrMapOvr>
    <a:masterClrMapping/>
  </p:clrMapOvr>
  <mc:AlternateContent xmlns:mc="http://schemas.openxmlformats.org/markup-compatibility/2006" xmlns:p14="http://schemas.microsoft.com/office/powerpoint/2010/main">
    <mc:Choice Requires="p14">
      <p:transition spd="slow" p14:dur="2000" advTm="46433"/>
    </mc:Choice>
    <mc:Fallback xmlns="">
      <p:transition spd="slow" advTm="464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コンテンツ プレースホルダ 2">
            <a:extLst>
              <a:ext uri="{FF2B5EF4-FFF2-40B4-BE49-F238E27FC236}">
                <a16:creationId xmlns:a16="http://schemas.microsoft.com/office/drawing/2014/main" id="{A5D14ACE-9F45-4316-8936-A6D8735AED83}"/>
              </a:ext>
            </a:extLst>
          </p:cNvPr>
          <p:cNvSpPr>
            <a:spLocks noGrp="1" noChangeArrowheads="1"/>
          </p:cNvSpPr>
          <p:nvPr>
            <p:ph idx="1"/>
          </p:nvPr>
        </p:nvSpPr>
        <p:spPr>
          <a:xfrm>
            <a:off x="459958" y="1844824"/>
            <a:ext cx="8108745" cy="4032448"/>
          </a:xfrm>
        </p:spPr>
        <p:txBody>
          <a:bodyPr/>
          <a:lstStyle/>
          <a:p>
            <a:pPr eaLnBrk="1" hangingPunct="1"/>
            <a:r>
              <a:rPr kumimoji="0" lang="ja-JP" altLang="en-US" sz="2400" dirty="0">
                <a:ea typeface="ＭＳ 明朝" panose="02020609040205080304" pitchFamily="17" charset="-128"/>
                <a:cs typeface="Times New Roman" panose="02020603050405020304" pitchFamily="18" charset="0"/>
              </a:rPr>
              <a:t> </a:t>
            </a:r>
            <a:r>
              <a:rPr kumimoji="0" lang="en-US" altLang="ja-JP" sz="2400" dirty="0">
                <a:ea typeface="ＭＳ 明朝" panose="02020609040205080304" pitchFamily="17" charset="-128"/>
                <a:cs typeface="Times New Roman" panose="02020603050405020304" pitchFamily="18" charset="0"/>
              </a:rPr>
              <a:t>However, if we take a closer look at this growth of the world </a:t>
            </a:r>
            <a:r>
              <a:rPr kumimoji="0" lang="en-US" altLang="ja-JP" sz="2400" dirty="0" err="1">
                <a:ea typeface="ＭＳ 明朝" panose="02020609040205080304" pitchFamily="17" charset="-128"/>
                <a:cs typeface="Times New Roman" panose="02020603050405020304" pitchFamily="18" charset="0"/>
              </a:rPr>
              <a:t>poppulation</a:t>
            </a:r>
            <a:r>
              <a:rPr kumimoji="0" lang="en-US" altLang="ja-JP" sz="2400" dirty="0">
                <a:ea typeface="ＭＳ 明朝" panose="02020609040205080304" pitchFamily="17" charset="-128"/>
                <a:cs typeface="Times New Roman" panose="02020603050405020304" pitchFamily="18" charset="0"/>
              </a:rPr>
              <a:t>, most of the increase (about 95.8%) is expected in Sub-Saharan Africa.</a:t>
            </a:r>
            <a:r>
              <a:rPr kumimoji="0" lang="ja-JP" altLang="en-US" sz="2400" dirty="0">
                <a:ea typeface="ＭＳ 明朝" panose="02020609040205080304" pitchFamily="17" charset="-128"/>
                <a:cs typeface="Times New Roman" panose="02020603050405020304" pitchFamily="18" charset="0"/>
              </a:rPr>
              <a:t> （</a:t>
            </a:r>
            <a:r>
              <a:rPr kumimoji="0" lang="en-US" altLang="ja-JP" sz="2400" dirty="0">
                <a:ea typeface="ＭＳ 明朝" panose="02020609040205080304" pitchFamily="17" charset="-128"/>
                <a:cs typeface="Times New Roman" panose="02020603050405020304" pitchFamily="18" charset="0"/>
              </a:rPr>
              <a:t>Figure4</a:t>
            </a:r>
            <a:r>
              <a:rPr kumimoji="0" lang="ja-JP" altLang="en-US" sz="2400" dirty="0">
                <a:ea typeface="ＭＳ 明朝" panose="02020609040205080304" pitchFamily="17" charset="-128"/>
                <a:cs typeface="Times New Roman" panose="02020603050405020304" pitchFamily="18" charset="0"/>
              </a:rPr>
              <a:t>）</a:t>
            </a:r>
            <a:endParaRPr kumimoji="0" lang="en-US" altLang="ja-JP" sz="2400" dirty="0">
              <a:ea typeface="ＭＳ 明朝" panose="02020609040205080304" pitchFamily="17" charset="-128"/>
              <a:cs typeface="Times New Roman" panose="02020603050405020304" pitchFamily="18" charset="0"/>
            </a:endParaRPr>
          </a:p>
          <a:p>
            <a:pPr eaLnBrk="1" hangingPunct="1"/>
            <a:r>
              <a:rPr kumimoji="0" lang="en-US" altLang="ja-JP" sz="2400" dirty="0">
                <a:ea typeface="ＭＳ 明朝" panose="02020609040205080304" pitchFamily="17" charset="-128"/>
                <a:cs typeface="Times New Roman" panose="02020603050405020304" pitchFamily="18" charset="0"/>
              </a:rPr>
              <a:t> In most other regions</a:t>
            </a:r>
            <a:r>
              <a:rPr kumimoji="0" lang="ja-JP" altLang="en-US" sz="2400" dirty="0">
                <a:ea typeface="ＭＳ 明朝" panose="02020609040205080304" pitchFamily="17" charset="-128"/>
                <a:cs typeface="Times New Roman" panose="02020603050405020304" pitchFamily="18" charset="0"/>
              </a:rPr>
              <a:t> </a:t>
            </a:r>
            <a:r>
              <a:rPr kumimoji="0" lang="en-US" altLang="ja-JP" sz="2400" dirty="0">
                <a:ea typeface="ＭＳ 明朝" panose="02020609040205080304" pitchFamily="17" charset="-128"/>
                <a:cs typeface="Times New Roman" panose="02020603050405020304" pitchFamily="18" charset="0"/>
              </a:rPr>
              <a:t>except for Africa, population growth will continue but only the elderly (65+) will increase, while working-age adults (15–64) and children (0–14) will decrease. </a:t>
            </a:r>
            <a:r>
              <a:rPr kumimoji="0" lang="ja-JP" altLang="en-US" sz="2400" dirty="0">
                <a:ea typeface="ＭＳ 明朝" panose="02020609040205080304" pitchFamily="17" charset="-128"/>
                <a:cs typeface="Times New Roman" panose="02020603050405020304" pitchFamily="18" charset="0"/>
              </a:rPr>
              <a:t>（</a:t>
            </a:r>
            <a:r>
              <a:rPr kumimoji="0" lang="en-US" altLang="ja-JP" sz="2400" dirty="0">
                <a:ea typeface="ＭＳ 明朝" panose="02020609040205080304" pitchFamily="17" charset="-128"/>
                <a:cs typeface="Times New Roman" panose="02020603050405020304" pitchFamily="18" charset="0"/>
              </a:rPr>
              <a:t>Figure4</a:t>
            </a:r>
            <a:r>
              <a:rPr kumimoji="0" lang="ja-JP" altLang="en-US" sz="2400" dirty="0">
                <a:ea typeface="ＭＳ 明朝" panose="02020609040205080304" pitchFamily="17" charset="-128"/>
                <a:cs typeface="Times New Roman" panose="02020603050405020304" pitchFamily="18" charset="0"/>
              </a:rPr>
              <a:t>）</a:t>
            </a:r>
          </a:p>
          <a:p>
            <a:pPr eaLnBrk="1" hangingPunct="1"/>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eaLnBrk="1" hangingPunct="1"/>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eaLnBrk="1" hangingPunct="1"/>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172" name="スライド番号プレースホルダ 3">
            <a:extLst>
              <a:ext uri="{FF2B5EF4-FFF2-40B4-BE49-F238E27FC236}">
                <a16:creationId xmlns:a16="http://schemas.microsoft.com/office/drawing/2014/main" id="{35E68F56-CBE4-407E-BE3C-74B8BE9229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52D6FEC-C30F-42E7-B5AE-6D6D9420C31F}" type="slidenum">
              <a:rPr kumimoji="0" lang="en-US" altLang="ja-JP" sz="1200" smtClean="0"/>
              <a:pPr/>
              <a:t>4</a:t>
            </a:fld>
            <a:endParaRPr kumimoji="0" lang="en-US" altLang="ja-JP" sz="1200" dirty="0"/>
          </a:p>
        </p:txBody>
      </p:sp>
    </p:spTree>
    <p:extLst>
      <p:ext uri="{BB962C8B-B14F-4D97-AF65-F5344CB8AC3E}">
        <p14:creationId xmlns:p14="http://schemas.microsoft.com/office/powerpoint/2010/main" val="2814219557"/>
      </p:ext>
    </p:extLst>
  </p:cSld>
  <p:clrMapOvr>
    <a:masterClrMapping/>
  </p:clrMapOvr>
  <mc:AlternateContent xmlns:mc="http://schemas.openxmlformats.org/markup-compatibility/2006" xmlns:p14="http://schemas.microsoft.com/office/powerpoint/2010/main">
    <mc:Choice Requires="p14">
      <p:transition spd="slow" p14:dur="2000" advTm="46433"/>
    </mc:Choice>
    <mc:Fallback xmlns="">
      <p:transition spd="slow" advTm="4643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2AF6D9FF-2782-4439-92CD-9646BD82A97A}"/>
              </a:ext>
            </a:extLst>
          </p:cNvPr>
          <p:cNvSpPr>
            <a:spLocks noGrp="1" noChangeArrowheads="1"/>
          </p:cNvSpPr>
          <p:nvPr>
            <p:ph type="title"/>
          </p:nvPr>
        </p:nvSpPr>
        <p:spPr>
          <a:xfrm>
            <a:off x="449411" y="260648"/>
            <a:ext cx="8101013" cy="1179513"/>
          </a:xfrm>
        </p:spPr>
        <p:txBody>
          <a:bodyPr anchor="ctr"/>
          <a:lstStyle/>
          <a:p>
            <a:pPr algn="ctr"/>
            <a:br>
              <a:rPr lang="en-US" altLang="ja-JP" sz="32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br>
            <a:r>
              <a:rPr lang="en-US" altLang="ja-JP" sz="2400" b="1" kern="100" dirty="0">
                <a:effectLst/>
                <a:latin typeface="+mn-lt"/>
                <a:ea typeface="ＭＳ 明朝" panose="02020609040205080304" pitchFamily="17" charset="-128"/>
                <a:cs typeface="Times New Roman" panose="02020603050405020304" pitchFamily="18" charset="0"/>
              </a:rPr>
              <a:t>Figure1: Long term Population Development </a:t>
            </a:r>
            <a:br>
              <a:rPr lang="en-US" altLang="ja-JP" sz="2400" b="1" kern="100" dirty="0">
                <a:effectLst/>
                <a:latin typeface="+mn-lt"/>
                <a:ea typeface="ＭＳ 明朝" panose="02020609040205080304" pitchFamily="17" charset="-128"/>
                <a:cs typeface="Times New Roman" panose="02020603050405020304" pitchFamily="18" charset="0"/>
              </a:rPr>
            </a:br>
            <a:r>
              <a:rPr lang="en-US" altLang="ja-JP" sz="2400" b="1" kern="100" dirty="0">
                <a:effectLst/>
                <a:latin typeface="+mn-lt"/>
                <a:ea typeface="ＭＳ 明朝" panose="02020609040205080304" pitchFamily="17" charset="-128"/>
                <a:cs typeface="Times New Roman" panose="02020603050405020304" pitchFamily="18" charset="0"/>
              </a:rPr>
              <a:t>of the Wor</a:t>
            </a:r>
            <a:r>
              <a:rPr lang="en-US" altLang="ja-JP" sz="2400" b="1" kern="100" dirty="0">
                <a:latin typeface="+mn-lt"/>
                <a:ea typeface="ＭＳ 明朝" panose="02020609040205080304" pitchFamily="17" charset="-128"/>
                <a:cs typeface="Times New Roman" panose="02020603050405020304" pitchFamily="18" charset="0"/>
              </a:rPr>
              <a:t>ld </a:t>
            </a:r>
            <a:r>
              <a:rPr kumimoji="0" lang="en-US" altLang="ja-JP" sz="2400" b="1" dirty="0">
                <a:ea typeface="ＭＳ Ｐゴシック" panose="020B0600070205080204" pitchFamily="50" charset="-128"/>
                <a:cs typeface="Times New Roman" panose="02020603050405020304" pitchFamily="18" charset="0"/>
              </a:rPr>
              <a:t>(UNWPP2022) </a:t>
            </a:r>
            <a:r>
              <a:rPr lang="en-US" altLang="ja-JP" sz="2400" b="1" kern="100" dirty="0">
                <a:latin typeface="+mn-lt"/>
                <a:ea typeface="ＭＳ 明朝" panose="02020609040205080304" pitchFamily="17" charset="-128"/>
                <a:cs typeface="Times New Roman" panose="02020603050405020304" pitchFamily="18" charset="0"/>
              </a:rPr>
              <a:t>and Japan</a:t>
            </a:r>
            <a:r>
              <a:rPr lang="en-US" altLang="ja-JP" sz="2400" b="1" kern="100" dirty="0">
                <a:highlight>
                  <a:srgbClr val="FFFF00"/>
                </a:highlight>
                <a:latin typeface="+mn-lt"/>
                <a:ea typeface="ＭＳ 明朝" panose="02020609040205080304" pitchFamily="17" charset="-128"/>
                <a:cs typeface="Times New Roman" panose="02020603050405020304" pitchFamily="18" charset="0"/>
              </a:rPr>
              <a:t>.</a:t>
            </a:r>
            <a:b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br>
            <a:endParaRPr lang="en-US" altLang="ja-JP" sz="32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E4561C9C-EC64-4BAE-8992-E39A07141D08}"/>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8197" name="テキスト ボックス 1">
            <a:extLst>
              <a:ext uri="{FF2B5EF4-FFF2-40B4-BE49-F238E27FC236}">
                <a16:creationId xmlns:a16="http://schemas.microsoft.com/office/drawing/2014/main" id="{6066B3BF-A622-489A-8DC4-EFFF3339EAB6}"/>
              </a:ext>
            </a:extLst>
          </p:cNvPr>
          <p:cNvSpPr txBox="1">
            <a:spLocks noChangeArrowheads="1"/>
          </p:cNvSpPr>
          <p:nvPr/>
        </p:nvSpPr>
        <p:spPr bwMode="auto">
          <a:xfrm>
            <a:off x="691356" y="6220944"/>
            <a:ext cx="785906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l"/>
            <a:r>
              <a:rPr lang="en-US" altLang="ja-JP" sz="1800" kern="100" dirty="0">
                <a:effectLst/>
                <a:latin typeface="+mn-lt"/>
                <a:ea typeface="ＭＳ 明朝" panose="02020609040205080304" pitchFamily="17" charset="-128"/>
                <a:cs typeface="Times New Roman" panose="02020603050405020304" pitchFamily="18" charset="0"/>
              </a:rPr>
              <a:t>Source: United Nations, 2022; IPSS, 2023.</a:t>
            </a:r>
            <a:endParaRPr lang="ja-JP" altLang="ja-JP" sz="1800" kern="100" dirty="0">
              <a:effectLst/>
              <a:latin typeface="+mn-lt"/>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760275F5-B115-4AC4-9D43-E3CF4B97F4CF}"/>
              </a:ext>
            </a:extLst>
          </p:cNvPr>
          <p:cNvSpPr>
            <a:spLocks noGrp="1"/>
          </p:cNvSpPr>
          <p:nvPr>
            <p:ph type="sldNum" sz="quarter" idx="12"/>
          </p:nvPr>
        </p:nvSpPr>
        <p:spPr/>
        <p:txBody>
          <a:bodyPr/>
          <a:lstStyle/>
          <a:p>
            <a:fld id="{D79FE58D-3CC0-420C-AD7B-C715E905C4E4}" type="slidenum">
              <a:rPr lang="en-US" altLang="ja-JP" smtClean="0"/>
              <a:pPr/>
              <a:t>5</a:t>
            </a:fld>
            <a:endParaRPr lang="en-US" altLang="ja-JP" dirty="0"/>
          </a:p>
        </p:txBody>
      </p:sp>
      <p:pic>
        <p:nvPicPr>
          <p:cNvPr id="5" name="図 4">
            <a:extLst>
              <a:ext uri="{FF2B5EF4-FFF2-40B4-BE49-F238E27FC236}">
                <a16:creationId xmlns:a16="http://schemas.microsoft.com/office/drawing/2014/main" id="{6CE8A75F-132C-C3F1-73FD-20356065A86F}"/>
              </a:ext>
            </a:extLst>
          </p:cNvPr>
          <p:cNvPicPr>
            <a:picLocks noChangeAspect="1"/>
          </p:cNvPicPr>
          <p:nvPr/>
        </p:nvPicPr>
        <p:blipFill>
          <a:blip r:embed="rId3"/>
          <a:stretch>
            <a:fillRect/>
          </a:stretch>
        </p:blipFill>
        <p:spPr>
          <a:xfrm>
            <a:off x="691356" y="1440161"/>
            <a:ext cx="7148016" cy="4666848"/>
          </a:xfrm>
          <a:prstGeom prst="rect">
            <a:avLst/>
          </a:prstGeom>
        </p:spPr>
      </p:pic>
    </p:spTree>
    <p:extLst>
      <p:ext uri="{BB962C8B-B14F-4D97-AF65-F5344CB8AC3E}">
        <p14:creationId xmlns:p14="http://schemas.microsoft.com/office/powerpoint/2010/main" val="2228974301"/>
      </p:ext>
    </p:extLst>
  </p:cSld>
  <p:clrMapOvr>
    <a:masterClrMapping/>
  </p:clrMapOvr>
  <mc:AlternateContent xmlns:mc="http://schemas.openxmlformats.org/markup-compatibility/2006" xmlns:p14="http://schemas.microsoft.com/office/powerpoint/2010/main">
    <mc:Choice Requires="p14">
      <p:transition spd="slow" p14:dur="2000" advTm="45541"/>
    </mc:Choice>
    <mc:Fallback xmlns="">
      <p:transition spd="slow" advTm="4554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8">
            <a:extLst>
              <a:ext uri="{FF2B5EF4-FFF2-40B4-BE49-F238E27FC236}">
                <a16:creationId xmlns:a16="http://schemas.microsoft.com/office/drawing/2014/main" id="{CE0219A1-DBB7-4673-B06B-78D65B8CE6A2}"/>
              </a:ext>
            </a:extLst>
          </p:cNvPr>
          <p:cNvSpPr>
            <a:spLocks noGrp="1" noChangeArrowheads="1"/>
          </p:cNvSpPr>
          <p:nvPr>
            <p:ph type="title"/>
          </p:nvPr>
        </p:nvSpPr>
        <p:spPr>
          <a:xfrm>
            <a:off x="614363" y="53975"/>
            <a:ext cx="8001000" cy="1216025"/>
          </a:xfrm>
        </p:spPr>
        <p:txBody>
          <a:bodyPr anchor="ctr"/>
          <a:lstStyle/>
          <a:p>
            <a:pPr eaLnBrk="1" hangingPunct="1"/>
            <a:r>
              <a:rPr lang="de-DE" altLang="ja-JP" sz="2800" b="1" dirty="0">
                <a:solidFill>
                  <a:srgbClr val="000000"/>
                </a:solidFill>
                <a:latin typeface="+mn-lt"/>
                <a:ea typeface="ＤＦＰ勘亭流"/>
                <a:cs typeface="ＤＦＰ勘亭流"/>
              </a:rPr>
              <a:t>Figure</a:t>
            </a:r>
            <a:r>
              <a:rPr lang="ja-JP" altLang="en-US" sz="2800" b="1" dirty="0">
                <a:solidFill>
                  <a:srgbClr val="000000"/>
                </a:solidFill>
                <a:latin typeface="+mn-lt"/>
                <a:ea typeface="ＤＦＰ勘亭流"/>
                <a:cs typeface="ＤＦＰ勘亭流"/>
              </a:rPr>
              <a:t> </a:t>
            </a:r>
            <a:r>
              <a:rPr lang="en-US" altLang="ja-JP" sz="2800" b="1" dirty="0">
                <a:solidFill>
                  <a:srgbClr val="000000"/>
                </a:solidFill>
                <a:latin typeface="+mn-lt"/>
                <a:ea typeface="ＤＦＰ勘亭流"/>
                <a:cs typeface="ＤＦＰ勘亭流"/>
              </a:rPr>
              <a:t>2: </a:t>
            </a:r>
            <a:r>
              <a:rPr kumimoji="0" lang="en-US" altLang="ja-JP" sz="2800" b="1" dirty="0">
                <a:latin typeface="+mn-lt"/>
                <a:ea typeface="ＭＳ Ｐゴシック" panose="020B0600070205080204" pitchFamily="50" charset="-128"/>
                <a:cs typeface="Times New Roman" panose="02020603050405020304" pitchFamily="18" charset="0"/>
              </a:rPr>
              <a:t>Increasing World’s Population and Population by Regions (UNWPP2022) </a:t>
            </a:r>
            <a:endParaRPr kumimoji="0" lang="ja-JP" altLang="en-US" sz="2800" b="1" dirty="0">
              <a:latin typeface="+mn-lt"/>
              <a:ea typeface="ＭＳ ゴシック" panose="020B0609070205080204" pitchFamily="49" charset="-128"/>
            </a:endParaRPr>
          </a:p>
        </p:txBody>
      </p:sp>
      <p:sp>
        <p:nvSpPr>
          <p:cNvPr id="37891" name="スライド番号プレースホルダ 5">
            <a:extLst>
              <a:ext uri="{FF2B5EF4-FFF2-40B4-BE49-F238E27FC236}">
                <a16:creationId xmlns:a16="http://schemas.microsoft.com/office/drawing/2014/main" id="{905A409E-1830-43E8-9D9C-9AB7B2B417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F063A4-3284-4F20-ADA9-1C0CF39DDF70}" type="slidenum">
              <a:rPr kumimoji="0" lang="en-US" altLang="ja-JP" sz="1200" smtClean="0"/>
              <a:pPr/>
              <a:t>6</a:t>
            </a:fld>
            <a:endParaRPr kumimoji="0" lang="en-US" altLang="ja-JP" sz="1200" dirty="0"/>
          </a:p>
        </p:txBody>
      </p:sp>
      <p:sp>
        <p:nvSpPr>
          <p:cNvPr id="8" name="テキスト ボックス 7">
            <a:extLst>
              <a:ext uri="{FF2B5EF4-FFF2-40B4-BE49-F238E27FC236}">
                <a16:creationId xmlns:a16="http://schemas.microsoft.com/office/drawing/2014/main" id="{BC24528E-849A-4DA1-B006-2F4BC9EE5F52}"/>
              </a:ext>
            </a:extLst>
          </p:cNvPr>
          <p:cNvSpPr txBox="1">
            <a:spLocks noChangeArrowheads="1"/>
          </p:cNvSpPr>
          <p:nvPr/>
        </p:nvSpPr>
        <p:spPr bwMode="auto">
          <a:xfrm>
            <a:off x="323850" y="6300442"/>
            <a:ext cx="821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Times New Roman" panose="02020603050405020304" pitchFamily="18" charset="0"/>
                <a:cs typeface="Times New Roman" panose="02020603050405020304" pitchFamily="18" charset="0"/>
              </a:rPr>
              <a:t>Sources </a:t>
            </a:r>
            <a:r>
              <a:rPr lang="en-US" altLang="ja-JP" sz="1400" dirty="0"/>
              <a:t>:  Estimates (1950-2021) projections (2022-2100) in medium variant (United Nations, 2019)</a:t>
            </a:r>
            <a:endParaRPr lang="ja-JP" altLang="en-US" sz="1400" dirty="0"/>
          </a:p>
        </p:txBody>
      </p:sp>
      <p:pic>
        <p:nvPicPr>
          <p:cNvPr id="2" name="図 1">
            <a:extLst>
              <a:ext uri="{FF2B5EF4-FFF2-40B4-BE49-F238E27FC236}">
                <a16:creationId xmlns:a16="http://schemas.microsoft.com/office/drawing/2014/main" id="{39E6AE56-10B5-47B7-B7D2-80715FEEF3EA}"/>
              </a:ext>
            </a:extLst>
          </p:cNvPr>
          <p:cNvPicPr>
            <a:picLocks noChangeAspect="1"/>
          </p:cNvPicPr>
          <p:nvPr/>
        </p:nvPicPr>
        <p:blipFill>
          <a:blip r:embed="rId3"/>
          <a:stretch>
            <a:fillRect/>
          </a:stretch>
        </p:blipFill>
        <p:spPr>
          <a:xfrm>
            <a:off x="647725" y="1249730"/>
            <a:ext cx="7562800" cy="4937654"/>
          </a:xfrm>
          <a:prstGeom prst="rect">
            <a:avLst/>
          </a:prstGeom>
        </p:spPr>
      </p:pic>
    </p:spTree>
    <p:extLst>
      <p:ext uri="{BB962C8B-B14F-4D97-AF65-F5344CB8AC3E}">
        <p14:creationId xmlns:p14="http://schemas.microsoft.com/office/powerpoint/2010/main" val="3765491127"/>
      </p:ext>
    </p:extLst>
  </p:cSld>
  <p:clrMapOvr>
    <a:masterClrMapping/>
  </p:clrMapOvr>
  <mc:AlternateContent xmlns:mc="http://schemas.openxmlformats.org/markup-compatibility/2006" xmlns:p14="http://schemas.microsoft.com/office/powerpoint/2010/main">
    <mc:Choice Requires="p14">
      <p:transition spd="slow" p14:dur="2000" advTm="51934"/>
    </mc:Choice>
    <mc:Fallback xmlns="">
      <p:transition spd="slow" advTm="519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8">
            <a:extLst>
              <a:ext uri="{FF2B5EF4-FFF2-40B4-BE49-F238E27FC236}">
                <a16:creationId xmlns:a16="http://schemas.microsoft.com/office/drawing/2014/main" id="{CE0219A1-DBB7-4673-B06B-78D65B8CE6A2}"/>
              </a:ext>
            </a:extLst>
          </p:cNvPr>
          <p:cNvSpPr>
            <a:spLocks noGrp="1" noChangeArrowheads="1"/>
          </p:cNvSpPr>
          <p:nvPr>
            <p:ph type="title"/>
          </p:nvPr>
        </p:nvSpPr>
        <p:spPr>
          <a:xfrm>
            <a:off x="614362" y="53976"/>
            <a:ext cx="8278109" cy="1126748"/>
          </a:xfrm>
        </p:spPr>
        <p:txBody>
          <a:bodyPr anchor="ctr"/>
          <a:lstStyle/>
          <a:p>
            <a:pPr eaLnBrk="1" hangingPunct="1"/>
            <a:r>
              <a:rPr lang="de-DE" altLang="ja-JP" sz="2800" b="1" dirty="0">
                <a:solidFill>
                  <a:srgbClr val="000000"/>
                </a:solidFill>
                <a:latin typeface="+mn-lt"/>
                <a:ea typeface="ＤＦＰ勘亭流"/>
                <a:cs typeface="ＤＦＰ勘亭流"/>
              </a:rPr>
              <a:t>Figure</a:t>
            </a:r>
            <a:r>
              <a:rPr lang="ja-JP" altLang="en-US" sz="2800" b="1" dirty="0">
                <a:solidFill>
                  <a:srgbClr val="000000"/>
                </a:solidFill>
                <a:latin typeface="+mn-lt"/>
                <a:ea typeface="ＤＦＰ勘亭流"/>
                <a:cs typeface="ＤＦＰ勘亭流"/>
              </a:rPr>
              <a:t> </a:t>
            </a:r>
            <a:r>
              <a:rPr lang="en-US" altLang="ja-JP" sz="2800" b="1" dirty="0">
                <a:solidFill>
                  <a:srgbClr val="000000"/>
                </a:solidFill>
                <a:latin typeface="+mn-lt"/>
                <a:ea typeface="ＤＦＰ勘亭流"/>
                <a:cs typeface="ＤＦＰ勘亭流"/>
              </a:rPr>
              <a:t>3: </a:t>
            </a:r>
            <a:r>
              <a:rPr kumimoji="0" lang="en-US" altLang="ja-JP" sz="2800" b="1" dirty="0">
                <a:latin typeface="+mn-lt"/>
                <a:ea typeface="ＭＳ Ｐゴシック" panose="020B0600070205080204" pitchFamily="50" charset="-128"/>
                <a:cs typeface="Times New Roman" panose="02020603050405020304" pitchFamily="18" charset="0"/>
              </a:rPr>
              <a:t>Changing Composition of the World Population by Regions (UNWPP2022) </a:t>
            </a:r>
            <a:endParaRPr kumimoji="0" lang="ja-JP" altLang="en-US" sz="2800" b="1" dirty="0">
              <a:latin typeface="+mn-lt"/>
              <a:ea typeface="ＭＳ ゴシック" panose="020B0609070205080204" pitchFamily="49" charset="-128"/>
            </a:endParaRPr>
          </a:p>
        </p:txBody>
      </p:sp>
      <p:sp>
        <p:nvSpPr>
          <p:cNvPr id="37891" name="スライド番号プレースホルダ 5">
            <a:extLst>
              <a:ext uri="{FF2B5EF4-FFF2-40B4-BE49-F238E27FC236}">
                <a16:creationId xmlns:a16="http://schemas.microsoft.com/office/drawing/2014/main" id="{905A409E-1830-43E8-9D9C-9AB7B2B417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F063A4-3284-4F20-ADA9-1C0CF39DDF70}" type="slidenum">
              <a:rPr kumimoji="0" lang="en-US" altLang="ja-JP" sz="1200" smtClean="0"/>
              <a:pPr/>
              <a:t>7</a:t>
            </a:fld>
            <a:endParaRPr kumimoji="0" lang="en-US" altLang="ja-JP" sz="1200" dirty="0"/>
          </a:p>
        </p:txBody>
      </p:sp>
      <p:cxnSp>
        <p:nvCxnSpPr>
          <p:cNvPr id="7" name="直線コネクタ 6">
            <a:extLst>
              <a:ext uri="{FF2B5EF4-FFF2-40B4-BE49-F238E27FC236}">
                <a16:creationId xmlns:a16="http://schemas.microsoft.com/office/drawing/2014/main" id="{07AEFF2F-7A18-44AC-BC5F-8B2D067BE869}"/>
              </a:ext>
            </a:extLst>
          </p:cNvPr>
          <p:cNvCxnSpPr>
            <a:cxnSpLocks/>
          </p:cNvCxnSpPr>
          <p:nvPr/>
        </p:nvCxnSpPr>
        <p:spPr>
          <a:xfrm>
            <a:off x="3924300" y="1881188"/>
            <a:ext cx="0" cy="309562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BC24528E-849A-4DA1-B006-2F4BC9EE5F52}"/>
              </a:ext>
            </a:extLst>
          </p:cNvPr>
          <p:cNvSpPr txBox="1">
            <a:spLocks noChangeArrowheads="1"/>
          </p:cNvSpPr>
          <p:nvPr/>
        </p:nvSpPr>
        <p:spPr bwMode="auto">
          <a:xfrm>
            <a:off x="323850" y="6300442"/>
            <a:ext cx="821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Times New Roman" panose="02020603050405020304" pitchFamily="18" charset="0"/>
                <a:cs typeface="Times New Roman" panose="02020603050405020304" pitchFamily="18" charset="0"/>
              </a:rPr>
              <a:t>Sources </a:t>
            </a:r>
            <a:r>
              <a:rPr lang="en-US" altLang="ja-JP" sz="1400" dirty="0"/>
              <a:t>:  Estimates (1950-2022) projections (2022-2100) in medium variant (United Nations, 2023)</a:t>
            </a:r>
            <a:endParaRPr lang="ja-JP" altLang="en-US" sz="1400" dirty="0"/>
          </a:p>
        </p:txBody>
      </p:sp>
      <p:pic>
        <p:nvPicPr>
          <p:cNvPr id="2" name="図 1">
            <a:extLst>
              <a:ext uri="{FF2B5EF4-FFF2-40B4-BE49-F238E27FC236}">
                <a16:creationId xmlns:a16="http://schemas.microsoft.com/office/drawing/2014/main" id="{B833E153-8A25-24B5-AFA7-C5D9598D7A80}"/>
              </a:ext>
            </a:extLst>
          </p:cNvPr>
          <p:cNvPicPr>
            <a:picLocks noChangeAspect="1"/>
          </p:cNvPicPr>
          <p:nvPr/>
        </p:nvPicPr>
        <p:blipFill>
          <a:blip r:embed="rId3"/>
          <a:stretch>
            <a:fillRect/>
          </a:stretch>
        </p:blipFill>
        <p:spPr>
          <a:xfrm>
            <a:off x="645037" y="1337436"/>
            <a:ext cx="7596336" cy="49630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123"/>
    </mc:Choice>
    <mc:Fallback xmlns="">
      <p:transition spd="slow" advTm="4112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2AF6D9FF-2782-4439-92CD-9646BD82A97A}"/>
              </a:ext>
            </a:extLst>
          </p:cNvPr>
          <p:cNvSpPr>
            <a:spLocks noGrp="1" noChangeArrowheads="1"/>
          </p:cNvSpPr>
          <p:nvPr>
            <p:ph type="title"/>
          </p:nvPr>
        </p:nvSpPr>
        <p:spPr>
          <a:xfrm>
            <a:off x="449411" y="260648"/>
            <a:ext cx="8101013" cy="1179513"/>
          </a:xfrm>
        </p:spPr>
        <p:txBody>
          <a:bodyPr anchor="ctr"/>
          <a:lstStyle/>
          <a:p>
            <a:pPr algn="ctr"/>
            <a:br>
              <a:rPr lang="en-US" altLang="ja-JP" sz="32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br>
            <a:r>
              <a:rPr lang="en-US" altLang="ja-JP" sz="24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Figure 4: Population Changes in the Next 2.3 Billion </a:t>
            </a:r>
            <a:br>
              <a:rPr lang="en-US" altLang="ja-JP" sz="24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br>
            <a:r>
              <a:rPr lang="en-US" altLang="ja-JP" sz="24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by Age Group and Regions</a:t>
            </a:r>
            <a:endParaRPr lang="en-US" altLang="ja-JP" sz="32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楕円 5">
            <a:extLst>
              <a:ext uri="{FF2B5EF4-FFF2-40B4-BE49-F238E27FC236}">
                <a16:creationId xmlns:a16="http://schemas.microsoft.com/office/drawing/2014/main" id="{E4561C9C-EC64-4BAE-8992-E39A07141D08}"/>
              </a:ext>
            </a:extLst>
          </p:cNvPr>
          <p:cNvSpPr/>
          <p:nvPr/>
        </p:nvSpPr>
        <p:spPr>
          <a:xfrm>
            <a:off x="6732588" y="3789363"/>
            <a:ext cx="719137" cy="6540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スライド番号プレースホルダー 1">
            <a:extLst>
              <a:ext uri="{FF2B5EF4-FFF2-40B4-BE49-F238E27FC236}">
                <a16:creationId xmlns:a16="http://schemas.microsoft.com/office/drawing/2014/main" id="{760275F5-B115-4AC4-9D43-E3CF4B97F4CF}"/>
              </a:ext>
            </a:extLst>
          </p:cNvPr>
          <p:cNvSpPr>
            <a:spLocks noGrp="1"/>
          </p:cNvSpPr>
          <p:nvPr>
            <p:ph type="sldNum" sz="quarter" idx="12"/>
          </p:nvPr>
        </p:nvSpPr>
        <p:spPr/>
        <p:txBody>
          <a:bodyPr/>
          <a:lstStyle/>
          <a:p>
            <a:fld id="{D79FE58D-3CC0-420C-AD7B-C715E905C4E4}" type="slidenum">
              <a:rPr lang="en-US" altLang="ja-JP" smtClean="0"/>
              <a:pPr/>
              <a:t>8</a:t>
            </a:fld>
            <a:endParaRPr lang="en-US" altLang="ja-JP" dirty="0"/>
          </a:p>
        </p:txBody>
      </p:sp>
      <p:sp>
        <p:nvSpPr>
          <p:cNvPr id="8" name="テキスト ボックス 1">
            <a:extLst>
              <a:ext uri="{FF2B5EF4-FFF2-40B4-BE49-F238E27FC236}">
                <a16:creationId xmlns:a16="http://schemas.microsoft.com/office/drawing/2014/main" id="{8998A8E2-CAA6-46D6-8B69-220AFA2AB23A}"/>
              </a:ext>
            </a:extLst>
          </p:cNvPr>
          <p:cNvSpPr txBox="1">
            <a:spLocks noChangeArrowheads="1"/>
          </p:cNvSpPr>
          <p:nvPr/>
        </p:nvSpPr>
        <p:spPr bwMode="auto">
          <a:xfrm>
            <a:off x="642466" y="6216267"/>
            <a:ext cx="785906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en-US" altLang="ja-JP" sz="1800" b="1" kern="100" dirty="0">
                <a:effectLst/>
                <a:latin typeface="Times New Roman" panose="02020603050405020304" pitchFamily="18" charset="0"/>
                <a:ea typeface="ＭＳ 明朝" panose="02020609040205080304" pitchFamily="17" charset="-128"/>
                <a:cs typeface="Times New Roman" panose="02020603050405020304" pitchFamily="18" charset="0"/>
              </a:rPr>
              <a:t>Source: </a:t>
            </a:r>
            <a:r>
              <a:rPr lang="en-US" alt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rPr>
              <a:t>United Nations, 2022a.</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7" name="図 6">
            <a:extLst>
              <a:ext uri="{FF2B5EF4-FFF2-40B4-BE49-F238E27FC236}">
                <a16:creationId xmlns:a16="http://schemas.microsoft.com/office/drawing/2014/main" id="{10150A01-8694-D4DE-D122-883997DF93DB}"/>
              </a:ext>
            </a:extLst>
          </p:cNvPr>
          <p:cNvPicPr>
            <a:picLocks noChangeAspect="1"/>
          </p:cNvPicPr>
          <p:nvPr/>
        </p:nvPicPr>
        <p:blipFill>
          <a:blip r:embed="rId3"/>
          <a:stretch>
            <a:fillRect/>
          </a:stretch>
        </p:blipFill>
        <p:spPr>
          <a:xfrm>
            <a:off x="629741" y="1587839"/>
            <a:ext cx="6966595" cy="4551570"/>
          </a:xfrm>
          <a:prstGeom prst="rect">
            <a:avLst/>
          </a:prstGeom>
        </p:spPr>
      </p:pic>
    </p:spTree>
    <p:extLst>
      <p:ext uri="{BB962C8B-B14F-4D97-AF65-F5344CB8AC3E}">
        <p14:creationId xmlns:p14="http://schemas.microsoft.com/office/powerpoint/2010/main" val="1701015342"/>
      </p:ext>
    </p:extLst>
  </p:cSld>
  <p:clrMapOvr>
    <a:masterClrMapping/>
  </p:clrMapOvr>
  <mc:AlternateContent xmlns:mc="http://schemas.openxmlformats.org/markup-compatibility/2006" xmlns:p14="http://schemas.microsoft.com/office/powerpoint/2010/main">
    <mc:Choice Requires="p14">
      <p:transition spd="slow" p14:dur="2000" advTm="50420"/>
    </mc:Choice>
    <mc:Fallback xmlns="">
      <p:transition spd="slow" advTm="504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1FA5DA16-F6C9-4E6A-BA66-8D25E85D0E48}"/>
              </a:ext>
            </a:extLst>
          </p:cNvPr>
          <p:cNvSpPr>
            <a:spLocks noGrp="1" noChangeArrowheads="1"/>
          </p:cNvSpPr>
          <p:nvPr>
            <p:ph type="title"/>
          </p:nvPr>
        </p:nvSpPr>
        <p:spPr>
          <a:xfrm>
            <a:off x="539552" y="504478"/>
            <a:ext cx="8280920" cy="1124322"/>
          </a:xfrm>
        </p:spPr>
        <p:txBody>
          <a:bodyPr anchor="ctr" anchorCtr="0"/>
          <a:lstStyle/>
          <a:p>
            <a:r>
              <a:rPr lang="en-US" altLang="ja-JP" sz="3200" b="1" dirty="0">
                <a:latin typeface="+mn-lt"/>
                <a:cs typeface="Times New Roman" panose="02020603050405020304" pitchFamily="18" charset="0"/>
              </a:rPr>
              <a:t>2 Japan As a Precursor Case of Depopulation</a:t>
            </a:r>
            <a:endParaRPr lang="en-GB" altLang="ja-JP" sz="3200" b="1" dirty="0">
              <a:latin typeface="+mn-lt"/>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9A37F624-48F7-4B9B-8D14-1AEF6F530DFB}"/>
              </a:ext>
            </a:extLst>
          </p:cNvPr>
          <p:cNvSpPr>
            <a:spLocks noGrp="1"/>
          </p:cNvSpPr>
          <p:nvPr>
            <p:ph idx="1"/>
          </p:nvPr>
        </p:nvSpPr>
        <p:spPr>
          <a:xfrm>
            <a:off x="395536" y="1920788"/>
            <a:ext cx="7920880" cy="4032448"/>
          </a:xfrm>
        </p:spPr>
        <p:txBody>
          <a:bodyPr/>
          <a:lstStyle/>
          <a:p>
            <a:pPr>
              <a:defRPr/>
            </a:pPr>
            <a:r>
              <a:rPr lang="en-US" altLang="ja-JP" sz="2400" dirty="0">
                <a:latin typeface="+mn-ea"/>
                <a:ea typeface="+mn-ea"/>
              </a:rPr>
              <a:t>Following Japan, the EU, China, and most of countries are expected to undergo a long period of population decline by 2050.</a:t>
            </a:r>
            <a:r>
              <a:rPr lang="ja-JP" altLang="en-US" sz="2400" dirty="0">
                <a:latin typeface="+mn-ea"/>
                <a:ea typeface="+mn-ea"/>
              </a:rPr>
              <a:t> </a:t>
            </a:r>
            <a:endParaRPr lang="en-US" altLang="ja-JP" sz="2400" dirty="0">
              <a:latin typeface="+mn-ea"/>
              <a:ea typeface="+mn-ea"/>
            </a:endParaRPr>
          </a:p>
          <a:p>
            <a:pPr>
              <a:defRPr/>
            </a:pPr>
            <a:r>
              <a:rPr lang="en-US" altLang="ja-JP" sz="2400" dirty="0">
                <a:latin typeface="+mn-ea"/>
                <a:ea typeface="+mn-ea"/>
              </a:rPr>
              <a:t>In fact, almost two thirds of the world’s population lives in countries in which the total fertility rate (TFR) is below the replacement level (</a:t>
            </a:r>
            <a:r>
              <a:rPr lang="en-US" altLang="ja-JP" sz="2000" dirty="0">
                <a:latin typeface="+mn-ea"/>
                <a:ea typeface="+mn-ea"/>
              </a:rPr>
              <a:t>United Nations </a:t>
            </a:r>
            <a:r>
              <a:rPr lang="en-US" altLang="ja-JP" sz="2400" dirty="0">
                <a:latin typeface="+mn-ea"/>
                <a:ea typeface="+mn-ea"/>
              </a:rPr>
              <a:t>2022b). </a:t>
            </a:r>
            <a:r>
              <a:rPr lang="ja-JP" altLang="en-US" sz="2400" dirty="0">
                <a:latin typeface="+mn-ea"/>
                <a:ea typeface="+mn-ea"/>
              </a:rPr>
              <a:t>（</a:t>
            </a:r>
            <a:r>
              <a:rPr lang="en-US" altLang="ja-JP" sz="2400" dirty="0">
                <a:latin typeface="+mn-ea"/>
                <a:ea typeface="+mn-ea"/>
              </a:rPr>
              <a:t>Figure </a:t>
            </a:r>
            <a:r>
              <a:rPr lang="ja-JP" altLang="en-US" sz="2400" dirty="0">
                <a:latin typeface="+mn-ea"/>
                <a:ea typeface="+mn-ea"/>
              </a:rPr>
              <a:t>）</a:t>
            </a:r>
            <a:endParaRPr lang="en-US" altLang="ja-JP" sz="2400" dirty="0">
              <a:latin typeface="+mn-ea"/>
              <a:ea typeface="+mn-ea"/>
            </a:endParaRPr>
          </a:p>
          <a:p>
            <a:pPr>
              <a:defRPr/>
            </a:pPr>
            <a:r>
              <a:rPr lang="en-US" altLang="ja-JP" sz="2400" dirty="0">
                <a:latin typeface="+mn-ea"/>
                <a:ea typeface="+mn-ea"/>
              </a:rPr>
              <a:t>Net Reproduction Rate (NRR) in 2022</a:t>
            </a:r>
            <a:r>
              <a:rPr lang="ja-JP" altLang="en-US" sz="2400" dirty="0">
                <a:latin typeface="+mn-ea"/>
                <a:ea typeface="+mn-ea"/>
              </a:rPr>
              <a:t> </a:t>
            </a:r>
            <a:r>
              <a:rPr lang="en-US" altLang="ja-JP" sz="2400" dirty="0">
                <a:latin typeface="+mn-ea"/>
                <a:ea typeface="+mn-ea"/>
              </a:rPr>
              <a:t>is estimated below the replacement level in most of regions except  Sub-Sahara Africa.</a:t>
            </a:r>
            <a:r>
              <a:rPr lang="ja-JP" altLang="en-US" sz="2400" dirty="0">
                <a:latin typeface="+mn-ea"/>
                <a:ea typeface="+mn-ea"/>
              </a:rPr>
              <a:t>（</a:t>
            </a:r>
            <a:r>
              <a:rPr lang="en-US" altLang="ja-JP" sz="2400" dirty="0">
                <a:latin typeface="+mn-ea"/>
                <a:ea typeface="+mn-ea"/>
              </a:rPr>
              <a:t>Figure 6</a:t>
            </a:r>
            <a:r>
              <a:rPr lang="ja-JP" altLang="en-US" sz="2400" dirty="0">
                <a:latin typeface="+mn-ea"/>
                <a:ea typeface="+mn-ea"/>
              </a:rPr>
              <a:t>）</a:t>
            </a:r>
          </a:p>
          <a:p>
            <a:pPr>
              <a:defRPr/>
            </a:pPr>
            <a:endParaRPr lang="en-US" altLang="ja-JP" sz="2400" dirty="0">
              <a:latin typeface="+mn-ea"/>
              <a:ea typeface="+mn-ea"/>
            </a:endParaRPr>
          </a:p>
          <a:p>
            <a:pPr>
              <a:defRPr/>
            </a:pPr>
            <a:endParaRPr lang="en-US" altLang="ja-JP" sz="2400" dirty="0">
              <a:latin typeface="+mn-ea"/>
              <a:ea typeface="+mn-ea"/>
            </a:endParaRPr>
          </a:p>
        </p:txBody>
      </p:sp>
      <p:sp>
        <p:nvSpPr>
          <p:cNvPr id="2" name="スライド番号プレースホルダー 1">
            <a:extLst>
              <a:ext uri="{FF2B5EF4-FFF2-40B4-BE49-F238E27FC236}">
                <a16:creationId xmlns:a16="http://schemas.microsoft.com/office/drawing/2014/main" id="{3CCD2700-4E1E-4DC2-9526-6128527CEB35}"/>
              </a:ext>
            </a:extLst>
          </p:cNvPr>
          <p:cNvSpPr>
            <a:spLocks noGrp="1"/>
          </p:cNvSpPr>
          <p:nvPr>
            <p:ph type="sldNum" sz="quarter" idx="12"/>
          </p:nvPr>
        </p:nvSpPr>
        <p:spPr/>
        <p:txBody>
          <a:bodyPr/>
          <a:lstStyle/>
          <a:p>
            <a:fld id="{D79FE58D-3CC0-420C-AD7B-C715E905C4E4}" type="slidenum">
              <a:rPr lang="en-US" altLang="ja-JP" smtClean="0"/>
              <a:pPr/>
              <a:t>9</a:t>
            </a:fld>
            <a:endParaRPr lang="en-US" altLang="ja-JP" dirty="0"/>
          </a:p>
        </p:txBody>
      </p:sp>
    </p:spTree>
    <p:extLst>
      <p:ext uri="{BB962C8B-B14F-4D97-AF65-F5344CB8AC3E}">
        <p14:creationId xmlns:p14="http://schemas.microsoft.com/office/powerpoint/2010/main" val="2856938018"/>
      </p:ext>
    </p:extLst>
  </p:cSld>
  <p:clrMapOvr>
    <a:masterClrMapping/>
  </p:clrMapOvr>
  <mc:AlternateContent xmlns:mc="http://schemas.openxmlformats.org/markup-compatibility/2006" xmlns:p14="http://schemas.microsoft.com/office/powerpoint/2010/main">
    <mc:Choice Requires="p14">
      <p:transition spd="slow" p14:dur="2000" advTm="42247"/>
    </mc:Choice>
    <mc:Fallback xmlns="">
      <p:transition spd="slow" advTm="42247"/>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35777</TotalTime>
  <Words>2186</Words>
  <Application>Microsoft Office PowerPoint</Application>
  <PresentationFormat>画面に合わせる (4:3)</PresentationFormat>
  <Paragraphs>155</Paragraphs>
  <Slides>29</Slides>
  <Notes>21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ＤＦＰ勘亭流</vt:lpstr>
      <vt:lpstr>ＭＳ 明朝</vt:lpstr>
      <vt:lpstr>Arial</vt:lpstr>
      <vt:lpstr>Century</vt:lpstr>
      <vt:lpstr>Times New Roman</vt:lpstr>
      <vt:lpstr>Wingdings</vt:lpstr>
      <vt:lpstr>Profile</vt:lpstr>
      <vt:lpstr>Population Issues of Japan： Japan As a Precursor Case of Depopulation </vt:lpstr>
      <vt:lpstr>Introduction  Japan As a Precursor Case of Depopulation 　　　　　　  </vt:lpstr>
      <vt:lpstr>1. World Population Prospects 2022 (UNWPP2022)</vt:lpstr>
      <vt:lpstr>PowerPoint プレゼンテーション</vt:lpstr>
      <vt:lpstr> Figure1: Long term Population Development  of the World (UNWPP2022) and Japan. </vt:lpstr>
      <vt:lpstr>Figure 2: Increasing World’s Population and Population by Regions (UNWPP2022) </vt:lpstr>
      <vt:lpstr>Figure 3: Changing Composition of the World Population by Regions (UNWPP2022) </vt:lpstr>
      <vt:lpstr> Figure 4: Population Changes in the Next 2.3 Billion  by Age Group and Regions</vt:lpstr>
      <vt:lpstr>2 Japan As a Precursor Case of Depopulation</vt:lpstr>
      <vt:lpstr>**Japan As a Precursor Case of Depopulation</vt:lpstr>
      <vt:lpstr>**Japan As a Precursor Case of Depopulation</vt:lpstr>
      <vt:lpstr>**Japan As a Precursor Case of Depopulation</vt:lpstr>
      <vt:lpstr>Figure 5: Changing Total Fertility Rates by Region (UNWPP2022) </vt:lpstr>
      <vt:lpstr> Figure 6: Changing Net Reproduction Rates(NRR)  by Region (UNWPP2022) </vt:lpstr>
      <vt:lpstr>Figure 7: Changing Life Expectancy by Region (UNWPP2022) </vt:lpstr>
      <vt:lpstr>3. Population Dynamics of Japan </vt:lpstr>
      <vt:lpstr>Figure 8 Population Dynamics 0f Japan 1950-2018  </vt:lpstr>
      <vt:lpstr>Figure 9 Population Dynamics 0f Japan 1950-2018</vt:lpstr>
      <vt:lpstr>* Population Dynamics of Japan </vt:lpstr>
      <vt:lpstr>Figure 10  Long-term transition  of Natural Dynamics in Japan  1873-2018</vt:lpstr>
      <vt:lpstr>4. Causalities of Demographic Transition (1) FDT in Japan</vt:lpstr>
      <vt:lpstr>Figure 11 :  Women’s life expectancy and fertility change</vt:lpstr>
      <vt:lpstr>*Causalities of Demographic Transition  (2) SDT in Japan </vt:lpstr>
      <vt:lpstr>Figure 10:  Effects of late marriage and late childbearing</vt:lpstr>
      <vt:lpstr>Conclusion :Depopulation is unprecedented national crisis ? 　　　　　　  </vt:lpstr>
      <vt:lpstr>Conclusion :Depopulation is unprecedented national crisis ? 　　　　　　  </vt:lpstr>
      <vt:lpstr>PowerPoint プレゼンテーション</vt:lpstr>
      <vt:lpstr>References </vt:lpstr>
      <vt:lpstr>PowerPoint プレゼンテーション</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札幌市立 大学</dc:creator>
  <cp:lastModifiedBy>俊彦 原</cp:lastModifiedBy>
  <cp:revision>696</cp:revision>
  <cp:lastPrinted>2023-10-25T06:39:25Z</cp:lastPrinted>
  <dcterms:created xsi:type="dcterms:W3CDTF">2017-05-26T01:41:34Z</dcterms:created>
  <dcterms:modified xsi:type="dcterms:W3CDTF">2023-12-31T02:20:43Z</dcterms:modified>
</cp:coreProperties>
</file>