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256" r:id="rId2"/>
    <p:sldId id="640" r:id="rId3"/>
    <p:sldId id="628" r:id="rId4"/>
    <p:sldId id="343" r:id="rId5"/>
    <p:sldId id="486" r:id="rId6"/>
    <p:sldId id="600" r:id="rId7"/>
    <p:sldId id="607" r:id="rId8"/>
    <p:sldId id="623" r:id="rId9"/>
    <p:sldId id="608" r:id="rId10"/>
    <p:sldId id="518" r:id="rId11"/>
    <p:sldId id="624" r:id="rId12"/>
    <p:sldId id="602" r:id="rId13"/>
    <p:sldId id="610" r:id="rId14"/>
    <p:sldId id="574" r:id="rId15"/>
    <p:sldId id="460" r:id="rId16"/>
    <p:sldId id="357" r:id="rId17"/>
    <p:sldId id="625" r:id="rId18"/>
    <p:sldId id="366" r:id="rId19"/>
    <p:sldId id="626" r:id="rId20"/>
    <p:sldId id="599" r:id="rId21"/>
    <p:sldId id="603" r:id="rId22"/>
    <p:sldId id="598" r:id="rId23"/>
    <p:sldId id="470" r:id="rId24"/>
    <p:sldId id="631" r:id="rId25"/>
    <p:sldId id="405" r:id="rId26"/>
    <p:sldId id="359" r:id="rId27"/>
    <p:sldId id="393" r:id="rId28"/>
    <p:sldId id="630" r:id="rId29"/>
    <p:sldId id="463" r:id="rId30"/>
    <p:sldId id="629" r:id="rId31"/>
    <p:sldId id="475" r:id="rId32"/>
    <p:sldId id="476" r:id="rId33"/>
    <p:sldId id="632" r:id="rId34"/>
    <p:sldId id="601" r:id="rId35"/>
    <p:sldId id="633" r:id="rId36"/>
    <p:sldId id="604" r:id="rId37"/>
    <p:sldId id="605" r:id="rId38"/>
    <p:sldId id="606" r:id="rId39"/>
    <p:sldId id="611" r:id="rId40"/>
    <p:sldId id="453" r:id="rId41"/>
    <p:sldId id="456" r:id="rId42"/>
    <p:sldId id="454" r:id="rId43"/>
    <p:sldId id="613" r:id="rId44"/>
    <p:sldId id="634" r:id="rId45"/>
    <p:sldId id="635" r:id="rId46"/>
    <p:sldId id="636" r:id="rId47"/>
    <p:sldId id="637" r:id="rId48"/>
    <p:sldId id="639" r:id="rId49"/>
    <p:sldId id="318" r:id="rId50"/>
    <p:sldId id="317" r:id="rId51"/>
    <p:sldId id="653" r:id="rId52"/>
    <p:sldId id="652" r:id="rId53"/>
    <p:sldId id="656" r:id="rId54"/>
    <p:sldId id="657" r:id="rId55"/>
    <p:sldId id="641" r:id="rId56"/>
    <p:sldId id="643" r:id="rId57"/>
    <p:sldId id="644" r:id="rId58"/>
    <p:sldId id="645" r:id="rId59"/>
    <p:sldId id="646" r:id="rId60"/>
    <p:sldId id="647" r:id="rId61"/>
    <p:sldId id="648" r:id="rId62"/>
    <p:sldId id="649" r:id="rId63"/>
  </p:sldIdLst>
  <p:sldSz cx="9144000" cy="6858000" type="screen4x3"/>
  <p:notesSz cx="6735763" cy="9869488"/>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3778" autoAdjust="0"/>
  </p:normalViewPr>
  <p:slideViewPr>
    <p:cSldViewPr>
      <p:cViewPr varScale="1">
        <p:scale>
          <a:sx n="58" d="100"/>
          <a:sy n="58" d="100"/>
        </p:scale>
        <p:origin x="1344" y="36"/>
      </p:cViewPr>
      <p:guideLst>
        <p:guide orient="horz" pos="2160"/>
        <p:guide pos="2880"/>
      </p:guideLst>
    </p:cSldViewPr>
  </p:slideViewPr>
  <p:outlineViewPr>
    <p:cViewPr>
      <p:scale>
        <a:sx n="33" d="100"/>
        <a:sy n="33" d="100"/>
      </p:scale>
      <p:origin x="0" y="240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ECE9BFF-5E3F-4041-8EAD-481090A9C239}"/>
              </a:ext>
            </a:extLst>
          </p:cNvPr>
          <p:cNvSpPr>
            <a:spLocks noGrp="1" noChangeArrowheads="1"/>
          </p:cNvSpPr>
          <p:nvPr>
            <p:ph type="hdr" sz="quarter"/>
          </p:nvPr>
        </p:nvSpPr>
        <p:spPr bwMode="auto">
          <a:xfrm>
            <a:off x="2" y="1"/>
            <a:ext cx="2919031" cy="492939"/>
          </a:xfrm>
          <a:prstGeom prst="rect">
            <a:avLst/>
          </a:prstGeom>
          <a:noFill/>
          <a:ln w="9525">
            <a:noFill/>
            <a:miter lim="800000"/>
            <a:headEnd/>
            <a:tailEnd/>
          </a:ln>
        </p:spPr>
        <p:txBody>
          <a:bodyPr vert="horz" wrap="square" lIns="94858" tIns="47429" rIns="94858" bIns="47429" numCol="1" anchor="t" anchorCtr="0" compatLnSpc="1">
            <a:prstTxWarp prst="textNoShape">
              <a:avLst/>
            </a:prstTxWarp>
          </a:bodyPr>
          <a:lstStyle>
            <a:lvl1pPr eaLnBrk="1" hangingPunct="1">
              <a:defRPr sz="1200">
                <a:latin typeface="Arial" charset="0"/>
                <a:ea typeface="ＭＳ Ｐゴシック" pitchFamily="84" charset="-128"/>
                <a:cs typeface="+mn-cs"/>
              </a:defRPr>
            </a:lvl1pPr>
          </a:lstStyle>
          <a:p>
            <a:pPr>
              <a:defRPr/>
            </a:pPr>
            <a:endParaRPr lang="en-US" altLang="ja-JP" dirty="0"/>
          </a:p>
        </p:txBody>
      </p:sp>
      <p:sp>
        <p:nvSpPr>
          <p:cNvPr id="67587" name="Rectangle 3">
            <a:extLst>
              <a:ext uri="{FF2B5EF4-FFF2-40B4-BE49-F238E27FC236}">
                <a16:creationId xmlns:a16="http://schemas.microsoft.com/office/drawing/2014/main" id="{017A8864-B5C0-46D0-8686-386FB946FF88}"/>
              </a:ext>
            </a:extLst>
          </p:cNvPr>
          <p:cNvSpPr>
            <a:spLocks noGrp="1" noChangeArrowheads="1"/>
          </p:cNvSpPr>
          <p:nvPr>
            <p:ph type="dt" sz="quarter" idx="1"/>
          </p:nvPr>
        </p:nvSpPr>
        <p:spPr bwMode="auto">
          <a:xfrm>
            <a:off x="3816732" y="1"/>
            <a:ext cx="2919031" cy="492939"/>
          </a:xfrm>
          <a:prstGeom prst="rect">
            <a:avLst/>
          </a:prstGeom>
          <a:noFill/>
          <a:ln w="9525">
            <a:noFill/>
            <a:miter lim="800000"/>
            <a:headEnd/>
            <a:tailEnd/>
          </a:ln>
        </p:spPr>
        <p:txBody>
          <a:bodyPr vert="horz" wrap="square" lIns="94858" tIns="47429" rIns="94858" bIns="47429" numCol="1" anchor="t" anchorCtr="0" compatLnSpc="1">
            <a:prstTxWarp prst="textNoShape">
              <a:avLst/>
            </a:prstTxWarp>
          </a:bodyPr>
          <a:lstStyle>
            <a:lvl1pPr algn="r" eaLnBrk="1" hangingPunct="1">
              <a:defRPr sz="1200">
                <a:latin typeface="Arial" charset="0"/>
                <a:ea typeface="ＭＳ Ｐゴシック" pitchFamily="84" charset="-128"/>
                <a:cs typeface="+mn-cs"/>
              </a:defRPr>
            </a:lvl1pPr>
          </a:lstStyle>
          <a:p>
            <a:pPr>
              <a:defRPr/>
            </a:pPr>
            <a:endParaRPr lang="en-US" altLang="ja-JP" dirty="0"/>
          </a:p>
        </p:txBody>
      </p:sp>
      <p:sp>
        <p:nvSpPr>
          <p:cNvPr id="67588" name="Rectangle 4">
            <a:extLst>
              <a:ext uri="{FF2B5EF4-FFF2-40B4-BE49-F238E27FC236}">
                <a16:creationId xmlns:a16="http://schemas.microsoft.com/office/drawing/2014/main" id="{2C86A7BC-45C8-4D86-AAE7-A4FB9FAA6F12}"/>
              </a:ext>
            </a:extLst>
          </p:cNvPr>
          <p:cNvSpPr>
            <a:spLocks noGrp="1" noChangeArrowheads="1"/>
          </p:cNvSpPr>
          <p:nvPr>
            <p:ph type="ftr" sz="quarter" idx="2"/>
          </p:nvPr>
        </p:nvSpPr>
        <p:spPr bwMode="auto">
          <a:xfrm>
            <a:off x="2" y="9376551"/>
            <a:ext cx="2919031" cy="492939"/>
          </a:xfrm>
          <a:prstGeom prst="rect">
            <a:avLst/>
          </a:prstGeom>
          <a:noFill/>
          <a:ln w="9525">
            <a:noFill/>
            <a:miter lim="800000"/>
            <a:headEnd/>
            <a:tailEnd/>
          </a:ln>
        </p:spPr>
        <p:txBody>
          <a:bodyPr vert="horz" wrap="square" lIns="94858" tIns="47429" rIns="94858" bIns="47429" numCol="1" anchor="b" anchorCtr="0" compatLnSpc="1">
            <a:prstTxWarp prst="textNoShape">
              <a:avLst/>
            </a:prstTxWarp>
          </a:bodyPr>
          <a:lstStyle>
            <a:lvl1pPr eaLnBrk="1" hangingPunct="1">
              <a:defRPr sz="1200">
                <a:latin typeface="Arial" charset="0"/>
                <a:ea typeface="ＭＳ Ｐゴシック" pitchFamily="84" charset="-128"/>
                <a:cs typeface="+mn-cs"/>
              </a:defRPr>
            </a:lvl1pPr>
          </a:lstStyle>
          <a:p>
            <a:pPr>
              <a:defRPr/>
            </a:pPr>
            <a:endParaRPr lang="en-US" altLang="ja-JP" dirty="0"/>
          </a:p>
        </p:txBody>
      </p:sp>
      <p:sp>
        <p:nvSpPr>
          <p:cNvPr id="67589" name="Rectangle 5">
            <a:extLst>
              <a:ext uri="{FF2B5EF4-FFF2-40B4-BE49-F238E27FC236}">
                <a16:creationId xmlns:a16="http://schemas.microsoft.com/office/drawing/2014/main" id="{301C7B0A-FFB6-4D8E-9FF8-167F27AA4C31}"/>
              </a:ext>
            </a:extLst>
          </p:cNvPr>
          <p:cNvSpPr>
            <a:spLocks noGrp="1" noChangeArrowheads="1"/>
          </p:cNvSpPr>
          <p:nvPr>
            <p:ph type="sldNum" sz="quarter" idx="3"/>
          </p:nvPr>
        </p:nvSpPr>
        <p:spPr bwMode="auto">
          <a:xfrm>
            <a:off x="3816732" y="9376551"/>
            <a:ext cx="2919031" cy="492939"/>
          </a:xfrm>
          <a:prstGeom prst="rect">
            <a:avLst/>
          </a:prstGeom>
          <a:noFill/>
          <a:ln w="9525">
            <a:noFill/>
            <a:miter lim="800000"/>
            <a:headEnd/>
            <a:tailEnd/>
          </a:ln>
        </p:spPr>
        <p:txBody>
          <a:bodyPr vert="horz" wrap="square" lIns="94858" tIns="47429" rIns="94858" bIns="47429" numCol="1" anchor="b" anchorCtr="0" compatLnSpc="1">
            <a:prstTxWarp prst="textNoShape">
              <a:avLst/>
            </a:prstTxWarp>
          </a:bodyPr>
          <a:lstStyle>
            <a:lvl1pPr algn="r" eaLnBrk="1" hangingPunct="1">
              <a:defRPr sz="1200"/>
            </a:lvl1pPr>
          </a:lstStyle>
          <a:p>
            <a:pPr>
              <a:defRPr/>
            </a:pPr>
            <a:fld id="{33690B72-0209-41A9-B855-CA06C60483B5}" type="slidenum">
              <a:rPr lang="en-US" altLang="ja-JP"/>
              <a:pPr>
                <a:defRPr/>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D2E89D6-32D1-4699-97B5-E1C5846E6989}"/>
              </a:ext>
            </a:extLst>
          </p:cNvPr>
          <p:cNvSpPr>
            <a:spLocks noGrp="1" noChangeArrowheads="1"/>
          </p:cNvSpPr>
          <p:nvPr>
            <p:ph type="hdr" sz="quarter"/>
          </p:nvPr>
        </p:nvSpPr>
        <p:spPr bwMode="auto">
          <a:xfrm>
            <a:off x="2" y="1"/>
            <a:ext cx="2919031" cy="492939"/>
          </a:xfrm>
          <a:prstGeom prst="rect">
            <a:avLst/>
          </a:prstGeom>
          <a:noFill/>
          <a:ln w="9525">
            <a:noFill/>
            <a:miter lim="800000"/>
            <a:headEnd/>
            <a:tailEnd/>
          </a:ln>
        </p:spPr>
        <p:txBody>
          <a:bodyPr vert="horz" wrap="square" lIns="94858" tIns="47429" rIns="94858" bIns="47429" numCol="1" anchor="t" anchorCtr="0" compatLnSpc="1">
            <a:prstTxWarp prst="textNoShape">
              <a:avLst/>
            </a:prstTxWarp>
          </a:bodyPr>
          <a:lstStyle>
            <a:lvl1pPr eaLnBrk="1" hangingPunct="1">
              <a:defRPr sz="1200">
                <a:latin typeface="Arial" charset="0"/>
                <a:ea typeface="ＭＳ Ｐゴシック" pitchFamily="84" charset="-128"/>
                <a:cs typeface="+mn-cs"/>
              </a:defRPr>
            </a:lvl1pPr>
          </a:lstStyle>
          <a:p>
            <a:pPr>
              <a:defRPr/>
            </a:pPr>
            <a:endParaRPr lang="en-US" altLang="ja-JP" dirty="0"/>
          </a:p>
        </p:txBody>
      </p:sp>
      <p:sp>
        <p:nvSpPr>
          <p:cNvPr id="25603" name="Rectangle 3">
            <a:extLst>
              <a:ext uri="{FF2B5EF4-FFF2-40B4-BE49-F238E27FC236}">
                <a16:creationId xmlns:a16="http://schemas.microsoft.com/office/drawing/2014/main" id="{043560DB-7C4C-4EAD-AE36-C75D018851F2}"/>
              </a:ext>
            </a:extLst>
          </p:cNvPr>
          <p:cNvSpPr>
            <a:spLocks noGrp="1" noChangeArrowheads="1"/>
          </p:cNvSpPr>
          <p:nvPr>
            <p:ph type="dt" idx="1"/>
          </p:nvPr>
        </p:nvSpPr>
        <p:spPr bwMode="auto">
          <a:xfrm>
            <a:off x="3816732" y="1"/>
            <a:ext cx="2919031" cy="492939"/>
          </a:xfrm>
          <a:prstGeom prst="rect">
            <a:avLst/>
          </a:prstGeom>
          <a:noFill/>
          <a:ln w="9525">
            <a:noFill/>
            <a:miter lim="800000"/>
            <a:headEnd/>
            <a:tailEnd/>
          </a:ln>
        </p:spPr>
        <p:txBody>
          <a:bodyPr vert="horz" wrap="square" lIns="94858" tIns="47429" rIns="94858" bIns="47429" numCol="1" anchor="t" anchorCtr="0" compatLnSpc="1">
            <a:prstTxWarp prst="textNoShape">
              <a:avLst/>
            </a:prstTxWarp>
          </a:bodyPr>
          <a:lstStyle>
            <a:lvl1pPr algn="r" eaLnBrk="1" hangingPunct="1">
              <a:defRPr sz="1200">
                <a:latin typeface="Arial" charset="0"/>
                <a:ea typeface="ＭＳ Ｐゴシック" pitchFamily="84" charset="-128"/>
                <a:cs typeface="+mn-cs"/>
              </a:defRPr>
            </a:lvl1pPr>
          </a:lstStyle>
          <a:p>
            <a:pPr>
              <a:defRPr/>
            </a:pPr>
            <a:endParaRPr lang="en-US" altLang="ja-JP" dirty="0"/>
          </a:p>
        </p:txBody>
      </p:sp>
      <p:sp>
        <p:nvSpPr>
          <p:cNvPr id="3076" name="Rectangle 4">
            <a:extLst>
              <a:ext uri="{FF2B5EF4-FFF2-40B4-BE49-F238E27FC236}">
                <a16:creationId xmlns:a16="http://schemas.microsoft.com/office/drawing/2014/main" id="{6960F078-4CF3-4192-8DBD-3C51E5C2F580}"/>
              </a:ext>
            </a:extLst>
          </p:cNvPr>
          <p:cNvSpPr>
            <a:spLocks noGrp="1" noRot="1" noChangeAspect="1" noChangeArrowheads="1" noTextEdit="1"/>
          </p:cNvSpPr>
          <p:nvPr>
            <p:ph type="sldImg" idx="2"/>
          </p:nvPr>
        </p:nvSpPr>
        <p:spPr bwMode="auto">
          <a:xfrm>
            <a:off x="901700"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68C7BE24-41DF-476A-917C-4DBCEEDB8B27}"/>
              </a:ext>
            </a:extLst>
          </p:cNvPr>
          <p:cNvSpPr>
            <a:spLocks noGrp="1" noChangeArrowheads="1"/>
          </p:cNvSpPr>
          <p:nvPr>
            <p:ph type="body" sz="quarter" idx="3"/>
          </p:nvPr>
        </p:nvSpPr>
        <p:spPr bwMode="auto">
          <a:xfrm>
            <a:off x="897701" y="4687509"/>
            <a:ext cx="4940362" cy="4441040"/>
          </a:xfrm>
          <a:prstGeom prst="rect">
            <a:avLst/>
          </a:prstGeom>
          <a:noFill/>
          <a:ln w="9525">
            <a:noFill/>
            <a:miter lim="800000"/>
            <a:headEnd/>
            <a:tailEnd/>
          </a:ln>
        </p:spPr>
        <p:txBody>
          <a:bodyPr vert="horz" wrap="square" lIns="94858" tIns="47429" rIns="94858" bIns="4742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a:extLst>
              <a:ext uri="{FF2B5EF4-FFF2-40B4-BE49-F238E27FC236}">
                <a16:creationId xmlns:a16="http://schemas.microsoft.com/office/drawing/2014/main" id="{6DAC2ABE-F651-4608-8C05-1ACD6131F4F5}"/>
              </a:ext>
            </a:extLst>
          </p:cNvPr>
          <p:cNvSpPr>
            <a:spLocks noGrp="1" noChangeArrowheads="1"/>
          </p:cNvSpPr>
          <p:nvPr>
            <p:ph type="ftr" sz="quarter" idx="4"/>
          </p:nvPr>
        </p:nvSpPr>
        <p:spPr bwMode="auto">
          <a:xfrm>
            <a:off x="2" y="9376551"/>
            <a:ext cx="2919031" cy="492939"/>
          </a:xfrm>
          <a:prstGeom prst="rect">
            <a:avLst/>
          </a:prstGeom>
          <a:noFill/>
          <a:ln w="9525">
            <a:noFill/>
            <a:miter lim="800000"/>
            <a:headEnd/>
            <a:tailEnd/>
          </a:ln>
        </p:spPr>
        <p:txBody>
          <a:bodyPr vert="horz" wrap="square" lIns="94858" tIns="47429" rIns="94858" bIns="47429" numCol="1" anchor="b" anchorCtr="0" compatLnSpc="1">
            <a:prstTxWarp prst="textNoShape">
              <a:avLst/>
            </a:prstTxWarp>
          </a:bodyPr>
          <a:lstStyle>
            <a:lvl1pPr eaLnBrk="1" hangingPunct="1">
              <a:defRPr sz="1200">
                <a:latin typeface="Arial" charset="0"/>
                <a:ea typeface="ＭＳ Ｐゴシック" pitchFamily="84" charset="-128"/>
                <a:cs typeface="+mn-cs"/>
              </a:defRPr>
            </a:lvl1pPr>
          </a:lstStyle>
          <a:p>
            <a:pPr>
              <a:defRPr/>
            </a:pPr>
            <a:endParaRPr lang="en-US" altLang="ja-JP" dirty="0"/>
          </a:p>
        </p:txBody>
      </p:sp>
      <p:sp>
        <p:nvSpPr>
          <p:cNvPr id="25607" name="Rectangle 7">
            <a:extLst>
              <a:ext uri="{FF2B5EF4-FFF2-40B4-BE49-F238E27FC236}">
                <a16:creationId xmlns:a16="http://schemas.microsoft.com/office/drawing/2014/main" id="{D15C2B41-04FA-4E18-A694-0E4F650CC2A6}"/>
              </a:ext>
            </a:extLst>
          </p:cNvPr>
          <p:cNvSpPr>
            <a:spLocks noGrp="1" noChangeArrowheads="1"/>
          </p:cNvSpPr>
          <p:nvPr>
            <p:ph type="sldNum" sz="quarter" idx="5"/>
          </p:nvPr>
        </p:nvSpPr>
        <p:spPr bwMode="auto">
          <a:xfrm>
            <a:off x="3816732" y="9376551"/>
            <a:ext cx="2919031" cy="492939"/>
          </a:xfrm>
          <a:prstGeom prst="rect">
            <a:avLst/>
          </a:prstGeom>
          <a:noFill/>
          <a:ln w="9525">
            <a:noFill/>
            <a:miter lim="800000"/>
            <a:headEnd/>
            <a:tailEnd/>
          </a:ln>
        </p:spPr>
        <p:txBody>
          <a:bodyPr vert="horz" wrap="square" lIns="94858" tIns="47429" rIns="94858" bIns="47429" numCol="1" anchor="b" anchorCtr="0" compatLnSpc="1">
            <a:prstTxWarp prst="textNoShape">
              <a:avLst/>
            </a:prstTxWarp>
          </a:bodyPr>
          <a:lstStyle>
            <a:lvl1pPr algn="r" eaLnBrk="1" hangingPunct="1">
              <a:defRPr sz="1200"/>
            </a:lvl1pPr>
          </a:lstStyle>
          <a:p>
            <a:pPr>
              <a:defRPr/>
            </a:pPr>
            <a:fld id="{A0F54BD7-49B4-4658-850B-8A37A90530A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342373D-69FD-EFDB-8060-3603C06087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8B93405-8844-4030-A5DD-1118B4DE923B}" type="slidenum">
              <a:rPr lang="en-US" altLang="ja-JP" sz="1300" smtClean="0"/>
              <a:pPr/>
              <a:t>1</a:t>
            </a:fld>
            <a:endParaRPr lang="en-US" altLang="ja-JP" sz="1300"/>
          </a:p>
        </p:txBody>
      </p:sp>
      <p:sp>
        <p:nvSpPr>
          <p:cNvPr id="6147" name="Rectangle 2">
            <a:extLst>
              <a:ext uri="{FF2B5EF4-FFF2-40B4-BE49-F238E27FC236}">
                <a16:creationId xmlns:a16="http://schemas.microsoft.com/office/drawing/2014/main" id="{2827962F-D868-3530-0ECA-90763409A2A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87897E0-1D7B-0337-F0E9-735ECC5B0035}"/>
              </a:ext>
            </a:extLst>
          </p:cNvPr>
          <p:cNvSpPr>
            <a:spLocks noGrp="1" noChangeArrowheads="1"/>
          </p:cNvSpPr>
          <p:nvPr>
            <p:ph type="body" idx="1"/>
          </p:nvPr>
        </p:nvSpPr>
        <p:spPr>
          <a:ln/>
        </p:spPr>
        <p:txBody>
          <a:bodyPr/>
          <a:lstStyle/>
          <a:p>
            <a:pPr algn="just">
              <a:defRPr/>
            </a:pPr>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アブリビエーションだと、慣れていない研修員がわからなくなりそうなので、ここまでは念押しでオリジナルを併記していただけると助かります</a:t>
            </a:r>
          </a:p>
        </p:txBody>
      </p:sp>
      <p:sp>
        <p:nvSpPr>
          <p:cNvPr id="4" name="Slide Number Placeholder 3"/>
          <p:cNvSpPr>
            <a:spLocks noGrp="1"/>
          </p:cNvSpPr>
          <p:nvPr>
            <p:ph type="sldNum" sz="quarter" idx="5"/>
          </p:nvPr>
        </p:nvSpPr>
        <p:spPr/>
        <p:txBody>
          <a:bodyPr/>
          <a:lstStyle/>
          <a:p>
            <a:pPr>
              <a:defRPr/>
            </a:pPr>
            <a:fld id="{A0F54BD7-49B4-4658-850B-8A37A90530A2}" type="slidenum">
              <a:rPr lang="en-US" altLang="ja-JP" smtClean="0"/>
              <a:pPr>
                <a:defRPr/>
              </a:pPr>
              <a:t>14</a:t>
            </a:fld>
            <a:endParaRPr lang="en-US" altLang="ja-JP" dirty="0"/>
          </a:p>
        </p:txBody>
      </p:sp>
    </p:spTree>
    <p:extLst>
      <p:ext uri="{BB962C8B-B14F-4D97-AF65-F5344CB8AC3E}">
        <p14:creationId xmlns:p14="http://schemas.microsoft.com/office/powerpoint/2010/main" val="307009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16</a:t>
            </a:fld>
            <a:endParaRPr lang="en-US" altLang="ja-JP" dirty="0"/>
          </a:p>
        </p:txBody>
      </p:sp>
    </p:spTree>
    <p:extLst>
      <p:ext uri="{BB962C8B-B14F-4D97-AF65-F5344CB8AC3E}">
        <p14:creationId xmlns:p14="http://schemas.microsoft.com/office/powerpoint/2010/main" val="103077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17</a:t>
            </a:fld>
            <a:endParaRPr lang="en-US" altLang="ja-JP" dirty="0"/>
          </a:p>
        </p:txBody>
      </p:sp>
    </p:spTree>
    <p:extLst>
      <p:ext uri="{BB962C8B-B14F-4D97-AF65-F5344CB8AC3E}">
        <p14:creationId xmlns:p14="http://schemas.microsoft.com/office/powerpoint/2010/main" val="4561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20</a:t>
            </a:fld>
            <a:endParaRPr lang="en-US" altLang="ja-JP" dirty="0"/>
          </a:p>
        </p:txBody>
      </p:sp>
    </p:spTree>
    <p:extLst>
      <p:ext uri="{BB962C8B-B14F-4D97-AF65-F5344CB8AC3E}">
        <p14:creationId xmlns:p14="http://schemas.microsoft.com/office/powerpoint/2010/main" val="312399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22</a:t>
            </a:fld>
            <a:endParaRPr lang="en-US" altLang="ja-JP" dirty="0"/>
          </a:p>
        </p:txBody>
      </p:sp>
    </p:spTree>
    <p:extLst>
      <p:ext uri="{BB962C8B-B14F-4D97-AF65-F5344CB8AC3E}">
        <p14:creationId xmlns:p14="http://schemas.microsoft.com/office/powerpoint/2010/main" val="114267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6F61FB2C-7C8D-4DAD-8B04-BC5CA2E9D722}"/>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84D66EFB-3728-4FF3-AF3D-28AA0F8E3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20484" name="スライド番号プレースホルダー 3">
            <a:extLst>
              <a:ext uri="{FF2B5EF4-FFF2-40B4-BE49-F238E27FC236}">
                <a16:creationId xmlns:a16="http://schemas.microsoft.com/office/drawing/2014/main" id="{CC0FE30C-7509-42CF-AF91-BEBE85202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2FF6294B-3473-48BD-AD17-EB627CC235AD}" type="slidenum">
              <a:rPr lang="en-US" altLang="ja-JP" sz="1100"/>
              <a:pPr/>
              <a:t>23</a:t>
            </a:fld>
            <a:endParaRPr lang="en-US" altLang="ja-JP"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6F61FB2C-7C8D-4DAD-8B04-BC5CA2E9D722}"/>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84D66EFB-3728-4FF3-AF3D-28AA0F8E3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20484" name="スライド番号プレースホルダー 3">
            <a:extLst>
              <a:ext uri="{FF2B5EF4-FFF2-40B4-BE49-F238E27FC236}">
                <a16:creationId xmlns:a16="http://schemas.microsoft.com/office/drawing/2014/main" id="{CC0FE30C-7509-42CF-AF91-BEBE85202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2FF6294B-3473-48BD-AD17-EB627CC235AD}" type="slidenum">
              <a:rPr lang="en-US" altLang="ja-JP" sz="1100"/>
              <a:pPr/>
              <a:t>24</a:t>
            </a:fld>
            <a:endParaRPr lang="en-US" altLang="ja-JP" sz="1100" dirty="0"/>
          </a:p>
        </p:txBody>
      </p:sp>
    </p:spTree>
    <p:extLst>
      <p:ext uri="{BB962C8B-B14F-4D97-AF65-F5344CB8AC3E}">
        <p14:creationId xmlns:p14="http://schemas.microsoft.com/office/powerpoint/2010/main" val="348783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95413955-1897-41A6-9A68-A92E00124CD0}"/>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0EBB04A1-B080-4ED7-B170-E118950F8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40964" name="スライド番号プレースホルダー 3">
            <a:extLst>
              <a:ext uri="{FF2B5EF4-FFF2-40B4-BE49-F238E27FC236}">
                <a16:creationId xmlns:a16="http://schemas.microsoft.com/office/drawing/2014/main" id="{D9F6F63B-055B-4D68-97DC-064EC746E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881D73B4-8C6D-4DC9-848E-64E9C1900775}" type="slidenum">
              <a:rPr lang="en-US" altLang="ja-JP" sz="1100"/>
              <a:pPr/>
              <a:t>25</a:t>
            </a:fld>
            <a:endParaRPr lang="en-US" altLang="ja-JP" sz="11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919D650-B701-4DBB-B02F-D1A8777ED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8CC52B60-2713-47C6-BFA3-CA6E5D7B7C34}" type="slidenum">
              <a:rPr lang="en-US" altLang="ja-JP" sz="1100"/>
              <a:pPr/>
              <a:t>26</a:t>
            </a:fld>
            <a:endParaRPr lang="en-US" altLang="ja-JP" sz="1100" dirty="0"/>
          </a:p>
        </p:txBody>
      </p:sp>
      <p:sp>
        <p:nvSpPr>
          <p:cNvPr id="26627" name="Rectangle 2">
            <a:extLst>
              <a:ext uri="{FF2B5EF4-FFF2-40B4-BE49-F238E27FC236}">
                <a16:creationId xmlns:a16="http://schemas.microsoft.com/office/drawing/2014/main" id="{92C66A27-88F3-4605-82AC-A2FC12F5692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FD97509-305A-4799-A744-3A36BDA0E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9AA041F-D5F9-49BD-9A5D-A7C065874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0C1BC6B3-A251-4126-8A7C-2FE6E287CC15}" type="slidenum">
              <a:rPr lang="en-US" altLang="ja-JP" sz="1100"/>
              <a:pPr/>
              <a:t>27</a:t>
            </a:fld>
            <a:endParaRPr lang="en-US" altLang="ja-JP" sz="1100" dirty="0"/>
          </a:p>
        </p:txBody>
      </p:sp>
      <p:sp>
        <p:nvSpPr>
          <p:cNvPr id="34819" name="Rectangle 2">
            <a:extLst>
              <a:ext uri="{FF2B5EF4-FFF2-40B4-BE49-F238E27FC236}">
                <a16:creationId xmlns:a16="http://schemas.microsoft.com/office/drawing/2014/main" id="{E5E63247-0862-4810-9A70-5AFA2106BE6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0895529-AC65-4F53-A2DF-41E42C208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9C7C21A-14F2-4339-A5C5-F0C87BDC2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EBF71586-FF8D-4EDC-B85E-0AC7183F3F6B}" type="slidenum">
              <a:rPr lang="en-US" altLang="ja-JP" sz="1200"/>
              <a:pPr/>
              <a:t>2</a:t>
            </a:fld>
            <a:endParaRPr lang="en-US" altLang="ja-JP" sz="1200" dirty="0"/>
          </a:p>
        </p:txBody>
      </p:sp>
      <p:sp>
        <p:nvSpPr>
          <p:cNvPr id="73731" name="Rectangle 2">
            <a:extLst>
              <a:ext uri="{FF2B5EF4-FFF2-40B4-BE49-F238E27FC236}">
                <a16:creationId xmlns:a16="http://schemas.microsoft.com/office/drawing/2014/main" id="{E2C70791-BC11-4623-BD5E-FD3F6EC367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3650D9-AFEF-4F5C-B3F9-8850F34C1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7313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AFE9B2A-F9D5-47FC-9D10-35370A08C4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EF31B855-E10C-4533-9827-C7864C07FD4B}" type="slidenum">
              <a:rPr lang="en-US" altLang="ja-JP" sz="1100"/>
              <a:pPr/>
              <a:t>28</a:t>
            </a:fld>
            <a:endParaRPr lang="en-US" altLang="ja-JP" sz="1100" dirty="0"/>
          </a:p>
        </p:txBody>
      </p:sp>
      <p:sp>
        <p:nvSpPr>
          <p:cNvPr id="38915" name="Rectangle 2">
            <a:extLst>
              <a:ext uri="{FF2B5EF4-FFF2-40B4-BE49-F238E27FC236}">
                <a16:creationId xmlns:a16="http://schemas.microsoft.com/office/drawing/2014/main" id="{EF5480D7-527E-4A8E-83C1-D12F6BBD1A2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46C0B46-72DD-4FB5-8230-95C53B3F72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14169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AFE9B2A-F9D5-47FC-9D10-35370A08C4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EF31B855-E10C-4533-9827-C7864C07FD4B}" type="slidenum">
              <a:rPr lang="en-US" altLang="ja-JP" sz="1100"/>
              <a:pPr/>
              <a:t>29</a:t>
            </a:fld>
            <a:endParaRPr lang="en-US" altLang="ja-JP" sz="1100" dirty="0"/>
          </a:p>
        </p:txBody>
      </p:sp>
      <p:sp>
        <p:nvSpPr>
          <p:cNvPr id="38915" name="Rectangle 2">
            <a:extLst>
              <a:ext uri="{FF2B5EF4-FFF2-40B4-BE49-F238E27FC236}">
                <a16:creationId xmlns:a16="http://schemas.microsoft.com/office/drawing/2014/main" id="{EF5480D7-527E-4A8E-83C1-D12F6BBD1A2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46C0B46-72DD-4FB5-8230-95C53B3F72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9C7C21A-14F2-4339-A5C5-F0C87BDC2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EBF71586-FF8D-4EDC-B85E-0AC7183F3F6B}" type="slidenum">
              <a:rPr lang="en-US" altLang="ja-JP" sz="1200"/>
              <a:pPr/>
              <a:t>30</a:t>
            </a:fld>
            <a:endParaRPr lang="en-US" altLang="ja-JP" sz="1200" dirty="0"/>
          </a:p>
        </p:txBody>
      </p:sp>
      <p:sp>
        <p:nvSpPr>
          <p:cNvPr id="73731" name="Rectangle 2">
            <a:extLst>
              <a:ext uri="{FF2B5EF4-FFF2-40B4-BE49-F238E27FC236}">
                <a16:creationId xmlns:a16="http://schemas.microsoft.com/office/drawing/2014/main" id="{E2C70791-BC11-4623-BD5E-FD3F6EC367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3650D9-AFEF-4F5C-B3F9-8850F34C1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887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5DB3B14B-EABF-4439-BD7C-5673943BEE9A}"/>
              </a:ext>
            </a:extLst>
          </p:cNvPr>
          <p:cNvSpPr>
            <a:spLocks noGrp="1" noRot="1" noChangeAspect="1" noChangeArrowheads="1" noTextEdit="1"/>
          </p:cNvSpPr>
          <p:nvPr>
            <p:ph type="sldImg"/>
          </p:nvPr>
        </p:nvSpPr>
        <p:spPr>
          <a:ln/>
        </p:spPr>
      </p:sp>
      <p:sp>
        <p:nvSpPr>
          <p:cNvPr id="48131" name="ノート プレースホルダー 2">
            <a:extLst>
              <a:ext uri="{FF2B5EF4-FFF2-40B4-BE49-F238E27FC236}">
                <a16:creationId xmlns:a16="http://schemas.microsoft.com/office/drawing/2014/main" id="{83B34367-8F9B-4090-AAB8-3BB00561EE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48132" name="スライド番号プレースホルダー 3">
            <a:extLst>
              <a:ext uri="{FF2B5EF4-FFF2-40B4-BE49-F238E27FC236}">
                <a16:creationId xmlns:a16="http://schemas.microsoft.com/office/drawing/2014/main" id="{C1C9AA22-A80A-4715-B743-003A8252C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1A88C7AD-F23E-4734-899D-0865D5E8BA4D}" type="slidenum">
              <a:rPr lang="en-US" altLang="ja-JP" sz="1100"/>
              <a:pPr/>
              <a:t>31</a:t>
            </a:fld>
            <a:endParaRPr lang="en-US" altLang="ja-JP"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1331D9D2-22F8-418A-A98C-4F85C817A258}"/>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3670A81-AAA3-4C27-ABC5-326862024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50180" name="スライド番号プレースホルダー 3">
            <a:extLst>
              <a:ext uri="{FF2B5EF4-FFF2-40B4-BE49-F238E27FC236}">
                <a16:creationId xmlns:a16="http://schemas.microsoft.com/office/drawing/2014/main" id="{426051F2-E083-428A-92E1-342E2FA93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4F2471EF-7959-458D-A245-63440D033A83}" type="slidenum">
              <a:rPr lang="en-US" altLang="ja-JP" sz="1100"/>
              <a:pPr/>
              <a:t>32</a:t>
            </a:fld>
            <a:endParaRPr lang="en-US" altLang="ja-JP"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334A98F-045D-4090-BCA1-448ACE871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2F3FE90F-C0BA-499C-8F27-B6C14E0C6742}" type="slidenum">
              <a:rPr lang="en-US" altLang="ja-JP" sz="1200"/>
              <a:pPr/>
              <a:t>33</a:t>
            </a:fld>
            <a:endParaRPr lang="en-US" altLang="ja-JP" sz="1200" dirty="0"/>
          </a:p>
        </p:txBody>
      </p:sp>
      <p:sp>
        <p:nvSpPr>
          <p:cNvPr id="52227" name="Rectangle 2">
            <a:extLst>
              <a:ext uri="{FF2B5EF4-FFF2-40B4-BE49-F238E27FC236}">
                <a16:creationId xmlns:a16="http://schemas.microsoft.com/office/drawing/2014/main" id="{17708642-F12A-4D6C-B55E-23230EF5B28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EDB0D0-6FA5-4A19-89E1-217C6CCBD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59169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334A98F-045D-4090-BCA1-448ACE871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2F3FE90F-C0BA-499C-8F27-B6C14E0C6742}" type="slidenum">
              <a:rPr lang="en-US" altLang="ja-JP" sz="1200"/>
              <a:pPr/>
              <a:t>34</a:t>
            </a:fld>
            <a:endParaRPr lang="en-US" altLang="ja-JP" sz="1200" dirty="0"/>
          </a:p>
        </p:txBody>
      </p:sp>
      <p:sp>
        <p:nvSpPr>
          <p:cNvPr id="52227" name="Rectangle 2">
            <a:extLst>
              <a:ext uri="{FF2B5EF4-FFF2-40B4-BE49-F238E27FC236}">
                <a16:creationId xmlns:a16="http://schemas.microsoft.com/office/drawing/2014/main" id="{17708642-F12A-4D6C-B55E-23230EF5B28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EDB0D0-6FA5-4A19-89E1-217C6CCBD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1331D9D2-22F8-418A-A98C-4F85C817A258}"/>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3670A81-AAA3-4C27-ABC5-326862024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50180" name="スライド番号プレースホルダー 3">
            <a:extLst>
              <a:ext uri="{FF2B5EF4-FFF2-40B4-BE49-F238E27FC236}">
                <a16:creationId xmlns:a16="http://schemas.microsoft.com/office/drawing/2014/main" id="{426051F2-E083-428A-92E1-342E2FA93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4F2471EF-7959-458D-A245-63440D033A83}" type="slidenum">
              <a:rPr lang="en-US" altLang="ja-JP" sz="1100"/>
              <a:pPr/>
              <a:t>35</a:t>
            </a:fld>
            <a:endParaRPr lang="en-US" altLang="ja-JP" sz="1100" dirty="0"/>
          </a:p>
        </p:txBody>
      </p:sp>
    </p:spTree>
    <p:extLst>
      <p:ext uri="{BB962C8B-B14F-4D97-AF65-F5344CB8AC3E}">
        <p14:creationId xmlns:p14="http://schemas.microsoft.com/office/powerpoint/2010/main" val="3466700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007B60A-7F11-4FC1-82A7-8507FAA20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01CD8303-2B89-42E4-B314-0F56431266FD}" type="slidenum">
              <a:rPr lang="en-US" altLang="ja-JP" sz="1200"/>
              <a:pPr/>
              <a:t>36</a:t>
            </a:fld>
            <a:endParaRPr lang="en-US" altLang="ja-JP" sz="1200" dirty="0"/>
          </a:p>
        </p:txBody>
      </p:sp>
      <p:sp>
        <p:nvSpPr>
          <p:cNvPr id="54275" name="Rectangle 2">
            <a:extLst>
              <a:ext uri="{FF2B5EF4-FFF2-40B4-BE49-F238E27FC236}">
                <a16:creationId xmlns:a16="http://schemas.microsoft.com/office/drawing/2014/main" id="{6ADF5F12-BB6E-4A6A-B9DD-46FB2B2D247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1D5F901-38F0-4980-B946-1C9500799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441192E-6192-4B3E-9DEB-5400ED917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66190949-026E-4739-A87D-824B9389E911}" type="slidenum">
              <a:rPr lang="en-US" altLang="ja-JP" sz="1200"/>
              <a:pPr/>
              <a:t>37</a:t>
            </a:fld>
            <a:endParaRPr lang="en-US" altLang="ja-JP" sz="1200" dirty="0"/>
          </a:p>
        </p:txBody>
      </p:sp>
      <p:sp>
        <p:nvSpPr>
          <p:cNvPr id="56323" name="Rectangle 2">
            <a:extLst>
              <a:ext uri="{FF2B5EF4-FFF2-40B4-BE49-F238E27FC236}">
                <a16:creationId xmlns:a16="http://schemas.microsoft.com/office/drawing/2014/main" id="{4DF742B0-4702-4487-9E84-A29C076A749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15E3BE8-147E-4B2A-8E62-B866526FF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9C7C21A-14F2-4339-A5C5-F0C87BDC2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EBF71586-FF8D-4EDC-B85E-0AC7183F3F6B}" type="slidenum">
              <a:rPr lang="en-US" altLang="ja-JP" sz="1200"/>
              <a:pPr/>
              <a:t>3</a:t>
            </a:fld>
            <a:endParaRPr lang="en-US" altLang="ja-JP" sz="1200" dirty="0"/>
          </a:p>
        </p:txBody>
      </p:sp>
      <p:sp>
        <p:nvSpPr>
          <p:cNvPr id="73731" name="Rectangle 2">
            <a:extLst>
              <a:ext uri="{FF2B5EF4-FFF2-40B4-BE49-F238E27FC236}">
                <a16:creationId xmlns:a16="http://schemas.microsoft.com/office/drawing/2014/main" id="{E2C70791-BC11-4623-BD5E-FD3F6EC367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3650D9-AFEF-4F5C-B3F9-8850F34C1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39040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A0EDB16C-E3C6-487C-8943-5677F08C915D}"/>
              </a:ext>
            </a:extLst>
          </p:cNvPr>
          <p:cNvSpPr>
            <a:spLocks noGrp="1" noRot="1" noChangeAspect="1" noChangeArrowheads="1" noTextEdit="1"/>
          </p:cNvSpPr>
          <p:nvPr>
            <p:ph type="sldImg"/>
          </p:nvPr>
        </p:nvSpPr>
        <p:spPr>
          <a:ln/>
        </p:spPr>
      </p:sp>
      <p:sp>
        <p:nvSpPr>
          <p:cNvPr id="58371" name="ノート プレースホルダー 2">
            <a:extLst>
              <a:ext uri="{FF2B5EF4-FFF2-40B4-BE49-F238E27FC236}">
                <a16:creationId xmlns:a16="http://schemas.microsoft.com/office/drawing/2014/main" id="{63AC198C-AACC-4C3D-96E7-79967963A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dirty="0">
                <a:latin typeface="Arial" panose="020B0604020202020204" pitchFamily="34" charset="0"/>
                <a:ea typeface="ＭＳ Ｐゴシック" panose="020B0600070205080204" pitchFamily="50" charset="-128"/>
              </a:rPr>
              <a:t>I am afraid of More likely Another Scenario.</a:t>
            </a:r>
            <a:endParaRPr lang="ja-JP" altLang="ja-JP">
              <a:latin typeface="Arial" panose="020B0604020202020204" pitchFamily="34" charset="0"/>
              <a:ea typeface="ＭＳ Ｐゴシック" panose="020B0600070205080204" pitchFamily="50" charset="-128"/>
            </a:endParaRPr>
          </a:p>
          <a:p>
            <a:r>
              <a:rPr lang="en-US" altLang="ja-JP" b="1" dirty="0">
                <a:latin typeface="Arial" panose="020B0604020202020204" pitchFamily="34" charset="0"/>
                <a:ea typeface="ＭＳ Ｐゴシック" panose="020B0600070205080204" pitchFamily="50" charset="-128"/>
              </a:rPr>
              <a:t>The main regions driving the world economy have already entered a post-demographic transitional stage characterized by below replacement fertility rate and a decreasing and rapid aging population.  </a:t>
            </a:r>
            <a:endParaRPr lang="ja-JP" altLang="ja-JP">
              <a:latin typeface="Arial" panose="020B0604020202020204" pitchFamily="34" charset="0"/>
              <a:ea typeface="ＭＳ Ｐゴシック" panose="020B0600070205080204" pitchFamily="50" charset="-128"/>
            </a:endParaRPr>
          </a:p>
          <a:p>
            <a:r>
              <a:rPr lang="en-US" altLang="ja-JP" b="1" dirty="0">
                <a:latin typeface="Arial" panose="020B0604020202020204" pitchFamily="34" charset="0"/>
                <a:ea typeface="ＭＳ Ｐゴシック" panose="020B0600070205080204" pitchFamily="50" charset="-128"/>
              </a:rPr>
              <a:t>They lost their economic power with their decreasing and rapid aging populations.</a:t>
            </a:r>
            <a:endParaRPr lang="ja-JP" altLang="ja-JP">
              <a:latin typeface="Arial" panose="020B0604020202020204" pitchFamily="34" charset="0"/>
              <a:ea typeface="ＭＳ Ｐゴシック" panose="020B0600070205080204" pitchFamily="50" charset="-128"/>
            </a:endParaRPr>
          </a:p>
          <a:p>
            <a:r>
              <a:rPr lang="en-US" altLang="ja-JP" b="1" dirty="0">
                <a:latin typeface="Arial" panose="020B0604020202020204" pitchFamily="34" charset="0"/>
                <a:ea typeface="ＭＳ Ｐゴシック" panose="020B0600070205080204" pitchFamily="50" charset="-128"/>
              </a:rPr>
              <a:t>Then, the demographic transition of Sub-Saharan Africa will fall by the wayside, and the entire human society will be at high risk of collapse.</a:t>
            </a:r>
            <a:endParaRPr lang="ja-JP" altLang="ja-JP">
              <a:latin typeface="Arial" panose="020B0604020202020204" pitchFamily="34" charset="0"/>
              <a:ea typeface="ＭＳ Ｐゴシック" panose="020B0600070205080204" pitchFamily="50" charset="-128"/>
            </a:endParaRPr>
          </a:p>
          <a:p>
            <a:endParaRPr lang="ja-JP" altLang="en-US">
              <a:latin typeface="Arial" panose="020B0604020202020204" pitchFamily="34" charset="0"/>
              <a:ea typeface="ＭＳ Ｐゴシック" panose="020B0600070205080204" pitchFamily="50" charset="-128"/>
            </a:endParaRPr>
          </a:p>
        </p:txBody>
      </p:sp>
      <p:sp>
        <p:nvSpPr>
          <p:cNvPr id="58372" name="スライド番号プレースホルダー 3">
            <a:extLst>
              <a:ext uri="{FF2B5EF4-FFF2-40B4-BE49-F238E27FC236}">
                <a16:creationId xmlns:a16="http://schemas.microsoft.com/office/drawing/2014/main" id="{B15EEB88-8D93-4BB5-80F0-3F492EC27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B559D913-D7A1-4B2E-AD5D-D651FE9FC3E3}" type="slidenum">
              <a:rPr lang="en-US" altLang="ja-JP" sz="1100"/>
              <a:pPr/>
              <a:t>38</a:t>
            </a:fld>
            <a:endParaRPr lang="en-US" altLang="ja-JP" sz="11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1902CA12-EF24-463D-94A9-39117C8D6ED8}"/>
              </a:ext>
            </a:extLst>
          </p:cNvPr>
          <p:cNvSpPr>
            <a:spLocks noGrp="1" noRot="1" noChangeAspect="1" noChangeArrowheads="1" noTextEdit="1"/>
          </p:cNvSpPr>
          <p:nvPr>
            <p:ph type="sldImg"/>
          </p:nvPr>
        </p:nvSpPr>
        <p:spPr>
          <a:ln/>
        </p:spPr>
      </p:sp>
      <p:sp>
        <p:nvSpPr>
          <p:cNvPr id="60419" name="ノート プレースホルダー 2">
            <a:extLst>
              <a:ext uri="{FF2B5EF4-FFF2-40B4-BE49-F238E27FC236}">
                <a16:creationId xmlns:a16="http://schemas.microsoft.com/office/drawing/2014/main" id="{1E3DF9DB-5430-40A1-98F1-61E610377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60420" name="スライド番号プレースホルダー 3">
            <a:extLst>
              <a:ext uri="{FF2B5EF4-FFF2-40B4-BE49-F238E27FC236}">
                <a16:creationId xmlns:a16="http://schemas.microsoft.com/office/drawing/2014/main" id="{D6795DCC-CF51-47F2-8895-083C259E4E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2C3FDE84-6264-4368-B025-06F67DA11887}" type="slidenum">
              <a:rPr lang="en-US" altLang="ja-JP" sz="1100"/>
              <a:pPr/>
              <a:t>39</a:t>
            </a:fld>
            <a:endParaRPr lang="en-US" altLang="ja-JP" sz="11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dirty="0">
                <a:latin typeface="Arial" panose="020B0604020202020204" pitchFamily="34" charset="0"/>
                <a:ea typeface="ＭＳ Ｐゴシック" panose="020B0600070205080204" pitchFamily="50" charset="-128"/>
              </a:rPr>
              <a:t>According to UN Projection</a:t>
            </a:r>
            <a:r>
              <a:rPr lang="en-US" altLang="ja-JP" b="1" dirty="0">
                <a:latin typeface="Arial" panose="020B0604020202020204" pitchFamily="34" charset="0"/>
                <a:ea typeface="ＭＳ Ｐゴシック" panose="020B0600070205080204" pitchFamily="50" charset="-128"/>
              </a:rPr>
              <a:t> 2017, </a:t>
            </a:r>
            <a:r>
              <a:rPr lang="en-US" altLang="ja-JP" b="1" u="sng" dirty="0">
                <a:latin typeface="Arial" panose="020B0604020202020204" pitchFamily="34" charset="0"/>
                <a:ea typeface="ＭＳ Ｐゴシック" panose="020B0600070205080204" pitchFamily="50" charset="-128"/>
              </a:rPr>
              <a:t>the world's population</a:t>
            </a:r>
            <a:r>
              <a:rPr lang="en-US" altLang="ja-JP" b="1" dirty="0">
                <a:latin typeface="Arial" panose="020B0604020202020204" pitchFamily="34" charset="0"/>
                <a:ea typeface="ＭＳ Ｐゴシック" panose="020B0600070205080204" pitchFamily="50" charset="-128"/>
              </a:rPr>
              <a:t> in 2015 was 7.38 billion and it</a:t>
            </a:r>
            <a:r>
              <a:rPr lang="en-US" altLang="ja-JP" b="1" u="sng" dirty="0">
                <a:latin typeface="Arial" panose="020B0604020202020204" pitchFamily="34" charset="0"/>
                <a:ea typeface="ＭＳ Ｐゴシック" panose="020B0600070205080204" pitchFamily="50" charset="-128"/>
              </a:rPr>
              <a:t> will increase continuously and will top 11 billion by 2100</a:t>
            </a:r>
            <a:r>
              <a:rPr lang="en-US" altLang="ja-JP" b="1" dirty="0">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dirty="0">
                <a:latin typeface="Arial" panose="020B0604020202020204" pitchFamily="34" charset="0"/>
                <a:ea typeface="ＭＳ Ｐゴシック" panose="020B0600070205080204" pitchFamily="50" charset="-128"/>
              </a:rPr>
              <a:t>On the other hand</a:t>
            </a:r>
            <a:r>
              <a:rPr lang="en-US" altLang="ja-JP" b="1" dirty="0">
                <a:latin typeface="Arial" panose="020B0604020202020204" pitchFamily="34" charset="0"/>
                <a:ea typeface="ＭＳ Ｐゴシック" panose="020B0600070205080204" pitchFamily="50" charset="-128"/>
              </a:rPr>
              <a:t>, </a:t>
            </a:r>
            <a:r>
              <a:rPr lang="en-US" altLang="ja-JP" b="1" u="sng" dirty="0">
                <a:latin typeface="Arial" panose="020B0604020202020204" pitchFamily="34" charset="0"/>
                <a:ea typeface="ＭＳ Ｐゴシック" panose="020B0600070205080204" pitchFamily="50" charset="-128"/>
              </a:rPr>
              <a:t>the same</a:t>
            </a:r>
            <a:r>
              <a:rPr lang="en-US" altLang="ja-JP" b="1" dirty="0">
                <a:latin typeface="Arial" panose="020B0604020202020204" pitchFamily="34" charset="0"/>
                <a:ea typeface="ＭＳ Ｐゴシック" panose="020B0600070205080204" pitchFamily="50" charset="-128"/>
              </a:rPr>
              <a:t> UN </a:t>
            </a:r>
            <a:r>
              <a:rPr lang="en-US" altLang="ja-JP" b="1" u="sng" dirty="0">
                <a:latin typeface="Arial" panose="020B0604020202020204" pitchFamily="34" charset="0"/>
                <a:ea typeface="ＭＳ Ｐゴシック" panose="020B0600070205080204" pitchFamily="50" charset="-128"/>
              </a:rPr>
              <a:t>projection states</a:t>
            </a:r>
            <a:r>
              <a:rPr lang="en-US" altLang="ja-JP" b="1" dirty="0">
                <a:latin typeface="Arial" panose="020B0604020202020204" pitchFamily="34" charset="0"/>
                <a:ea typeface="ＭＳ Ｐゴシック" panose="020B0600070205080204" pitchFamily="50" charset="-128"/>
              </a:rPr>
              <a:t> that </a:t>
            </a:r>
            <a:r>
              <a:rPr lang="en-US" altLang="ja-JP" b="1" u="sng" dirty="0">
                <a:latin typeface="Arial" panose="020B0604020202020204" pitchFamily="34" charset="0"/>
                <a:ea typeface="ＭＳ Ｐゴシック" panose="020B0600070205080204" pitchFamily="50" charset="-128"/>
              </a:rPr>
              <a:t>Japan’s population will decrease from 130 million </a:t>
            </a:r>
            <a:r>
              <a:rPr lang="en-US" altLang="ja-JP" b="1" dirty="0">
                <a:latin typeface="Arial" panose="020B0604020202020204" pitchFamily="34" charset="0"/>
                <a:ea typeface="ＭＳ Ｐゴシック" panose="020B0600070205080204" pitchFamily="50" charset="-128"/>
              </a:rPr>
              <a:t>in 2015 </a:t>
            </a:r>
            <a:r>
              <a:rPr lang="en-US" altLang="ja-JP" b="1" u="sng" dirty="0">
                <a:latin typeface="Arial" panose="020B0604020202020204" pitchFamily="34" charset="0"/>
                <a:ea typeface="ＭＳ Ｐゴシック" panose="020B0600070205080204" pitchFamily="50" charset="-128"/>
              </a:rPr>
              <a:t>to 80 million</a:t>
            </a:r>
            <a:r>
              <a:rPr lang="en-US" altLang="ja-JP" b="1" dirty="0">
                <a:latin typeface="Arial" panose="020B0604020202020204" pitchFamily="34" charset="0"/>
                <a:ea typeface="ＭＳ Ｐゴシック" panose="020B0600070205080204" pitchFamily="50" charset="-128"/>
              </a:rPr>
              <a:t> by 2100. </a:t>
            </a:r>
            <a:r>
              <a:rPr lang="en-US" altLang="ja-JP" b="1" u="sng" dirty="0">
                <a:latin typeface="Arial" panose="020B0604020202020204" pitchFamily="34" charset="0"/>
                <a:ea typeface="ＭＳ Ｐゴシック" panose="020B0600070205080204" pitchFamily="50" charset="-128"/>
              </a:rPr>
              <a:t>According to Japanese demographic institutes</a:t>
            </a:r>
            <a:r>
              <a:rPr lang="en-US" altLang="ja-JP" b="1" dirty="0">
                <a:latin typeface="Arial" panose="020B0604020202020204" pitchFamily="34" charset="0"/>
                <a:ea typeface="ＭＳ Ｐゴシック" panose="020B0600070205080204" pitchFamily="50" charset="-128"/>
              </a:rPr>
              <a:t>, Japan’s population will be </a:t>
            </a:r>
            <a:r>
              <a:rPr lang="en-US" altLang="ja-JP" b="1" u="sng" dirty="0">
                <a:latin typeface="Arial" panose="020B0604020202020204" pitchFamily="34" charset="0"/>
                <a:ea typeface="ＭＳ Ｐゴシック" panose="020B0600070205080204" pitchFamily="50" charset="-128"/>
              </a:rPr>
              <a:t>even less than 60 million by 2100</a:t>
            </a:r>
            <a:r>
              <a:rPr lang="en-US" altLang="ja-JP" b="1" dirty="0">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43</a:t>
            </a:fld>
            <a:endParaRPr lang="en-US" altLang="ja-JP"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dirty="0">
                <a:latin typeface="Arial" panose="020B0604020202020204" pitchFamily="34" charset="0"/>
                <a:ea typeface="ＭＳ Ｐゴシック" panose="020B0600070205080204" pitchFamily="50" charset="-128"/>
              </a:rPr>
              <a:t>According to UN Projection</a:t>
            </a:r>
            <a:r>
              <a:rPr lang="en-US" altLang="ja-JP" b="1" dirty="0">
                <a:latin typeface="Arial" panose="020B0604020202020204" pitchFamily="34" charset="0"/>
                <a:ea typeface="ＭＳ Ｐゴシック" panose="020B0600070205080204" pitchFamily="50" charset="-128"/>
              </a:rPr>
              <a:t> 2017, </a:t>
            </a:r>
            <a:r>
              <a:rPr lang="en-US" altLang="ja-JP" b="1" u="sng" dirty="0">
                <a:latin typeface="Arial" panose="020B0604020202020204" pitchFamily="34" charset="0"/>
                <a:ea typeface="ＭＳ Ｐゴシック" panose="020B0600070205080204" pitchFamily="50" charset="-128"/>
              </a:rPr>
              <a:t>the world's population</a:t>
            </a:r>
            <a:r>
              <a:rPr lang="en-US" altLang="ja-JP" b="1" dirty="0">
                <a:latin typeface="Arial" panose="020B0604020202020204" pitchFamily="34" charset="0"/>
                <a:ea typeface="ＭＳ Ｐゴシック" panose="020B0600070205080204" pitchFamily="50" charset="-128"/>
              </a:rPr>
              <a:t> in 2015 was 7.38 billion and it</a:t>
            </a:r>
            <a:r>
              <a:rPr lang="en-US" altLang="ja-JP" b="1" u="sng" dirty="0">
                <a:latin typeface="Arial" panose="020B0604020202020204" pitchFamily="34" charset="0"/>
                <a:ea typeface="ＭＳ Ｐゴシック" panose="020B0600070205080204" pitchFamily="50" charset="-128"/>
              </a:rPr>
              <a:t> will increase continuously and will top 11 billion by 2100</a:t>
            </a:r>
            <a:r>
              <a:rPr lang="en-US" altLang="ja-JP" b="1" dirty="0">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dirty="0">
                <a:latin typeface="Arial" panose="020B0604020202020204" pitchFamily="34" charset="0"/>
                <a:ea typeface="ＭＳ Ｐゴシック" panose="020B0600070205080204" pitchFamily="50" charset="-128"/>
              </a:rPr>
              <a:t>On the other hand</a:t>
            </a:r>
            <a:r>
              <a:rPr lang="en-US" altLang="ja-JP" b="1" dirty="0">
                <a:latin typeface="Arial" panose="020B0604020202020204" pitchFamily="34" charset="0"/>
                <a:ea typeface="ＭＳ Ｐゴシック" panose="020B0600070205080204" pitchFamily="50" charset="-128"/>
              </a:rPr>
              <a:t>, </a:t>
            </a:r>
            <a:r>
              <a:rPr lang="en-US" altLang="ja-JP" b="1" u="sng" dirty="0">
                <a:latin typeface="Arial" panose="020B0604020202020204" pitchFamily="34" charset="0"/>
                <a:ea typeface="ＭＳ Ｐゴシック" panose="020B0600070205080204" pitchFamily="50" charset="-128"/>
              </a:rPr>
              <a:t>the same</a:t>
            </a:r>
            <a:r>
              <a:rPr lang="en-US" altLang="ja-JP" b="1" dirty="0">
                <a:latin typeface="Arial" panose="020B0604020202020204" pitchFamily="34" charset="0"/>
                <a:ea typeface="ＭＳ Ｐゴシック" panose="020B0600070205080204" pitchFamily="50" charset="-128"/>
              </a:rPr>
              <a:t> UN </a:t>
            </a:r>
            <a:r>
              <a:rPr lang="en-US" altLang="ja-JP" b="1" u="sng" dirty="0">
                <a:latin typeface="Arial" panose="020B0604020202020204" pitchFamily="34" charset="0"/>
                <a:ea typeface="ＭＳ Ｐゴシック" panose="020B0600070205080204" pitchFamily="50" charset="-128"/>
              </a:rPr>
              <a:t>projection states</a:t>
            </a:r>
            <a:r>
              <a:rPr lang="en-US" altLang="ja-JP" b="1" dirty="0">
                <a:latin typeface="Arial" panose="020B0604020202020204" pitchFamily="34" charset="0"/>
                <a:ea typeface="ＭＳ Ｐゴシック" panose="020B0600070205080204" pitchFamily="50" charset="-128"/>
              </a:rPr>
              <a:t> that </a:t>
            </a:r>
            <a:r>
              <a:rPr lang="en-US" altLang="ja-JP" b="1" u="sng" dirty="0">
                <a:latin typeface="Arial" panose="020B0604020202020204" pitchFamily="34" charset="0"/>
                <a:ea typeface="ＭＳ Ｐゴシック" panose="020B0600070205080204" pitchFamily="50" charset="-128"/>
              </a:rPr>
              <a:t>Japan’s population will decrease from 130 million </a:t>
            </a:r>
            <a:r>
              <a:rPr lang="en-US" altLang="ja-JP" b="1" dirty="0">
                <a:latin typeface="Arial" panose="020B0604020202020204" pitchFamily="34" charset="0"/>
                <a:ea typeface="ＭＳ Ｐゴシック" panose="020B0600070205080204" pitchFamily="50" charset="-128"/>
              </a:rPr>
              <a:t>in 2015 </a:t>
            </a:r>
            <a:r>
              <a:rPr lang="en-US" altLang="ja-JP" b="1" u="sng" dirty="0">
                <a:latin typeface="Arial" panose="020B0604020202020204" pitchFamily="34" charset="0"/>
                <a:ea typeface="ＭＳ Ｐゴシック" panose="020B0600070205080204" pitchFamily="50" charset="-128"/>
              </a:rPr>
              <a:t>to 80 million</a:t>
            </a:r>
            <a:r>
              <a:rPr lang="en-US" altLang="ja-JP" b="1" dirty="0">
                <a:latin typeface="Arial" panose="020B0604020202020204" pitchFamily="34" charset="0"/>
                <a:ea typeface="ＭＳ Ｐゴシック" panose="020B0600070205080204" pitchFamily="50" charset="-128"/>
              </a:rPr>
              <a:t> by 2100. </a:t>
            </a:r>
            <a:r>
              <a:rPr lang="en-US" altLang="ja-JP" b="1" u="sng" dirty="0">
                <a:latin typeface="Arial" panose="020B0604020202020204" pitchFamily="34" charset="0"/>
                <a:ea typeface="ＭＳ Ｐゴシック" panose="020B0600070205080204" pitchFamily="50" charset="-128"/>
              </a:rPr>
              <a:t>According to Japanese demographic institutes</a:t>
            </a:r>
            <a:r>
              <a:rPr lang="en-US" altLang="ja-JP" b="1" dirty="0">
                <a:latin typeface="Arial" panose="020B0604020202020204" pitchFamily="34" charset="0"/>
                <a:ea typeface="ＭＳ Ｐゴシック" panose="020B0600070205080204" pitchFamily="50" charset="-128"/>
              </a:rPr>
              <a:t>, Japan’s population will be </a:t>
            </a:r>
            <a:r>
              <a:rPr lang="en-US" altLang="ja-JP" b="1" u="sng" dirty="0">
                <a:latin typeface="Arial" panose="020B0604020202020204" pitchFamily="34" charset="0"/>
                <a:ea typeface="ＭＳ Ｐゴシック" panose="020B0600070205080204" pitchFamily="50" charset="-128"/>
              </a:rPr>
              <a:t>even less than 60 million by 2100</a:t>
            </a:r>
            <a:r>
              <a:rPr lang="en-US" altLang="ja-JP" b="1" dirty="0">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44</a:t>
            </a:fld>
            <a:endParaRPr lang="en-US" altLang="ja-JP" sz="1100" dirty="0"/>
          </a:p>
        </p:txBody>
      </p:sp>
    </p:spTree>
    <p:extLst>
      <p:ext uri="{BB962C8B-B14F-4D97-AF65-F5344CB8AC3E}">
        <p14:creationId xmlns:p14="http://schemas.microsoft.com/office/powerpoint/2010/main" val="3251053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45</a:t>
            </a:fld>
            <a:endParaRPr lang="en-US" altLang="ja-JP" sz="1100" dirty="0"/>
          </a:p>
        </p:txBody>
      </p:sp>
    </p:spTree>
    <p:extLst>
      <p:ext uri="{BB962C8B-B14F-4D97-AF65-F5344CB8AC3E}">
        <p14:creationId xmlns:p14="http://schemas.microsoft.com/office/powerpoint/2010/main" val="3036858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dirty="0">
                <a:latin typeface="Arial" panose="020B0604020202020204" pitchFamily="34" charset="0"/>
                <a:ea typeface="ＭＳ Ｐゴシック" panose="020B0600070205080204" pitchFamily="50" charset="-128"/>
              </a:rPr>
              <a:t>According to UN Projection</a:t>
            </a:r>
            <a:r>
              <a:rPr lang="en-US" altLang="ja-JP" b="1" dirty="0">
                <a:latin typeface="Arial" panose="020B0604020202020204" pitchFamily="34" charset="0"/>
                <a:ea typeface="ＭＳ Ｐゴシック" panose="020B0600070205080204" pitchFamily="50" charset="-128"/>
              </a:rPr>
              <a:t> 2017, </a:t>
            </a:r>
            <a:r>
              <a:rPr lang="en-US" altLang="ja-JP" b="1" u="sng" dirty="0">
                <a:latin typeface="Arial" panose="020B0604020202020204" pitchFamily="34" charset="0"/>
                <a:ea typeface="ＭＳ Ｐゴシック" panose="020B0600070205080204" pitchFamily="50" charset="-128"/>
              </a:rPr>
              <a:t>the world's population</a:t>
            </a:r>
            <a:r>
              <a:rPr lang="en-US" altLang="ja-JP" b="1" dirty="0">
                <a:latin typeface="Arial" panose="020B0604020202020204" pitchFamily="34" charset="0"/>
                <a:ea typeface="ＭＳ Ｐゴシック" panose="020B0600070205080204" pitchFamily="50" charset="-128"/>
              </a:rPr>
              <a:t> in 2015 was 7.38 billion and it</a:t>
            </a:r>
            <a:r>
              <a:rPr lang="en-US" altLang="ja-JP" b="1" u="sng" dirty="0">
                <a:latin typeface="Arial" panose="020B0604020202020204" pitchFamily="34" charset="0"/>
                <a:ea typeface="ＭＳ Ｐゴシック" panose="020B0600070205080204" pitchFamily="50" charset="-128"/>
              </a:rPr>
              <a:t> will increase continuously and will top 11 billion by 2100</a:t>
            </a:r>
            <a:r>
              <a:rPr lang="en-US" altLang="ja-JP" b="1" dirty="0">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dirty="0">
                <a:latin typeface="Arial" panose="020B0604020202020204" pitchFamily="34" charset="0"/>
                <a:ea typeface="ＭＳ Ｐゴシック" panose="020B0600070205080204" pitchFamily="50" charset="-128"/>
              </a:rPr>
              <a:t>On the other hand</a:t>
            </a:r>
            <a:r>
              <a:rPr lang="en-US" altLang="ja-JP" b="1" dirty="0">
                <a:latin typeface="Arial" panose="020B0604020202020204" pitchFamily="34" charset="0"/>
                <a:ea typeface="ＭＳ Ｐゴシック" panose="020B0600070205080204" pitchFamily="50" charset="-128"/>
              </a:rPr>
              <a:t>, </a:t>
            </a:r>
            <a:r>
              <a:rPr lang="en-US" altLang="ja-JP" b="1" u="sng" dirty="0">
                <a:latin typeface="Arial" panose="020B0604020202020204" pitchFamily="34" charset="0"/>
                <a:ea typeface="ＭＳ Ｐゴシック" panose="020B0600070205080204" pitchFamily="50" charset="-128"/>
              </a:rPr>
              <a:t>the same</a:t>
            </a:r>
            <a:r>
              <a:rPr lang="en-US" altLang="ja-JP" b="1" dirty="0">
                <a:latin typeface="Arial" panose="020B0604020202020204" pitchFamily="34" charset="0"/>
                <a:ea typeface="ＭＳ Ｐゴシック" panose="020B0600070205080204" pitchFamily="50" charset="-128"/>
              </a:rPr>
              <a:t> UN </a:t>
            </a:r>
            <a:r>
              <a:rPr lang="en-US" altLang="ja-JP" b="1" u="sng" dirty="0">
                <a:latin typeface="Arial" panose="020B0604020202020204" pitchFamily="34" charset="0"/>
                <a:ea typeface="ＭＳ Ｐゴシック" panose="020B0600070205080204" pitchFamily="50" charset="-128"/>
              </a:rPr>
              <a:t>projection states</a:t>
            </a:r>
            <a:r>
              <a:rPr lang="en-US" altLang="ja-JP" b="1" dirty="0">
                <a:latin typeface="Arial" panose="020B0604020202020204" pitchFamily="34" charset="0"/>
                <a:ea typeface="ＭＳ Ｐゴシック" panose="020B0600070205080204" pitchFamily="50" charset="-128"/>
              </a:rPr>
              <a:t> that </a:t>
            </a:r>
            <a:r>
              <a:rPr lang="en-US" altLang="ja-JP" b="1" u="sng" dirty="0">
                <a:latin typeface="Arial" panose="020B0604020202020204" pitchFamily="34" charset="0"/>
                <a:ea typeface="ＭＳ Ｐゴシック" panose="020B0600070205080204" pitchFamily="50" charset="-128"/>
              </a:rPr>
              <a:t>Japan’s population will decrease from 130 million </a:t>
            </a:r>
            <a:r>
              <a:rPr lang="en-US" altLang="ja-JP" b="1" dirty="0">
                <a:latin typeface="Arial" panose="020B0604020202020204" pitchFamily="34" charset="0"/>
                <a:ea typeface="ＭＳ Ｐゴシック" panose="020B0600070205080204" pitchFamily="50" charset="-128"/>
              </a:rPr>
              <a:t>in 2015 </a:t>
            </a:r>
            <a:r>
              <a:rPr lang="en-US" altLang="ja-JP" b="1" u="sng" dirty="0">
                <a:latin typeface="Arial" panose="020B0604020202020204" pitchFamily="34" charset="0"/>
                <a:ea typeface="ＭＳ Ｐゴシック" panose="020B0600070205080204" pitchFamily="50" charset="-128"/>
              </a:rPr>
              <a:t>to 80 million</a:t>
            </a:r>
            <a:r>
              <a:rPr lang="en-US" altLang="ja-JP" b="1" dirty="0">
                <a:latin typeface="Arial" panose="020B0604020202020204" pitchFamily="34" charset="0"/>
                <a:ea typeface="ＭＳ Ｐゴシック" panose="020B0600070205080204" pitchFamily="50" charset="-128"/>
              </a:rPr>
              <a:t> by 2100. </a:t>
            </a:r>
            <a:r>
              <a:rPr lang="en-US" altLang="ja-JP" b="1" u="sng" dirty="0">
                <a:latin typeface="Arial" panose="020B0604020202020204" pitchFamily="34" charset="0"/>
                <a:ea typeface="ＭＳ Ｐゴシック" panose="020B0600070205080204" pitchFamily="50" charset="-128"/>
              </a:rPr>
              <a:t>According to Japanese demographic institutes</a:t>
            </a:r>
            <a:r>
              <a:rPr lang="en-US" altLang="ja-JP" b="1" dirty="0">
                <a:latin typeface="Arial" panose="020B0604020202020204" pitchFamily="34" charset="0"/>
                <a:ea typeface="ＭＳ Ｐゴシック" panose="020B0600070205080204" pitchFamily="50" charset="-128"/>
              </a:rPr>
              <a:t>, Japan’s population will be </a:t>
            </a:r>
            <a:r>
              <a:rPr lang="en-US" altLang="ja-JP" b="1" u="sng" dirty="0">
                <a:latin typeface="Arial" panose="020B0604020202020204" pitchFamily="34" charset="0"/>
                <a:ea typeface="ＭＳ Ｐゴシック" panose="020B0600070205080204" pitchFamily="50" charset="-128"/>
              </a:rPr>
              <a:t>even less than 60 million by 2100</a:t>
            </a:r>
            <a:r>
              <a:rPr lang="en-US" altLang="ja-JP" b="1" dirty="0">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46</a:t>
            </a:fld>
            <a:endParaRPr lang="en-US" altLang="ja-JP" sz="1100" dirty="0"/>
          </a:p>
        </p:txBody>
      </p:sp>
    </p:spTree>
    <p:extLst>
      <p:ext uri="{BB962C8B-B14F-4D97-AF65-F5344CB8AC3E}">
        <p14:creationId xmlns:p14="http://schemas.microsoft.com/office/powerpoint/2010/main" val="2957518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dirty="0">
                <a:latin typeface="Arial" panose="020B0604020202020204" pitchFamily="34" charset="0"/>
                <a:ea typeface="ＭＳ Ｐゴシック" panose="020B0600070205080204" pitchFamily="50" charset="-128"/>
              </a:rPr>
              <a:t>According to UN Projection</a:t>
            </a:r>
            <a:r>
              <a:rPr lang="en-US" altLang="ja-JP" b="1" dirty="0">
                <a:latin typeface="Arial" panose="020B0604020202020204" pitchFamily="34" charset="0"/>
                <a:ea typeface="ＭＳ Ｐゴシック" panose="020B0600070205080204" pitchFamily="50" charset="-128"/>
              </a:rPr>
              <a:t> 2017, </a:t>
            </a:r>
            <a:r>
              <a:rPr lang="en-US" altLang="ja-JP" b="1" u="sng" dirty="0">
                <a:latin typeface="Arial" panose="020B0604020202020204" pitchFamily="34" charset="0"/>
                <a:ea typeface="ＭＳ Ｐゴシック" panose="020B0600070205080204" pitchFamily="50" charset="-128"/>
              </a:rPr>
              <a:t>the world's population</a:t>
            </a:r>
            <a:r>
              <a:rPr lang="en-US" altLang="ja-JP" b="1" dirty="0">
                <a:latin typeface="Arial" panose="020B0604020202020204" pitchFamily="34" charset="0"/>
                <a:ea typeface="ＭＳ Ｐゴシック" panose="020B0600070205080204" pitchFamily="50" charset="-128"/>
              </a:rPr>
              <a:t> in 2015 was 7.38 billion and it</a:t>
            </a:r>
            <a:r>
              <a:rPr lang="en-US" altLang="ja-JP" b="1" u="sng" dirty="0">
                <a:latin typeface="Arial" panose="020B0604020202020204" pitchFamily="34" charset="0"/>
                <a:ea typeface="ＭＳ Ｐゴシック" panose="020B0600070205080204" pitchFamily="50" charset="-128"/>
              </a:rPr>
              <a:t> will increase continuously and will top 11 billion by 2100</a:t>
            </a:r>
            <a:r>
              <a:rPr lang="en-US" altLang="ja-JP" b="1" dirty="0">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dirty="0">
                <a:latin typeface="Arial" panose="020B0604020202020204" pitchFamily="34" charset="0"/>
                <a:ea typeface="ＭＳ Ｐゴシック" panose="020B0600070205080204" pitchFamily="50" charset="-128"/>
              </a:rPr>
              <a:t>On the other hand</a:t>
            </a:r>
            <a:r>
              <a:rPr lang="en-US" altLang="ja-JP" b="1" dirty="0">
                <a:latin typeface="Arial" panose="020B0604020202020204" pitchFamily="34" charset="0"/>
                <a:ea typeface="ＭＳ Ｐゴシック" panose="020B0600070205080204" pitchFamily="50" charset="-128"/>
              </a:rPr>
              <a:t>, </a:t>
            </a:r>
            <a:r>
              <a:rPr lang="en-US" altLang="ja-JP" b="1" u="sng" dirty="0">
                <a:latin typeface="Arial" panose="020B0604020202020204" pitchFamily="34" charset="0"/>
                <a:ea typeface="ＭＳ Ｐゴシック" panose="020B0600070205080204" pitchFamily="50" charset="-128"/>
              </a:rPr>
              <a:t>the same</a:t>
            </a:r>
            <a:r>
              <a:rPr lang="en-US" altLang="ja-JP" b="1" dirty="0">
                <a:latin typeface="Arial" panose="020B0604020202020204" pitchFamily="34" charset="0"/>
                <a:ea typeface="ＭＳ Ｐゴシック" panose="020B0600070205080204" pitchFamily="50" charset="-128"/>
              </a:rPr>
              <a:t> UN </a:t>
            </a:r>
            <a:r>
              <a:rPr lang="en-US" altLang="ja-JP" b="1" u="sng" dirty="0">
                <a:latin typeface="Arial" panose="020B0604020202020204" pitchFamily="34" charset="0"/>
                <a:ea typeface="ＭＳ Ｐゴシック" panose="020B0600070205080204" pitchFamily="50" charset="-128"/>
              </a:rPr>
              <a:t>projection states</a:t>
            </a:r>
            <a:r>
              <a:rPr lang="en-US" altLang="ja-JP" b="1" dirty="0">
                <a:latin typeface="Arial" panose="020B0604020202020204" pitchFamily="34" charset="0"/>
                <a:ea typeface="ＭＳ Ｐゴシック" panose="020B0600070205080204" pitchFamily="50" charset="-128"/>
              </a:rPr>
              <a:t> that </a:t>
            </a:r>
            <a:r>
              <a:rPr lang="en-US" altLang="ja-JP" b="1" u="sng" dirty="0">
                <a:latin typeface="Arial" panose="020B0604020202020204" pitchFamily="34" charset="0"/>
                <a:ea typeface="ＭＳ Ｐゴシック" panose="020B0600070205080204" pitchFamily="50" charset="-128"/>
              </a:rPr>
              <a:t>Japan’s population will decrease from 130 million </a:t>
            </a:r>
            <a:r>
              <a:rPr lang="en-US" altLang="ja-JP" b="1" dirty="0">
                <a:latin typeface="Arial" panose="020B0604020202020204" pitchFamily="34" charset="0"/>
                <a:ea typeface="ＭＳ Ｐゴシック" panose="020B0600070205080204" pitchFamily="50" charset="-128"/>
              </a:rPr>
              <a:t>in 2015 </a:t>
            </a:r>
            <a:r>
              <a:rPr lang="en-US" altLang="ja-JP" b="1" u="sng" dirty="0">
                <a:latin typeface="Arial" panose="020B0604020202020204" pitchFamily="34" charset="0"/>
                <a:ea typeface="ＭＳ Ｐゴシック" panose="020B0600070205080204" pitchFamily="50" charset="-128"/>
              </a:rPr>
              <a:t>to 80 million</a:t>
            </a:r>
            <a:r>
              <a:rPr lang="en-US" altLang="ja-JP" b="1" dirty="0">
                <a:latin typeface="Arial" panose="020B0604020202020204" pitchFamily="34" charset="0"/>
                <a:ea typeface="ＭＳ Ｐゴシック" panose="020B0600070205080204" pitchFamily="50" charset="-128"/>
              </a:rPr>
              <a:t> by 2100. </a:t>
            </a:r>
            <a:r>
              <a:rPr lang="en-US" altLang="ja-JP" b="1" u="sng" dirty="0">
                <a:latin typeface="Arial" panose="020B0604020202020204" pitchFamily="34" charset="0"/>
                <a:ea typeface="ＭＳ Ｐゴシック" panose="020B0600070205080204" pitchFamily="50" charset="-128"/>
              </a:rPr>
              <a:t>According to Japanese demographic institutes</a:t>
            </a:r>
            <a:r>
              <a:rPr lang="en-US" altLang="ja-JP" b="1" dirty="0">
                <a:latin typeface="Arial" panose="020B0604020202020204" pitchFamily="34" charset="0"/>
                <a:ea typeface="ＭＳ Ｐゴシック" panose="020B0600070205080204" pitchFamily="50" charset="-128"/>
              </a:rPr>
              <a:t>, Japan’s population will be </a:t>
            </a:r>
            <a:r>
              <a:rPr lang="en-US" altLang="ja-JP" b="1" u="sng" dirty="0">
                <a:latin typeface="Arial" panose="020B0604020202020204" pitchFamily="34" charset="0"/>
                <a:ea typeface="ＭＳ Ｐゴシック" panose="020B0600070205080204" pitchFamily="50" charset="-128"/>
              </a:rPr>
              <a:t>even less than 60 million by 2100</a:t>
            </a:r>
            <a:r>
              <a:rPr lang="en-US" altLang="ja-JP" b="1" dirty="0">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47</a:t>
            </a:fld>
            <a:endParaRPr lang="en-US" altLang="ja-JP" sz="1100" dirty="0"/>
          </a:p>
        </p:txBody>
      </p:sp>
    </p:spTree>
    <p:extLst>
      <p:ext uri="{BB962C8B-B14F-4D97-AF65-F5344CB8AC3E}">
        <p14:creationId xmlns:p14="http://schemas.microsoft.com/office/powerpoint/2010/main" val="2561189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48</a:t>
            </a:fld>
            <a:endParaRPr lang="en-US" altLang="ja-JP" sz="1100" dirty="0"/>
          </a:p>
        </p:txBody>
      </p:sp>
    </p:spTree>
    <p:extLst>
      <p:ext uri="{BB962C8B-B14F-4D97-AF65-F5344CB8AC3E}">
        <p14:creationId xmlns:p14="http://schemas.microsoft.com/office/powerpoint/2010/main" val="3940405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9FA28B6-4AC5-4865-BE44-F1E134A672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EAABA14D-8300-40AE-8BF3-7C778042CABB}" type="slidenum">
              <a:rPr lang="en-US" altLang="ja-JP" sz="1200"/>
              <a:pPr/>
              <a:t>49</a:t>
            </a:fld>
            <a:endParaRPr lang="en-US" altLang="ja-JP" sz="1200" dirty="0"/>
          </a:p>
        </p:txBody>
      </p:sp>
      <p:sp>
        <p:nvSpPr>
          <p:cNvPr id="81923" name="Rectangle 2">
            <a:extLst>
              <a:ext uri="{FF2B5EF4-FFF2-40B4-BE49-F238E27FC236}">
                <a16:creationId xmlns:a16="http://schemas.microsoft.com/office/drawing/2014/main" id="{3861735F-AC43-46ED-8E4A-CED4ED13F79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21F09A30-561D-49DE-A527-C7A6754AB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FD6BF68-D790-4CAE-9C56-A56A8F521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36327213" indent="-3588935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FD6710AC-BA07-403E-8755-C185E166150C}" type="slidenum">
              <a:rPr lang="en-US" altLang="ja-JP" sz="1200"/>
              <a:pPr/>
              <a:t>50</a:t>
            </a:fld>
            <a:endParaRPr lang="en-US" altLang="ja-JP" sz="1200" dirty="0"/>
          </a:p>
        </p:txBody>
      </p:sp>
      <p:sp>
        <p:nvSpPr>
          <p:cNvPr id="83971" name="Rectangle 2">
            <a:extLst>
              <a:ext uri="{FF2B5EF4-FFF2-40B4-BE49-F238E27FC236}">
                <a16:creationId xmlns:a16="http://schemas.microsoft.com/office/drawing/2014/main" id="{10A27506-A49A-473E-8513-755EBC6B013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9807C71-4058-4F17-BBEE-A970B3A17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E1D0B65-4E92-4F30-85B7-E4691317CBB4}"/>
              </a:ext>
            </a:extLst>
          </p:cNvPr>
          <p:cNvSpPr>
            <a:spLocks noGrp="1" noRot="1" noChangeAspect="1" noChangeArrowheads="1" noTextEdit="1"/>
          </p:cNvSpPr>
          <p:nvPr>
            <p:ph type="sldImg"/>
          </p:nvPr>
        </p:nvSpPr>
        <p:spPr>
          <a:ln/>
        </p:spPr>
      </p:sp>
      <p:sp>
        <p:nvSpPr>
          <p:cNvPr id="8195" name="ノート プレースホルダー 2">
            <a:extLst>
              <a:ext uri="{FF2B5EF4-FFF2-40B4-BE49-F238E27FC236}">
                <a16:creationId xmlns:a16="http://schemas.microsoft.com/office/drawing/2014/main" id="{B3BF2BD6-60A8-45BB-A104-E788082182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8196" name="スライド番号プレースホルダー 3">
            <a:extLst>
              <a:ext uri="{FF2B5EF4-FFF2-40B4-BE49-F238E27FC236}">
                <a16:creationId xmlns:a16="http://schemas.microsoft.com/office/drawing/2014/main" id="{AE40185A-2D13-4CE0-B85D-6574F9F02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Arial" panose="020B0604020202020204" pitchFamily="34" charset="0"/>
                <a:ea typeface="ＭＳ Ｐゴシック" panose="020B0600070205080204" pitchFamily="50" charset="-128"/>
              </a:defRPr>
            </a:lvl1pPr>
            <a:lvl2pPr marL="711523" indent="-273663">
              <a:defRPr kumimoji="1" sz="2300">
                <a:solidFill>
                  <a:schemeClr val="tx1"/>
                </a:solidFill>
                <a:latin typeface="Arial" panose="020B0604020202020204" pitchFamily="34" charset="0"/>
                <a:ea typeface="ＭＳ Ｐゴシック" panose="020B0600070205080204" pitchFamily="50" charset="-128"/>
              </a:defRPr>
            </a:lvl2pPr>
            <a:lvl3pPr marL="1094651" indent="-218930">
              <a:defRPr kumimoji="1" sz="2300">
                <a:solidFill>
                  <a:schemeClr val="tx1"/>
                </a:solidFill>
                <a:latin typeface="Arial" panose="020B0604020202020204" pitchFamily="34" charset="0"/>
                <a:ea typeface="ＭＳ Ｐゴシック" panose="020B0600070205080204" pitchFamily="50" charset="-128"/>
              </a:defRPr>
            </a:lvl3pPr>
            <a:lvl4pPr marL="1532512" indent="-218930">
              <a:defRPr kumimoji="1" sz="2300">
                <a:solidFill>
                  <a:schemeClr val="tx1"/>
                </a:solidFill>
                <a:latin typeface="Arial" panose="020B0604020202020204" pitchFamily="34" charset="0"/>
                <a:ea typeface="ＭＳ Ｐゴシック" panose="020B0600070205080204" pitchFamily="50" charset="-128"/>
              </a:defRPr>
            </a:lvl4pPr>
            <a:lvl5pPr marL="1970372" indent="-218930">
              <a:defRPr kumimoji="1" sz="2300">
                <a:solidFill>
                  <a:schemeClr val="tx1"/>
                </a:solidFill>
                <a:latin typeface="Arial" panose="020B0604020202020204" pitchFamily="34" charset="0"/>
                <a:ea typeface="ＭＳ Ｐゴシック" panose="020B0600070205080204" pitchFamily="50" charset="-128"/>
              </a:defRPr>
            </a:lvl5pPr>
            <a:lvl6pPr marL="2408232"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6pPr>
            <a:lvl7pPr marL="284609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7pPr>
            <a:lvl8pPr marL="3283953"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8pPr>
            <a:lvl9pPr marL="3721814" indent="-218930" eaLnBrk="0" fontAlgn="base" hangingPunct="0">
              <a:spcBef>
                <a:spcPct val="0"/>
              </a:spcBef>
              <a:spcAft>
                <a:spcPct val="0"/>
              </a:spcAft>
              <a:defRPr kumimoji="1" sz="2300">
                <a:solidFill>
                  <a:schemeClr val="tx1"/>
                </a:solidFill>
                <a:latin typeface="Arial" panose="020B0604020202020204" pitchFamily="34" charset="0"/>
                <a:ea typeface="ＭＳ Ｐゴシック" panose="020B0600070205080204" pitchFamily="50" charset="-128"/>
              </a:defRPr>
            </a:lvl9pPr>
          </a:lstStyle>
          <a:p>
            <a:fld id="{9082AFDD-0AFD-4EF4-9656-77592A7F11AE}" type="slidenum">
              <a:rPr lang="en-US" altLang="ja-JP" sz="1100"/>
              <a:pPr/>
              <a:t>4</a:t>
            </a:fld>
            <a:endParaRPr lang="en-US" altLang="ja-JP" sz="11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51</a:t>
            </a:fld>
            <a:endParaRPr lang="en-US" altLang="ja-JP" dirty="0"/>
          </a:p>
        </p:txBody>
      </p:sp>
    </p:spTree>
    <p:extLst>
      <p:ext uri="{BB962C8B-B14F-4D97-AF65-F5344CB8AC3E}">
        <p14:creationId xmlns:p14="http://schemas.microsoft.com/office/powerpoint/2010/main" val="3255584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t>https://population.un.org/dataportal/data/indicators/49,19,61,56/locations/384,496,524,454,268,231,180,120/start/1950/end/2100/line/linetimeplot</a:t>
            </a:r>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54</a:t>
            </a:fld>
            <a:endParaRPr lang="en-US" altLang="ja-JP" dirty="0"/>
          </a:p>
        </p:txBody>
      </p:sp>
    </p:spTree>
    <p:extLst>
      <p:ext uri="{BB962C8B-B14F-4D97-AF65-F5344CB8AC3E}">
        <p14:creationId xmlns:p14="http://schemas.microsoft.com/office/powerpoint/2010/main" val="375943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5</a:t>
            </a:fld>
            <a:endParaRPr lang="en-US" altLang="ja-JP" dirty="0"/>
          </a:p>
        </p:txBody>
      </p:sp>
    </p:spTree>
    <p:extLst>
      <p:ext uri="{BB962C8B-B14F-4D97-AF65-F5344CB8AC3E}">
        <p14:creationId xmlns:p14="http://schemas.microsoft.com/office/powerpoint/2010/main" val="71031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6</a:t>
            </a:fld>
            <a:endParaRPr lang="en-US" altLang="ja-JP" dirty="0"/>
          </a:p>
        </p:txBody>
      </p:sp>
    </p:spTree>
    <p:extLst>
      <p:ext uri="{BB962C8B-B14F-4D97-AF65-F5344CB8AC3E}">
        <p14:creationId xmlns:p14="http://schemas.microsoft.com/office/powerpoint/2010/main" val="393506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7</a:t>
            </a:fld>
            <a:endParaRPr lang="en-US" altLang="ja-JP" dirty="0"/>
          </a:p>
        </p:txBody>
      </p:sp>
    </p:spTree>
    <p:extLst>
      <p:ext uri="{BB962C8B-B14F-4D97-AF65-F5344CB8AC3E}">
        <p14:creationId xmlns:p14="http://schemas.microsoft.com/office/powerpoint/2010/main" val="90044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8</a:t>
            </a:fld>
            <a:endParaRPr lang="en-US" altLang="ja-JP" dirty="0"/>
          </a:p>
        </p:txBody>
      </p:sp>
    </p:spTree>
    <p:extLst>
      <p:ext uri="{BB962C8B-B14F-4D97-AF65-F5344CB8AC3E}">
        <p14:creationId xmlns:p14="http://schemas.microsoft.com/office/powerpoint/2010/main" val="8904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12</a:t>
            </a:fld>
            <a:endParaRPr lang="en-US" altLang="ja-JP" dirty="0"/>
          </a:p>
        </p:txBody>
      </p:sp>
    </p:spTree>
    <p:extLst>
      <p:ext uri="{BB962C8B-B14F-4D97-AF65-F5344CB8AC3E}">
        <p14:creationId xmlns:p14="http://schemas.microsoft.com/office/powerpoint/2010/main" val="271880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A76CB40D-B493-4BCE-8A77-BCB4ABA319EC}"/>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40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r>
              <a:rPr lang="ja-JP" altLang="en-US"/>
              <a:t>マスタ サブタイトルの書式設定</a:t>
            </a:r>
          </a:p>
        </p:txBody>
      </p:sp>
      <p:sp>
        <p:nvSpPr>
          <p:cNvPr id="5" name="Rectangle 4">
            <a:extLst>
              <a:ext uri="{FF2B5EF4-FFF2-40B4-BE49-F238E27FC236}">
                <a16:creationId xmlns:a16="http://schemas.microsoft.com/office/drawing/2014/main" id="{1F69614D-45DC-4B68-802C-812F3B8B0319}"/>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6" name="Rectangle 5">
            <a:extLst>
              <a:ext uri="{FF2B5EF4-FFF2-40B4-BE49-F238E27FC236}">
                <a16:creationId xmlns:a16="http://schemas.microsoft.com/office/drawing/2014/main" id="{05FF3839-F441-451C-88CB-FEFED5C35833}"/>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a:extLst>
              <a:ext uri="{FF2B5EF4-FFF2-40B4-BE49-F238E27FC236}">
                <a16:creationId xmlns:a16="http://schemas.microsoft.com/office/drawing/2014/main" id="{20CB92A2-BD76-4675-8D37-6232A5B77B69}"/>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8AC3E853-C2EF-41C6-A740-65F93B87E34D}" type="slidenum">
              <a:rPr lang="en-US" altLang="ja-JP"/>
              <a:pPr>
                <a:defRPr/>
              </a:pPr>
              <a:t>‹#›</a:t>
            </a:fld>
            <a:endParaRPr lang="en-US" altLang="ja-JP" dirty="0"/>
          </a:p>
        </p:txBody>
      </p:sp>
    </p:spTree>
    <p:extLst>
      <p:ext uri="{BB962C8B-B14F-4D97-AF65-F5344CB8AC3E}">
        <p14:creationId xmlns:p14="http://schemas.microsoft.com/office/powerpoint/2010/main" val="275186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1F5BFFDC-CF1A-4789-8A18-3F4B7EC683D9}"/>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1915E41B-8731-4B14-9C13-DEA8C7508B91}"/>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5CDDA212-0B91-48F6-8BD6-464484DB4034}"/>
              </a:ext>
            </a:extLst>
          </p:cNvPr>
          <p:cNvSpPr>
            <a:spLocks noGrp="1" noChangeArrowheads="1"/>
          </p:cNvSpPr>
          <p:nvPr>
            <p:ph type="sldNum" sz="quarter" idx="12"/>
          </p:nvPr>
        </p:nvSpPr>
        <p:spPr>
          <a:ln/>
        </p:spPr>
        <p:txBody>
          <a:bodyPr/>
          <a:lstStyle>
            <a:lvl1pPr>
              <a:defRPr/>
            </a:lvl1pPr>
          </a:lstStyle>
          <a:p>
            <a:pPr>
              <a:defRPr/>
            </a:pPr>
            <a:fld id="{4D97C52A-589A-4992-BE49-9E1D63EFCE51}" type="slidenum">
              <a:rPr lang="en-US" altLang="ja-JP"/>
              <a:pPr>
                <a:defRPr/>
              </a:pPr>
              <a:t>‹#›</a:t>
            </a:fld>
            <a:endParaRPr lang="en-US" altLang="ja-JP" dirty="0"/>
          </a:p>
        </p:txBody>
      </p:sp>
    </p:spTree>
    <p:extLst>
      <p:ext uri="{BB962C8B-B14F-4D97-AF65-F5344CB8AC3E}">
        <p14:creationId xmlns:p14="http://schemas.microsoft.com/office/powerpoint/2010/main" val="126877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02F3EDA-74CA-4A96-B9F0-55D18BDBDE19}"/>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2D4FCCD5-70B4-40C0-A1F0-9B5808093666}"/>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45CDFECB-EBBE-44CD-BE88-EF4B39B25372}"/>
              </a:ext>
            </a:extLst>
          </p:cNvPr>
          <p:cNvSpPr>
            <a:spLocks noGrp="1" noChangeArrowheads="1"/>
          </p:cNvSpPr>
          <p:nvPr>
            <p:ph type="sldNum" sz="quarter" idx="12"/>
          </p:nvPr>
        </p:nvSpPr>
        <p:spPr>
          <a:ln/>
        </p:spPr>
        <p:txBody>
          <a:bodyPr/>
          <a:lstStyle>
            <a:lvl1pPr>
              <a:defRPr/>
            </a:lvl1pPr>
          </a:lstStyle>
          <a:p>
            <a:pPr>
              <a:defRPr/>
            </a:pPr>
            <a:fld id="{CCE610AF-D973-41DB-BB5A-18D92ABF5F1E}" type="slidenum">
              <a:rPr lang="en-US" altLang="ja-JP"/>
              <a:pPr>
                <a:defRPr/>
              </a:pPr>
              <a:t>‹#›</a:t>
            </a:fld>
            <a:endParaRPr lang="en-US" altLang="ja-JP" dirty="0"/>
          </a:p>
        </p:txBody>
      </p:sp>
    </p:spTree>
    <p:extLst>
      <p:ext uri="{BB962C8B-B14F-4D97-AF65-F5344CB8AC3E}">
        <p14:creationId xmlns:p14="http://schemas.microsoft.com/office/powerpoint/2010/main" val="343743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66738" y="1752600"/>
            <a:ext cx="8001000" cy="4267200"/>
          </a:xfrm>
        </p:spPr>
        <p:txBody>
          <a:bodyPr/>
          <a:lstStyle/>
          <a:p>
            <a:pPr lvl="0"/>
            <a:endParaRPr lang="ja-JP" altLang="en-US" noProof="0"/>
          </a:p>
        </p:txBody>
      </p:sp>
      <p:sp>
        <p:nvSpPr>
          <p:cNvPr id="4" name="Rectangle 6">
            <a:extLst>
              <a:ext uri="{FF2B5EF4-FFF2-40B4-BE49-F238E27FC236}">
                <a16:creationId xmlns:a16="http://schemas.microsoft.com/office/drawing/2014/main" id="{4A834641-76C1-414D-B8DF-1BF550F9440B}"/>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09160501-DC17-4C47-B624-AAB6405224DC}"/>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13E8DB1A-2A4F-455A-9366-2AB9A7C6D6EB}"/>
              </a:ext>
            </a:extLst>
          </p:cNvPr>
          <p:cNvSpPr>
            <a:spLocks noGrp="1" noChangeArrowheads="1"/>
          </p:cNvSpPr>
          <p:nvPr>
            <p:ph type="sldNum" sz="quarter" idx="12"/>
          </p:nvPr>
        </p:nvSpPr>
        <p:spPr>
          <a:ln/>
        </p:spPr>
        <p:txBody>
          <a:bodyPr/>
          <a:lstStyle>
            <a:lvl1pPr>
              <a:defRPr/>
            </a:lvl1pPr>
          </a:lstStyle>
          <a:p>
            <a:pPr>
              <a:defRPr/>
            </a:pPr>
            <a:fld id="{16144B78-A75A-4D73-A5B0-3339CAF017B5}" type="slidenum">
              <a:rPr lang="en-US" altLang="ja-JP"/>
              <a:pPr>
                <a:defRPr/>
              </a:pPr>
              <a:t>‹#›</a:t>
            </a:fld>
            <a:endParaRPr lang="en-US" altLang="ja-JP" dirty="0"/>
          </a:p>
        </p:txBody>
      </p:sp>
    </p:spTree>
    <p:extLst>
      <p:ext uri="{BB962C8B-B14F-4D97-AF65-F5344CB8AC3E}">
        <p14:creationId xmlns:p14="http://schemas.microsoft.com/office/powerpoint/2010/main" val="131435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E05D6379-C214-4D63-BF25-56E4D0773093}"/>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D691A6F9-8513-40C0-A32A-C2150FF22959}"/>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2837BFBE-ACA2-4796-B7A3-F15A42A0D63A}"/>
              </a:ext>
            </a:extLst>
          </p:cNvPr>
          <p:cNvSpPr>
            <a:spLocks noGrp="1" noChangeArrowheads="1"/>
          </p:cNvSpPr>
          <p:nvPr>
            <p:ph type="sldNum" sz="quarter" idx="12"/>
          </p:nvPr>
        </p:nvSpPr>
        <p:spPr>
          <a:ln/>
        </p:spPr>
        <p:txBody>
          <a:bodyPr/>
          <a:lstStyle>
            <a:lvl1pPr>
              <a:defRPr/>
            </a:lvl1pPr>
          </a:lstStyle>
          <a:p>
            <a:pPr>
              <a:defRPr/>
            </a:pPr>
            <a:fld id="{0345603B-2993-4F76-B389-AEF45DF0C58D}" type="slidenum">
              <a:rPr lang="en-US" altLang="ja-JP"/>
              <a:pPr>
                <a:defRPr/>
              </a:pPr>
              <a:t>‹#›</a:t>
            </a:fld>
            <a:endParaRPr lang="en-US" altLang="ja-JP" dirty="0"/>
          </a:p>
        </p:txBody>
      </p:sp>
    </p:spTree>
    <p:extLst>
      <p:ext uri="{BB962C8B-B14F-4D97-AF65-F5344CB8AC3E}">
        <p14:creationId xmlns:p14="http://schemas.microsoft.com/office/powerpoint/2010/main" val="34859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A8ABD59D-A2F6-414F-8DF3-70F224FC46D2}"/>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2CD53414-1695-4A70-8179-217E1BA33F0C}"/>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762BCB55-B548-4313-8293-C82CA3A7BBEA}"/>
              </a:ext>
            </a:extLst>
          </p:cNvPr>
          <p:cNvSpPr>
            <a:spLocks noGrp="1" noChangeArrowheads="1"/>
          </p:cNvSpPr>
          <p:nvPr>
            <p:ph type="sldNum" sz="quarter" idx="12"/>
          </p:nvPr>
        </p:nvSpPr>
        <p:spPr>
          <a:ln/>
        </p:spPr>
        <p:txBody>
          <a:bodyPr/>
          <a:lstStyle>
            <a:lvl1pPr>
              <a:defRPr/>
            </a:lvl1pPr>
          </a:lstStyle>
          <a:p>
            <a:pPr>
              <a:defRPr/>
            </a:pPr>
            <a:fld id="{BB747AC2-13D8-4F91-AC3E-275AF3E75D6B}" type="slidenum">
              <a:rPr lang="en-US" altLang="ja-JP"/>
              <a:pPr>
                <a:defRPr/>
              </a:pPr>
              <a:t>‹#›</a:t>
            </a:fld>
            <a:endParaRPr lang="en-US" altLang="ja-JP" dirty="0"/>
          </a:p>
        </p:txBody>
      </p:sp>
    </p:spTree>
    <p:extLst>
      <p:ext uri="{BB962C8B-B14F-4D97-AF65-F5344CB8AC3E}">
        <p14:creationId xmlns:p14="http://schemas.microsoft.com/office/powerpoint/2010/main" val="256226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2961D1B6-7419-4636-A0A0-38CF4FD93A90}"/>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a:extLst>
              <a:ext uri="{FF2B5EF4-FFF2-40B4-BE49-F238E27FC236}">
                <a16:creationId xmlns:a16="http://schemas.microsoft.com/office/drawing/2014/main" id="{82966E88-57C7-4E62-87E5-D20D5B3CD7E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a:extLst>
              <a:ext uri="{FF2B5EF4-FFF2-40B4-BE49-F238E27FC236}">
                <a16:creationId xmlns:a16="http://schemas.microsoft.com/office/drawing/2014/main" id="{6F3A6868-2F26-418B-8AFC-C2F3083407AB}"/>
              </a:ext>
            </a:extLst>
          </p:cNvPr>
          <p:cNvSpPr>
            <a:spLocks noGrp="1" noChangeArrowheads="1"/>
          </p:cNvSpPr>
          <p:nvPr>
            <p:ph type="sldNum" sz="quarter" idx="12"/>
          </p:nvPr>
        </p:nvSpPr>
        <p:spPr>
          <a:ln/>
        </p:spPr>
        <p:txBody>
          <a:bodyPr/>
          <a:lstStyle>
            <a:lvl1pPr>
              <a:defRPr/>
            </a:lvl1pPr>
          </a:lstStyle>
          <a:p>
            <a:pPr>
              <a:defRPr/>
            </a:pPr>
            <a:fld id="{EE2D680F-2DFB-44BE-989C-8E57138D4D22}" type="slidenum">
              <a:rPr lang="en-US" altLang="ja-JP"/>
              <a:pPr>
                <a:defRPr/>
              </a:pPr>
              <a:t>‹#›</a:t>
            </a:fld>
            <a:endParaRPr lang="en-US" altLang="ja-JP" dirty="0"/>
          </a:p>
        </p:txBody>
      </p:sp>
    </p:spTree>
    <p:extLst>
      <p:ext uri="{BB962C8B-B14F-4D97-AF65-F5344CB8AC3E}">
        <p14:creationId xmlns:p14="http://schemas.microsoft.com/office/powerpoint/2010/main" val="148204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D38EED02-996D-433B-8019-61F478AAB666}"/>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a:extLst>
              <a:ext uri="{FF2B5EF4-FFF2-40B4-BE49-F238E27FC236}">
                <a16:creationId xmlns:a16="http://schemas.microsoft.com/office/drawing/2014/main" id="{98DD8806-5D15-4228-B6A4-0EBB6D200251}"/>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a:extLst>
              <a:ext uri="{FF2B5EF4-FFF2-40B4-BE49-F238E27FC236}">
                <a16:creationId xmlns:a16="http://schemas.microsoft.com/office/drawing/2014/main" id="{BBCFEDA2-69FA-4CBF-BFE3-7E0536CD4F17}"/>
              </a:ext>
            </a:extLst>
          </p:cNvPr>
          <p:cNvSpPr>
            <a:spLocks noGrp="1" noChangeArrowheads="1"/>
          </p:cNvSpPr>
          <p:nvPr>
            <p:ph type="sldNum" sz="quarter" idx="12"/>
          </p:nvPr>
        </p:nvSpPr>
        <p:spPr>
          <a:ln/>
        </p:spPr>
        <p:txBody>
          <a:bodyPr/>
          <a:lstStyle>
            <a:lvl1pPr>
              <a:defRPr/>
            </a:lvl1pPr>
          </a:lstStyle>
          <a:p>
            <a:pPr>
              <a:defRPr/>
            </a:pPr>
            <a:fld id="{3C588B11-D0E7-4F62-8529-583D4A089878}" type="slidenum">
              <a:rPr lang="en-US" altLang="ja-JP"/>
              <a:pPr>
                <a:defRPr/>
              </a:pPr>
              <a:t>‹#›</a:t>
            </a:fld>
            <a:endParaRPr lang="en-US" altLang="ja-JP" dirty="0"/>
          </a:p>
        </p:txBody>
      </p:sp>
    </p:spTree>
    <p:extLst>
      <p:ext uri="{BB962C8B-B14F-4D97-AF65-F5344CB8AC3E}">
        <p14:creationId xmlns:p14="http://schemas.microsoft.com/office/powerpoint/2010/main" val="133827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FED94B4D-1D7A-42CE-8920-63FCC47C06C3}"/>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a:extLst>
              <a:ext uri="{FF2B5EF4-FFF2-40B4-BE49-F238E27FC236}">
                <a16:creationId xmlns:a16="http://schemas.microsoft.com/office/drawing/2014/main" id="{F3181AA8-8222-48AA-8F41-C5A51B4076FE}"/>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a:extLst>
              <a:ext uri="{FF2B5EF4-FFF2-40B4-BE49-F238E27FC236}">
                <a16:creationId xmlns:a16="http://schemas.microsoft.com/office/drawing/2014/main" id="{AA321747-256A-470C-9176-608D4851E57D}"/>
              </a:ext>
            </a:extLst>
          </p:cNvPr>
          <p:cNvSpPr>
            <a:spLocks noGrp="1" noChangeArrowheads="1"/>
          </p:cNvSpPr>
          <p:nvPr>
            <p:ph type="sldNum" sz="quarter" idx="12"/>
          </p:nvPr>
        </p:nvSpPr>
        <p:spPr>
          <a:ln/>
        </p:spPr>
        <p:txBody>
          <a:bodyPr/>
          <a:lstStyle>
            <a:lvl1pPr>
              <a:defRPr/>
            </a:lvl1pPr>
          </a:lstStyle>
          <a:p>
            <a:pPr>
              <a:defRPr/>
            </a:pPr>
            <a:fld id="{4B391109-51A6-42B2-AFD7-1063E80069A9}" type="slidenum">
              <a:rPr lang="en-US" altLang="ja-JP"/>
              <a:pPr>
                <a:defRPr/>
              </a:pPr>
              <a:t>‹#›</a:t>
            </a:fld>
            <a:endParaRPr lang="en-US" altLang="ja-JP" dirty="0"/>
          </a:p>
        </p:txBody>
      </p:sp>
    </p:spTree>
    <p:extLst>
      <p:ext uri="{BB962C8B-B14F-4D97-AF65-F5344CB8AC3E}">
        <p14:creationId xmlns:p14="http://schemas.microsoft.com/office/powerpoint/2010/main" val="314529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10F7B2B-51FC-4C01-9EC2-D10B347ACFDC}"/>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a:extLst>
              <a:ext uri="{FF2B5EF4-FFF2-40B4-BE49-F238E27FC236}">
                <a16:creationId xmlns:a16="http://schemas.microsoft.com/office/drawing/2014/main" id="{5143EB31-9C74-438B-AE6C-B189B6603665}"/>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a:extLst>
              <a:ext uri="{FF2B5EF4-FFF2-40B4-BE49-F238E27FC236}">
                <a16:creationId xmlns:a16="http://schemas.microsoft.com/office/drawing/2014/main" id="{57C38D11-23CC-4445-B540-68E38B11A551}"/>
              </a:ext>
            </a:extLst>
          </p:cNvPr>
          <p:cNvSpPr>
            <a:spLocks noGrp="1" noChangeArrowheads="1"/>
          </p:cNvSpPr>
          <p:nvPr>
            <p:ph type="sldNum" sz="quarter" idx="12"/>
          </p:nvPr>
        </p:nvSpPr>
        <p:spPr>
          <a:ln/>
        </p:spPr>
        <p:txBody>
          <a:bodyPr/>
          <a:lstStyle>
            <a:lvl1pPr>
              <a:defRPr/>
            </a:lvl1pPr>
          </a:lstStyle>
          <a:p>
            <a:pPr>
              <a:defRPr/>
            </a:pPr>
            <a:fld id="{BD66AECE-7B2D-4D52-AC85-34FC99351890}" type="slidenum">
              <a:rPr lang="en-US" altLang="ja-JP"/>
              <a:pPr>
                <a:defRPr/>
              </a:pPr>
              <a:t>‹#›</a:t>
            </a:fld>
            <a:endParaRPr lang="en-US" altLang="ja-JP" dirty="0"/>
          </a:p>
        </p:txBody>
      </p:sp>
    </p:spTree>
    <p:extLst>
      <p:ext uri="{BB962C8B-B14F-4D97-AF65-F5344CB8AC3E}">
        <p14:creationId xmlns:p14="http://schemas.microsoft.com/office/powerpoint/2010/main" val="343641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DD894D8-A93E-4B1C-A0BC-4A60BAD4102D}"/>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a:extLst>
              <a:ext uri="{FF2B5EF4-FFF2-40B4-BE49-F238E27FC236}">
                <a16:creationId xmlns:a16="http://schemas.microsoft.com/office/drawing/2014/main" id="{4550FF2A-E9BC-44C0-A35D-C4C2BE2FDEA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a:extLst>
              <a:ext uri="{FF2B5EF4-FFF2-40B4-BE49-F238E27FC236}">
                <a16:creationId xmlns:a16="http://schemas.microsoft.com/office/drawing/2014/main" id="{DAD45A6A-D870-4710-B915-ED7C666103A2}"/>
              </a:ext>
            </a:extLst>
          </p:cNvPr>
          <p:cNvSpPr>
            <a:spLocks noGrp="1" noChangeArrowheads="1"/>
          </p:cNvSpPr>
          <p:nvPr>
            <p:ph type="sldNum" sz="quarter" idx="12"/>
          </p:nvPr>
        </p:nvSpPr>
        <p:spPr>
          <a:ln/>
        </p:spPr>
        <p:txBody>
          <a:bodyPr/>
          <a:lstStyle>
            <a:lvl1pPr>
              <a:defRPr/>
            </a:lvl1pPr>
          </a:lstStyle>
          <a:p>
            <a:pPr>
              <a:defRPr/>
            </a:pPr>
            <a:fld id="{C3897750-8464-4911-9342-7A7FDC4CBE13}" type="slidenum">
              <a:rPr lang="en-US" altLang="ja-JP"/>
              <a:pPr>
                <a:defRPr/>
              </a:pPr>
              <a:t>‹#›</a:t>
            </a:fld>
            <a:endParaRPr lang="en-US" altLang="ja-JP" dirty="0"/>
          </a:p>
        </p:txBody>
      </p:sp>
    </p:spTree>
    <p:extLst>
      <p:ext uri="{BB962C8B-B14F-4D97-AF65-F5344CB8AC3E}">
        <p14:creationId xmlns:p14="http://schemas.microsoft.com/office/powerpoint/2010/main" val="309274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124B54AE-D8BC-4E29-9868-C42C3B6B44C1}"/>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a:extLst>
              <a:ext uri="{FF2B5EF4-FFF2-40B4-BE49-F238E27FC236}">
                <a16:creationId xmlns:a16="http://schemas.microsoft.com/office/drawing/2014/main" id="{CF9F0722-6714-4D33-8DCF-FB3C93F537D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a:extLst>
              <a:ext uri="{FF2B5EF4-FFF2-40B4-BE49-F238E27FC236}">
                <a16:creationId xmlns:a16="http://schemas.microsoft.com/office/drawing/2014/main" id="{3134FF20-4BCD-4E56-8D4C-745A8B7C8F5A}"/>
              </a:ext>
            </a:extLst>
          </p:cNvPr>
          <p:cNvSpPr>
            <a:spLocks noGrp="1" noChangeArrowheads="1"/>
          </p:cNvSpPr>
          <p:nvPr>
            <p:ph type="sldNum" sz="quarter" idx="12"/>
          </p:nvPr>
        </p:nvSpPr>
        <p:spPr>
          <a:ln/>
        </p:spPr>
        <p:txBody>
          <a:bodyPr/>
          <a:lstStyle>
            <a:lvl1pPr>
              <a:defRPr/>
            </a:lvl1pPr>
          </a:lstStyle>
          <a:p>
            <a:pPr>
              <a:defRPr/>
            </a:pPr>
            <a:fld id="{0C9E8341-F2BA-45E7-82C5-86EBB1088A36}" type="slidenum">
              <a:rPr lang="en-US" altLang="ja-JP"/>
              <a:pPr>
                <a:defRPr/>
              </a:pPr>
              <a:t>‹#›</a:t>
            </a:fld>
            <a:endParaRPr lang="en-US" altLang="ja-JP" dirty="0"/>
          </a:p>
        </p:txBody>
      </p:sp>
    </p:spTree>
    <p:extLst>
      <p:ext uri="{BB962C8B-B14F-4D97-AF65-F5344CB8AC3E}">
        <p14:creationId xmlns:p14="http://schemas.microsoft.com/office/powerpoint/2010/main" val="239633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B76AE3-0512-4870-BE3C-6748940968CA}"/>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F62EA53-82BE-4BA2-8E18-6F5E15BEB1C3}"/>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a:extLst>
              <a:ext uri="{FF2B5EF4-FFF2-40B4-BE49-F238E27FC236}">
                <a16:creationId xmlns:a16="http://schemas.microsoft.com/office/drawing/2014/main" id="{256165B1-5888-4C46-A553-B32091859038}"/>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029" name="Line 5">
            <a:extLst>
              <a:ext uri="{FF2B5EF4-FFF2-40B4-BE49-F238E27FC236}">
                <a16:creationId xmlns:a16="http://schemas.microsoft.com/office/drawing/2014/main" id="{0E5EDAC7-A5FB-481A-9558-4D8B525C556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 name="Rectangle 6">
            <a:extLst>
              <a:ext uri="{FF2B5EF4-FFF2-40B4-BE49-F238E27FC236}">
                <a16:creationId xmlns:a16="http://schemas.microsoft.com/office/drawing/2014/main" id="{CEF6625B-F372-429C-997B-4E9FFBE35B00}"/>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200">
                <a:latin typeface="Arial" charset="0"/>
                <a:ea typeface="ＭＳ Ｐゴシック" pitchFamily="84" charset="-128"/>
                <a:cs typeface="+mn-cs"/>
              </a:defRPr>
            </a:lvl1pPr>
          </a:lstStyle>
          <a:p>
            <a:pPr>
              <a:defRPr/>
            </a:pPr>
            <a:endParaRPr lang="en-US" altLang="ja-JP" dirty="0"/>
          </a:p>
        </p:txBody>
      </p:sp>
      <p:sp>
        <p:nvSpPr>
          <p:cNvPr id="3079" name="Rectangle 7">
            <a:extLst>
              <a:ext uri="{FF2B5EF4-FFF2-40B4-BE49-F238E27FC236}">
                <a16:creationId xmlns:a16="http://schemas.microsoft.com/office/drawing/2014/main" id="{595AC194-D5D5-4A33-B8B8-4F14A1D1EBE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200">
                <a:latin typeface="Arial" charset="0"/>
                <a:ea typeface="ＭＳ Ｐゴシック" pitchFamily="84" charset="-128"/>
                <a:cs typeface="+mn-cs"/>
              </a:defRPr>
            </a:lvl1pPr>
          </a:lstStyle>
          <a:p>
            <a:pPr>
              <a:defRPr/>
            </a:pPr>
            <a:endParaRPr lang="en-US" altLang="ja-JP" dirty="0"/>
          </a:p>
        </p:txBody>
      </p:sp>
      <p:sp>
        <p:nvSpPr>
          <p:cNvPr id="3080" name="Rectangle 8">
            <a:extLst>
              <a:ext uri="{FF2B5EF4-FFF2-40B4-BE49-F238E27FC236}">
                <a16:creationId xmlns:a16="http://schemas.microsoft.com/office/drawing/2014/main" id="{418AD2A1-2DB5-4429-9C74-3FE55186C8D5}"/>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200"/>
            </a:lvl1pPr>
          </a:lstStyle>
          <a:p>
            <a:pPr>
              <a:defRPr/>
            </a:pPr>
            <a:fld id="{02EF2654-EB20-4A06-84BB-386AF71E07F9}"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467"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Lst>
  <p:txStyles>
    <p:titleStyle>
      <a:lvl1pPr algn="l" rtl="0" eaLnBrk="0" fontAlgn="base" hangingPunct="0">
        <a:spcBef>
          <a:spcPct val="0"/>
        </a:spcBef>
        <a:spcAft>
          <a:spcPct val="0"/>
        </a:spcAft>
        <a:defRPr kumimoji="1" sz="38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hara@sc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pss.go.jp/p-info/e/psj2023/PSJ2023.as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354348-9889-12C3-BEA6-CF547E2BF625}"/>
              </a:ext>
            </a:extLst>
          </p:cNvPr>
          <p:cNvSpPr>
            <a:spLocks noGrp="1" noChangeArrowheads="1"/>
          </p:cNvSpPr>
          <p:nvPr>
            <p:ph type="ctrTitle"/>
          </p:nvPr>
        </p:nvSpPr>
        <p:spPr>
          <a:xfrm>
            <a:off x="539750" y="404813"/>
            <a:ext cx="7993063" cy="3600450"/>
          </a:xfrm>
        </p:spPr>
        <p:txBody>
          <a:bodyPr anchor="ctr"/>
          <a:lstStyle/>
          <a:p>
            <a:br>
              <a:rPr lang="en-US" altLang="ja-JP" sz="1600" u="sng" dirty="0">
                <a:ea typeface="ＭＳ Ｐゴシック" panose="020B0600070205080204" pitchFamily="50" charset="-128"/>
              </a:rPr>
            </a:br>
            <a:r>
              <a:rPr lang="en-US" altLang="ja-JP" sz="3200" dirty="0">
                <a:ea typeface="ＭＳ Ｐゴシック" panose="020B0600070205080204" pitchFamily="50" charset="-128"/>
              </a:rPr>
              <a:t>Population Development and Sustainable Use of Forest/Natural Resources</a:t>
            </a:r>
            <a:br>
              <a:rPr lang="en-US" altLang="ja-JP" sz="2800" dirty="0">
                <a:ea typeface="ＭＳ Ｐゴシック" panose="020B0600070205080204" pitchFamily="50" charset="-128"/>
              </a:rPr>
            </a:br>
            <a:br>
              <a:rPr lang="en-US" altLang="ja-JP" sz="2800" dirty="0">
                <a:ea typeface="ＭＳ Ｐゴシック" panose="020B0600070205080204" pitchFamily="50" charset="-128"/>
              </a:rPr>
            </a:br>
            <a:br>
              <a:rPr lang="en-US" altLang="ja-JP" sz="2800" dirty="0">
                <a:ea typeface="ＭＳ Ｐゴシック" panose="020B0600070205080204" pitchFamily="50"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5123" name="Rectangle 3">
            <a:extLst>
              <a:ext uri="{FF2B5EF4-FFF2-40B4-BE49-F238E27FC236}">
                <a16:creationId xmlns:a16="http://schemas.microsoft.com/office/drawing/2014/main" id="{76D788C0-A0DE-893F-A7F8-F9477A3BC00E}"/>
              </a:ext>
            </a:extLst>
          </p:cNvPr>
          <p:cNvSpPr>
            <a:spLocks noGrp="1" noChangeArrowheads="1"/>
          </p:cNvSpPr>
          <p:nvPr>
            <p:ph type="subTitle" idx="1"/>
          </p:nvPr>
        </p:nvSpPr>
        <p:spPr>
          <a:xfrm>
            <a:off x="611187" y="3933056"/>
            <a:ext cx="7632203" cy="2664096"/>
          </a:xfrm>
        </p:spPr>
        <p:txBody>
          <a:bodyPr/>
          <a:lstStyle/>
          <a:p>
            <a:pPr eaLnBrk="1" hangingPunct="1">
              <a:buFont typeface="Wingdings" panose="05000000000000000000" pitchFamily="2" charset="2"/>
              <a:buNone/>
              <a:defRPr/>
            </a:pPr>
            <a:r>
              <a:rPr kumimoji="0" lang="de-DE" altLang="zh-CN" sz="1800" dirty="0">
                <a:solidFill>
                  <a:srgbClr val="000000"/>
                </a:solidFill>
                <a:latin typeface="+mn-ea"/>
                <a:ea typeface="+mn-ea"/>
              </a:rPr>
              <a:t>Toshihiko HARA (Sapporo City University, </a:t>
            </a:r>
            <a:r>
              <a:rPr kumimoji="0" lang="de-DE" altLang="zh-CN" sz="1800" dirty="0" err="1">
                <a:solidFill>
                  <a:srgbClr val="000000"/>
                </a:solidFill>
                <a:latin typeface="+mn-ea"/>
                <a:ea typeface="+mn-ea"/>
              </a:rPr>
              <a:t>professor</a:t>
            </a:r>
            <a:r>
              <a:rPr kumimoji="0" lang="de-DE" altLang="zh-CN" sz="1800" dirty="0">
                <a:solidFill>
                  <a:srgbClr val="000000"/>
                </a:solidFill>
                <a:latin typeface="+mn-ea"/>
                <a:ea typeface="+mn-ea"/>
              </a:rPr>
              <a:t> </a:t>
            </a:r>
            <a:r>
              <a:rPr kumimoji="0" lang="de-DE" altLang="zh-CN" sz="1800" dirty="0" err="1">
                <a:solidFill>
                  <a:srgbClr val="000000"/>
                </a:solidFill>
                <a:latin typeface="+mn-ea"/>
                <a:ea typeface="+mn-ea"/>
              </a:rPr>
              <a:t>emeritus</a:t>
            </a:r>
            <a:r>
              <a:rPr kumimoji="0" lang="de-DE" altLang="zh-CN" sz="1800" dirty="0">
                <a:solidFill>
                  <a:srgbClr val="000000"/>
                </a:solidFill>
                <a:latin typeface="+mn-ea"/>
                <a:ea typeface="+mn-ea"/>
              </a:rPr>
              <a:t>, Sapporo Japan)</a:t>
            </a:r>
            <a:r>
              <a:rPr kumimoji="0" lang="zh-CN" altLang="de-DE" sz="1800" dirty="0">
                <a:solidFill>
                  <a:srgbClr val="000000"/>
                </a:solidFill>
                <a:latin typeface="+mn-ea"/>
                <a:ea typeface="+mn-ea"/>
              </a:rPr>
              <a:t>　</a:t>
            </a:r>
            <a:r>
              <a:rPr kumimoji="0" lang="de-DE" altLang="zh-CN" sz="1800" dirty="0">
                <a:solidFill>
                  <a:srgbClr val="000000"/>
                </a:solidFill>
                <a:latin typeface="+mn-ea"/>
                <a:ea typeface="+mn-ea"/>
              </a:rPr>
              <a:t>Email: </a:t>
            </a:r>
            <a:r>
              <a:rPr kumimoji="0" lang="de-DE" altLang="zh-CN" sz="1800" dirty="0" err="1">
                <a:solidFill>
                  <a:srgbClr val="000000"/>
                </a:solidFill>
                <a:latin typeface="+mn-ea"/>
                <a:ea typeface="+mn-ea"/>
                <a:hlinkClick r:id="rId3"/>
              </a:rPr>
              <a:t>t.hara@scu.ac.jp</a:t>
            </a:r>
            <a:endParaRPr kumimoji="0" lang="de-DE" altLang="zh-CN" sz="1800" dirty="0">
              <a:solidFill>
                <a:srgbClr val="000000"/>
              </a:solidFill>
              <a:latin typeface="+mn-ea"/>
              <a:ea typeface="+mn-ea"/>
            </a:endParaRPr>
          </a:p>
          <a:p>
            <a:pPr eaLnBrk="1" hangingPunct="1">
              <a:buFont typeface="Wingdings" panose="05000000000000000000" pitchFamily="2" charset="2"/>
              <a:buNone/>
              <a:defRPr/>
            </a:pPr>
            <a:endParaRPr kumimoji="0" lang="en-US" altLang="zh-CN" sz="1800" dirty="0">
              <a:solidFill>
                <a:srgbClr val="000000"/>
              </a:solidFill>
              <a:latin typeface="+mn-ea"/>
              <a:ea typeface="+mn-ea"/>
            </a:endParaRPr>
          </a:p>
          <a:p>
            <a:pPr eaLnBrk="1" hangingPunct="1">
              <a:buFont typeface="Wingdings" panose="05000000000000000000" pitchFamily="2" charset="2"/>
              <a:buNone/>
              <a:defRPr/>
            </a:pPr>
            <a:endParaRPr kumimoji="0" lang="en-US" altLang="zh-CN" sz="1800" dirty="0">
              <a:solidFill>
                <a:srgbClr val="000000"/>
              </a:solidFill>
              <a:latin typeface="+mn-ea"/>
              <a:ea typeface="+mn-ea"/>
            </a:endParaRPr>
          </a:p>
          <a:p>
            <a:pPr eaLnBrk="1" hangingPunct="1">
              <a:buFont typeface="Wingdings" panose="05000000000000000000" pitchFamily="2" charset="2"/>
              <a:buNone/>
              <a:defRPr/>
            </a:pPr>
            <a:r>
              <a:rPr kumimoji="0" lang="en-US" altLang="zh-CN" sz="1800" dirty="0">
                <a:solidFill>
                  <a:srgbClr val="000000"/>
                </a:solidFill>
                <a:latin typeface="+mn-ea"/>
                <a:ea typeface="+mn-ea"/>
              </a:rPr>
              <a:t>2023 JICA :Knowledge Co Creation Program (Group &amp; Region Focus)</a:t>
            </a:r>
            <a:endParaRPr kumimoji="0" lang="de-DE" altLang="zh-CN" sz="1800" dirty="0">
              <a:solidFill>
                <a:srgbClr val="000000"/>
              </a:solidFill>
              <a:latin typeface="+mn-ea"/>
              <a:ea typeface="+mn-ea"/>
            </a:endParaRPr>
          </a:p>
          <a:p>
            <a:pPr eaLnBrk="1" hangingPunct="1">
              <a:buFont typeface="Wingdings" panose="05000000000000000000" pitchFamily="2" charset="2"/>
              <a:buNone/>
              <a:defRPr/>
            </a:pPr>
            <a:r>
              <a:rPr lang="en-US" altLang="ja-JP" sz="1800" dirty="0">
                <a:ea typeface="ＭＳ Ｐゴシック" panose="020B0600070205080204" pitchFamily="50" charset="-128"/>
              </a:rPr>
              <a:t>Sustainable Use of Forest/Natural Resources and Local</a:t>
            </a:r>
          </a:p>
          <a:p>
            <a:pPr eaLnBrk="1" hangingPunct="1">
              <a:buFont typeface="Wingdings" panose="05000000000000000000" pitchFamily="2" charset="2"/>
              <a:buNone/>
              <a:defRPr/>
            </a:pPr>
            <a:r>
              <a:rPr lang="en-US" altLang="ja-JP" sz="1800" dirty="0">
                <a:ea typeface="ＭＳ Ｐゴシック" panose="020B0600070205080204" pitchFamily="50" charset="-128"/>
              </a:rPr>
              <a:t>Strengthening of Value Chain/Course No.: 202 208433 J001</a:t>
            </a:r>
          </a:p>
          <a:p>
            <a:pPr eaLnBrk="1" hangingPunct="1">
              <a:buFont typeface="Wingdings" panose="05000000000000000000" pitchFamily="2" charset="2"/>
              <a:buNone/>
              <a:defRPr/>
            </a:pPr>
            <a:r>
              <a:rPr lang="en-US" altLang="ja-JP" sz="1800" dirty="0">
                <a:ea typeface="ＭＳ Ｐゴシック" panose="020B0600070205080204" pitchFamily="50" charset="-128"/>
              </a:rPr>
              <a:t>Program Period : From October 23 , 202 3 to December 8 , 202 3</a:t>
            </a:r>
          </a:p>
          <a:p>
            <a:pPr eaLnBrk="1" hangingPunct="1">
              <a:buFont typeface="Wingdings" panose="05000000000000000000" pitchFamily="2" charset="2"/>
              <a:buNone/>
              <a:defRPr/>
            </a:pPr>
            <a:endParaRPr lang="en-US" altLang="ja-JP" sz="1800" dirty="0">
              <a:ea typeface="ＭＳ Ｐゴシック" panose="020B0600070205080204" pitchFamily="50" charset="-128"/>
            </a:endParaRPr>
          </a:p>
          <a:p>
            <a:pPr eaLnBrk="1" hangingPunct="1">
              <a:buFont typeface="Wingdings" panose="05000000000000000000" pitchFamily="2" charset="2"/>
              <a:buNone/>
              <a:defRPr/>
            </a:pPr>
            <a:endParaRPr lang="en-US" altLang="ja-JP" sz="1800" dirty="0">
              <a:ea typeface="ＭＳ Ｐゴシック" panose="020B0600070205080204" pitchFamily="50" charset="-128"/>
            </a:endParaRPr>
          </a:p>
          <a:p>
            <a:pPr eaLnBrk="1" hangingPunct="1">
              <a:buFont typeface="Wingdings" panose="05000000000000000000" pitchFamily="2" charset="2"/>
              <a:buNone/>
              <a:defRPr/>
            </a:pPr>
            <a:br>
              <a:rPr lang="en-US" altLang="ja-JP" sz="1800" dirty="0">
                <a:ea typeface="ＭＳ Ｐゴシック" panose="020B0600070205080204" pitchFamily="50" charset="-128"/>
              </a:rPr>
            </a:br>
            <a:endParaRPr kumimoji="0" lang="de-DE" altLang="zh-CN" sz="1400" dirty="0">
              <a:solidFill>
                <a:srgbClr val="000000"/>
              </a:solidFill>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p:txBody>
          <a:bodyPr anchor="ctr"/>
          <a:lstStyle/>
          <a:p>
            <a:r>
              <a:rPr lang="en-US" altLang="ja-JP" sz="3200" dirty="0">
                <a:ea typeface="ＭＳ Ｐゴシック" panose="020B0600070205080204" pitchFamily="50" charset="-128"/>
              </a:rPr>
              <a:t>1-3 Population Dynamics of Japan </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585749" y="1916832"/>
            <a:ext cx="7525717" cy="3794447"/>
          </a:xfrm>
        </p:spPr>
        <p:txBody>
          <a:bodyPr/>
          <a:lstStyle/>
          <a:p>
            <a:r>
              <a:rPr lang="en-US" altLang="ja-JP" sz="2200" dirty="0">
                <a:effectLst/>
                <a:latin typeface="+mn-ea"/>
                <a:ea typeface="+mn-ea"/>
                <a:cs typeface="Times New Roman" panose="02020603050405020304" pitchFamily="18" charset="0"/>
              </a:rPr>
              <a:t>From 1950 to 2018, the population dynamics of Japan, depending mainly on natural dynamics (live births and deaths), and social dynamics (immigration and emigration) have been limited in scale (except when Okinawa reverted to Japan in 1971). </a:t>
            </a:r>
            <a:r>
              <a:rPr lang="ja-JP" altLang="en-US" sz="2200" dirty="0">
                <a:effectLst/>
                <a:latin typeface="+mn-ea"/>
                <a:ea typeface="+mn-ea"/>
                <a:cs typeface="Times New Roman" panose="02020603050405020304" pitchFamily="18" charset="0"/>
              </a:rPr>
              <a:t>（</a:t>
            </a:r>
            <a:r>
              <a:rPr lang="en-US" altLang="ja-JP" sz="2200" dirty="0">
                <a:latin typeface="+mn-ea"/>
                <a:ea typeface="+mn-ea"/>
                <a:cs typeface="Times New Roman" panose="02020603050405020304" pitchFamily="18" charset="0"/>
              </a:rPr>
              <a:t>Figure 4</a:t>
            </a:r>
            <a:r>
              <a:rPr lang="ja-JP" altLang="en-US" sz="2200" dirty="0">
                <a:latin typeface="+mn-ea"/>
                <a:ea typeface="+mn-ea"/>
                <a:cs typeface="Times New Roman" panose="02020603050405020304" pitchFamily="18" charset="0"/>
              </a:rPr>
              <a:t>，</a:t>
            </a:r>
            <a:r>
              <a:rPr lang="en-US" altLang="ja-JP" sz="2200" dirty="0">
                <a:latin typeface="+mn-ea"/>
                <a:ea typeface="+mn-ea"/>
                <a:cs typeface="Times New Roman" panose="02020603050405020304" pitchFamily="18" charset="0"/>
              </a:rPr>
              <a:t>5</a:t>
            </a:r>
            <a:r>
              <a:rPr lang="ja-JP" altLang="en-US" sz="2200" dirty="0">
                <a:latin typeface="+mn-ea"/>
                <a:ea typeface="+mn-ea"/>
                <a:cs typeface="Times New Roman" panose="02020603050405020304" pitchFamily="18" charset="0"/>
              </a:rPr>
              <a:t>）</a:t>
            </a:r>
            <a:endParaRPr lang="en-US" altLang="ja-JP" sz="2200" dirty="0">
              <a:effectLst/>
              <a:latin typeface="+mn-ea"/>
              <a:ea typeface="+mn-ea"/>
              <a:cs typeface="Times New Roman" panose="02020603050405020304" pitchFamily="18" charset="0"/>
            </a:endParaRPr>
          </a:p>
          <a:p>
            <a:r>
              <a:rPr lang="en-US" altLang="ja-JP" sz="2200" dirty="0">
                <a:effectLst/>
                <a:latin typeface="+mn-ea"/>
                <a:ea typeface="+mn-ea"/>
                <a:cs typeface="Times New Roman" panose="02020603050405020304" pitchFamily="18" charset="0"/>
              </a:rPr>
              <a:t>Since 2007, the natural dynamics turned negative and total population is shrinking continuously. </a:t>
            </a:r>
          </a:p>
          <a:p>
            <a:r>
              <a:rPr lang="en-US" altLang="ja-JP" sz="2200" dirty="0">
                <a:effectLst/>
                <a:latin typeface="+mn-ea"/>
                <a:ea typeface="+mn-ea"/>
                <a:cs typeface="Times New Roman" panose="02020603050405020304" pitchFamily="18" charset="0"/>
              </a:rPr>
              <a:t>On the other hand, around 2012, the social dynamics (immigration) began to increase, which made the  population decline slightly weaken. </a:t>
            </a:r>
            <a:r>
              <a:rPr lang="ja-JP" altLang="en-US" sz="2200" dirty="0">
                <a:effectLst/>
                <a:latin typeface="+mn-ea"/>
                <a:ea typeface="+mn-ea"/>
                <a:cs typeface="Times New Roman" panose="02020603050405020304" pitchFamily="18" charset="0"/>
              </a:rPr>
              <a:t>（</a:t>
            </a:r>
            <a:r>
              <a:rPr lang="en-US" altLang="ja-JP" sz="2200" dirty="0">
                <a:latin typeface="+mn-ea"/>
                <a:ea typeface="+mn-ea"/>
                <a:cs typeface="Times New Roman" panose="02020603050405020304" pitchFamily="18" charset="0"/>
              </a:rPr>
              <a:t>Figure 4</a:t>
            </a:r>
            <a:r>
              <a:rPr lang="ja-JP" altLang="en-US" sz="2200" dirty="0">
                <a:latin typeface="+mn-ea"/>
                <a:ea typeface="+mn-ea"/>
                <a:cs typeface="Times New Roman" panose="02020603050405020304" pitchFamily="18" charset="0"/>
              </a:rPr>
              <a:t>，</a:t>
            </a:r>
            <a:r>
              <a:rPr lang="en-US" altLang="ja-JP" sz="2200" dirty="0">
                <a:latin typeface="+mn-ea"/>
                <a:ea typeface="+mn-ea"/>
                <a:cs typeface="Times New Roman" panose="02020603050405020304" pitchFamily="18" charset="0"/>
              </a:rPr>
              <a:t>5</a:t>
            </a:r>
            <a:r>
              <a:rPr lang="ja-JP" altLang="en-US" sz="2200" dirty="0">
                <a:latin typeface="+mn-ea"/>
                <a:ea typeface="+mn-ea"/>
                <a:cs typeface="Times New Roman" panose="02020603050405020304" pitchFamily="18" charset="0"/>
              </a:rPr>
              <a:t>）</a:t>
            </a:r>
            <a:endParaRPr lang="en-US" altLang="ja-JP" sz="2200" dirty="0">
              <a:effectLst/>
              <a:latin typeface="+mn-ea"/>
              <a:ea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10</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2000" advTm="50257"/>
    </mc:Choice>
    <mc:Fallback xmlns="">
      <p:transition spd="slow" advTm="5025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500805" y="467894"/>
            <a:ext cx="8101013" cy="1179513"/>
          </a:xfrm>
        </p:spPr>
        <p:txBody>
          <a:bodyPr anchor="ctr"/>
          <a:lstStyle/>
          <a:p>
            <a:pPr algn="ctr"/>
            <a:r>
              <a:rPr lang="en-US" altLang="ja-JP" sz="2800" dirty="0">
                <a:solidFill>
                  <a:srgbClr val="000000"/>
                </a:solidFill>
                <a:latin typeface="ＤＦＰ勘亭流"/>
                <a:ea typeface="ＤＦＰ勘亭流"/>
                <a:cs typeface="ＤＦＰ勘亭流"/>
              </a:rPr>
              <a:t>Figure 4 </a:t>
            </a:r>
            <a:r>
              <a:rPr lang="de-DE" altLang="ja-JP" sz="2800" dirty="0">
                <a:solidFill>
                  <a:srgbClr val="000000"/>
                </a:solidFill>
                <a:latin typeface="ＤＦＰ勘亭流"/>
                <a:ea typeface="ＤＦＰ勘亭流"/>
                <a:cs typeface="ＤＦＰ勘亭流"/>
              </a:rPr>
              <a:t>Population Dynamics 0f Japan 1950-2018 </a:t>
            </a:r>
            <a:br>
              <a:rPr lang="de-DE" altLang="ja-JP" sz="2800" dirty="0">
                <a:solidFill>
                  <a:srgbClr val="000000"/>
                </a:solidFill>
                <a:latin typeface="ＤＦＰ勘亭流"/>
                <a:ea typeface="ＤＦＰ勘亭流"/>
                <a:cs typeface="ＤＦＰ勘亭流"/>
              </a:rPr>
            </a:b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1273C107-BB60-4D0D-BC7A-CDC87B4BB936}"/>
              </a:ext>
            </a:extLst>
          </p:cNvPr>
          <p:cNvSpPr>
            <a:spLocks noGrp="1"/>
          </p:cNvSpPr>
          <p:nvPr>
            <p:ph type="sldNum" sz="quarter" idx="12"/>
          </p:nvPr>
        </p:nvSpPr>
        <p:spPr/>
        <p:txBody>
          <a:bodyPr/>
          <a:lstStyle/>
          <a:p>
            <a:fld id="{D79FE58D-3CC0-420C-AD7B-C715E905C4E4}" type="slidenum">
              <a:rPr lang="en-US" altLang="ja-JP" smtClean="0"/>
              <a:pPr/>
              <a:t>11</a:t>
            </a:fld>
            <a:endParaRPr lang="en-US" altLang="ja-JP" dirty="0"/>
          </a:p>
        </p:txBody>
      </p:sp>
      <p:sp>
        <p:nvSpPr>
          <p:cNvPr id="9" name="テキスト ボックス 1">
            <a:extLst>
              <a:ext uri="{FF2B5EF4-FFF2-40B4-BE49-F238E27FC236}">
                <a16:creationId xmlns:a16="http://schemas.microsoft.com/office/drawing/2014/main" id="{BD9971C5-3EBF-40EC-A4EC-8897E13BC0CA}"/>
              </a:ext>
            </a:extLst>
          </p:cNvPr>
          <p:cNvSpPr txBox="1">
            <a:spLocks noChangeArrowheads="1"/>
          </p:cNvSpPr>
          <p:nvPr/>
        </p:nvSpPr>
        <p:spPr bwMode="auto">
          <a:xfrm>
            <a:off x="1007269" y="6245225"/>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I</a:t>
            </a: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PSS, 2021</a:t>
            </a:r>
            <a:endParaRPr lang="de-DE" altLang="ja-JP" sz="16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5D166083-343F-4910-B7A7-C8459E71AAC4}"/>
              </a:ext>
            </a:extLst>
          </p:cNvPr>
          <p:cNvPicPr>
            <a:picLocks noChangeAspect="1"/>
          </p:cNvPicPr>
          <p:nvPr/>
        </p:nvPicPr>
        <p:blipFill>
          <a:blip r:embed="rId2"/>
          <a:stretch>
            <a:fillRect/>
          </a:stretch>
        </p:blipFill>
        <p:spPr>
          <a:xfrm>
            <a:off x="500804" y="1118612"/>
            <a:ext cx="7455571" cy="48744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861"/>
    </mc:Choice>
    <mc:Fallback xmlns="">
      <p:transition spd="slow" advTm="3586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521493" y="178383"/>
            <a:ext cx="8101013" cy="1179513"/>
          </a:xfrm>
        </p:spPr>
        <p:txBody>
          <a:bodyPr anchor="ctr"/>
          <a:lstStyle/>
          <a:p>
            <a:pPr algn="ctr"/>
            <a:r>
              <a:rPr lang="en-US" altLang="ja-JP" sz="2800" dirty="0">
                <a:solidFill>
                  <a:srgbClr val="000000"/>
                </a:solidFill>
                <a:latin typeface="ＤＦＰ勘亭流"/>
                <a:ea typeface="ＤＦＰ勘亭流"/>
                <a:cs typeface="ＤＦＰ勘亭流"/>
              </a:rPr>
              <a:t>Figure 5 </a:t>
            </a:r>
            <a:r>
              <a:rPr lang="de-DE" altLang="ja-JP" sz="2800" dirty="0">
                <a:solidFill>
                  <a:srgbClr val="000000"/>
                </a:solidFill>
                <a:latin typeface="ＤＦＰ勘亭流"/>
                <a:ea typeface="ＤＦＰ勘亭流"/>
                <a:cs typeface="ＤＦＰ勘亭流"/>
              </a:rPr>
              <a:t>Population Dynamics 0f Japan 1950-2018</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1273C107-BB60-4D0D-BC7A-CDC87B4BB936}"/>
              </a:ext>
            </a:extLst>
          </p:cNvPr>
          <p:cNvSpPr>
            <a:spLocks noGrp="1"/>
          </p:cNvSpPr>
          <p:nvPr>
            <p:ph type="sldNum" sz="quarter" idx="12"/>
          </p:nvPr>
        </p:nvSpPr>
        <p:spPr/>
        <p:txBody>
          <a:bodyPr/>
          <a:lstStyle/>
          <a:p>
            <a:fld id="{D79FE58D-3CC0-420C-AD7B-C715E905C4E4}" type="slidenum">
              <a:rPr lang="en-US" altLang="ja-JP" smtClean="0"/>
              <a:pPr/>
              <a:t>12</a:t>
            </a:fld>
            <a:endParaRPr lang="en-US" altLang="ja-JP" dirty="0"/>
          </a:p>
        </p:txBody>
      </p:sp>
      <p:sp>
        <p:nvSpPr>
          <p:cNvPr id="9" name="テキスト ボックス 1">
            <a:extLst>
              <a:ext uri="{FF2B5EF4-FFF2-40B4-BE49-F238E27FC236}">
                <a16:creationId xmlns:a16="http://schemas.microsoft.com/office/drawing/2014/main" id="{BD9971C5-3EBF-40EC-A4EC-8897E13BC0CA}"/>
              </a:ext>
            </a:extLst>
          </p:cNvPr>
          <p:cNvSpPr txBox="1">
            <a:spLocks noChangeArrowheads="1"/>
          </p:cNvSpPr>
          <p:nvPr/>
        </p:nvSpPr>
        <p:spPr bwMode="auto">
          <a:xfrm>
            <a:off x="1060450" y="6309320"/>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I</a:t>
            </a: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PSS, 2021</a:t>
            </a:r>
            <a:endParaRPr lang="de-DE" altLang="ja-JP" sz="1600"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ADE3B6A2-079B-40AA-AAB5-9AFD27266173}"/>
              </a:ext>
            </a:extLst>
          </p:cNvPr>
          <p:cNvPicPr>
            <a:picLocks noChangeAspect="1"/>
          </p:cNvPicPr>
          <p:nvPr/>
        </p:nvPicPr>
        <p:blipFill>
          <a:blip r:embed="rId3"/>
          <a:stretch>
            <a:fillRect/>
          </a:stretch>
        </p:blipFill>
        <p:spPr>
          <a:xfrm>
            <a:off x="467544" y="1082441"/>
            <a:ext cx="7956376" cy="5194832"/>
          </a:xfrm>
          <a:prstGeom prst="rect">
            <a:avLst/>
          </a:prstGeom>
        </p:spPr>
      </p:pic>
    </p:spTree>
    <p:extLst>
      <p:ext uri="{BB962C8B-B14F-4D97-AF65-F5344CB8AC3E}">
        <p14:creationId xmlns:p14="http://schemas.microsoft.com/office/powerpoint/2010/main" val="2089379649"/>
      </p:ext>
    </p:extLst>
  </p:cSld>
  <p:clrMapOvr>
    <a:masterClrMapping/>
  </p:clrMapOvr>
  <mc:AlternateContent xmlns:mc="http://schemas.openxmlformats.org/markup-compatibility/2006" xmlns:p14="http://schemas.microsoft.com/office/powerpoint/2010/main">
    <mc:Choice Requires="p14">
      <p:transition spd="slow" p14:dur="2000" advTm="55250"/>
    </mc:Choice>
    <mc:Fallback xmlns="">
      <p:transition spd="slow" advTm="5525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p:txBody>
          <a:bodyPr anchor="ctr"/>
          <a:lstStyle/>
          <a:p>
            <a:r>
              <a:rPr lang="en-US" altLang="ja-JP" sz="3200" dirty="0">
                <a:ea typeface="ＭＳ Ｐゴシック" panose="020B0600070205080204" pitchFamily="50" charset="-128"/>
              </a:rPr>
              <a:t>* Population Dynamics of Japan </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683569" y="2043601"/>
            <a:ext cx="7488832" cy="3617648"/>
          </a:xfrm>
        </p:spPr>
        <p:txBody>
          <a:bodyPr/>
          <a:lstStyle/>
          <a:p>
            <a:r>
              <a:rPr lang="en-US" altLang="ja-JP" sz="2200" dirty="0">
                <a:effectLst/>
                <a:latin typeface="+mn-ea"/>
                <a:ea typeface="+mn-ea"/>
                <a:cs typeface="Times New Roman" panose="02020603050405020304" pitchFamily="18" charset="0"/>
              </a:rPr>
              <a:t>Further, the natural dynamics (</a:t>
            </a:r>
            <a:r>
              <a:rPr lang="en-US" altLang="ja-JP" sz="2200" dirty="0">
                <a:effectLst/>
                <a:highlight>
                  <a:srgbClr val="FFFF00"/>
                </a:highlight>
                <a:latin typeface="+mn-ea"/>
                <a:ea typeface="+mn-ea"/>
                <a:cs typeface="Times New Roman" panose="02020603050405020304" pitchFamily="18" charset="0"/>
              </a:rPr>
              <a:t>CBR</a:t>
            </a:r>
            <a:r>
              <a:rPr lang="en-US" altLang="ja-JP" sz="2200" dirty="0">
                <a:effectLst/>
                <a:latin typeface="+mn-ea"/>
                <a:ea typeface="+mn-ea"/>
                <a:cs typeface="Times New Roman" panose="02020603050405020304" pitchFamily="18" charset="0"/>
              </a:rPr>
              <a:t>: crude birth rate, </a:t>
            </a:r>
            <a:r>
              <a:rPr lang="en-US" altLang="ja-JP" sz="2200" dirty="0">
                <a:effectLst/>
                <a:highlight>
                  <a:srgbClr val="FFFF00"/>
                </a:highlight>
                <a:latin typeface="+mn-ea"/>
                <a:ea typeface="+mn-ea"/>
                <a:cs typeface="Times New Roman" panose="02020603050405020304" pitchFamily="18" charset="0"/>
              </a:rPr>
              <a:t>CDR</a:t>
            </a:r>
            <a:r>
              <a:rPr lang="en-US" altLang="ja-JP" sz="2200" dirty="0">
                <a:effectLst/>
                <a:latin typeface="+mn-ea"/>
                <a:ea typeface="+mn-ea"/>
                <a:cs typeface="Times New Roman" panose="02020603050405020304" pitchFamily="18" charset="0"/>
              </a:rPr>
              <a:t>: crude death rate, </a:t>
            </a:r>
            <a:r>
              <a:rPr lang="en-US" altLang="ja-JP" sz="2200" dirty="0">
                <a:effectLst/>
                <a:highlight>
                  <a:srgbClr val="FFFF00"/>
                </a:highlight>
                <a:latin typeface="+mn-ea"/>
                <a:ea typeface="+mn-ea"/>
                <a:cs typeface="Times New Roman" panose="02020603050405020304" pitchFamily="18" charset="0"/>
              </a:rPr>
              <a:t>NGR</a:t>
            </a:r>
            <a:r>
              <a:rPr lang="ja-JP" altLang="en-US" sz="2200" dirty="0">
                <a:effectLst/>
                <a:latin typeface="+mn-ea"/>
                <a:ea typeface="+mn-ea"/>
                <a:cs typeface="Times New Roman" panose="02020603050405020304" pitchFamily="18" charset="0"/>
              </a:rPr>
              <a:t>（</a:t>
            </a:r>
            <a:r>
              <a:rPr lang="en-US" altLang="ja-JP" sz="2200" dirty="0">
                <a:effectLst/>
                <a:latin typeface="+mn-ea"/>
                <a:ea typeface="+mn-ea"/>
                <a:cs typeface="Times New Roman" panose="02020603050405020304" pitchFamily="18" charset="0"/>
              </a:rPr>
              <a:t>natural growth rate) over the very long term, from 1873 to 2019, show </a:t>
            </a:r>
          </a:p>
          <a:p>
            <a:r>
              <a:rPr lang="en-US" altLang="ja-JP" sz="2200" dirty="0">
                <a:effectLst/>
                <a:latin typeface="+mn-ea"/>
                <a:ea typeface="+mn-ea"/>
                <a:cs typeface="Times New Roman" panose="02020603050405020304" pitchFamily="18" charset="0"/>
              </a:rPr>
              <a:t>the First Demographic Transition (FDT) from high fertility and mortality to low fertility and mortality and</a:t>
            </a:r>
          </a:p>
          <a:p>
            <a:r>
              <a:rPr lang="en-US" altLang="ja-JP" sz="2200" dirty="0">
                <a:effectLst/>
                <a:latin typeface="+mn-ea"/>
                <a:ea typeface="+mn-ea"/>
                <a:cs typeface="Times New Roman" panose="02020603050405020304" pitchFamily="18" charset="0"/>
              </a:rPr>
              <a:t> the Second Demographic Transition (SDT),where the natural dynamics turned negative (as a result of low fertility and aging) and depopulation began. (Fig.</a:t>
            </a:r>
            <a:r>
              <a:rPr lang="ja-JP" altLang="en-US" sz="2200" dirty="0">
                <a:effectLst/>
                <a:latin typeface="+mn-ea"/>
                <a:ea typeface="+mn-ea"/>
                <a:cs typeface="Times New Roman" panose="02020603050405020304" pitchFamily="18" charset="0"/>
              </a:rPr>
              <a:t>６</a:t>
            </a:r>
            <a:r>
              <a:rPr lang="en-US" altLang="ja-JP" sz="2200" dirty="0">
                <a:effectLst/>
                <a:latin typeface="+mn-ea"/>
                <a:ea typeface="+mn-ea"/>
                <a:cs typeface="Times New Roman" panose="02020603050405020304" pitchFamily="18" charset="0"/>
              </a:rPr>
              <a:t>)</a:t>
            </a: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13</a:t>
            </a:fld>
            <a:endParaRPr lang="en-US" altLang="ja-JP" dirty="0"/>
          </a:p>
        </p:txBody>
      </p:sp>
    </p:spTree>
    <p:extLst>
      <p:ext uri="{BB962C8B-B14F-4D97-AF65-F5344CB8AC3E}">
        <p14:creationId xmlns:p14="http://schemas.microsoft.com/office/powerpoint/2010/main" val="3110423810"/>
      </p:ext>
    </p:extLst>
  </p:cSld>
  <p:clrMapOvr>
    <a:masterClrMapping/>
  </p:clrMapOvr>
  <mc:AlternateContent xmlns:mc="http://schemas.openxmlformats.org/markup-compatibility/2006" xmlns:p14="http://schemas.microsoft.com/office/powerpoint/2010/main">
    <mc:Choice Requires="p14">
      <p:transition spd="slow" p14:dur="2000" advTm="52745"/>
    </mc:Choice>
    <mc:Fallback xmlns="">
      <p:transition spd="slow" advTm="527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323528" y="260648"/>
            <a:ext cx="8101013" cy="1179513"/>
          </a:xfrm>
        </p:spPr>
        <p:txBody>
          <a:bodyPr anchor="ctr"/>
          <a:lstStyle/>
          <a:p>
            <a:pPr algn="ctr"/>
            <a:r>
              <a:rPr lang="en-US" altLang="ja-JP" sz="2800" dirty="0">
                <a:solidFill>
                  <a:srgbClr val="000000"/>
                </a:solidFill>
                <a:latin typeface="ＤＦＰ勘亭流"/>
                <a:ea typeface="ＤＦＰ勘亭流"/>
                <a:cs typeface="ＤＦＰ勘亭流"/>
              </a:rPr>
              <a:t>Figure 6  Long-term transition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of Natural Dynamics in Japan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1873-2018</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EB44E58A-3036-4FF1-9950-ADB3EFDBE65E}"/>
              </a:ext>
            </a:extLst>
          </p:cNvPr>
          <p:cNvSpPr>
            <a:spLocks noGrp="1"/>
          </p:cNvSpPr>
          <p:nvPr>
            <p:ph type="sldNum" sz="quarter" idx="12"/>
          </p:nvPr>
        </p:nvSpPr>
        <p:spPr/>
        <p:txBody>
          <a:bodyPr/>
          <a:lstStyle/>
          <a:p>
            <a:fld id="{D79FE58D-3CC0-420C-AD7B-C715E905C4E4}" type="slidenum">
              <a:rPr lang="en-US" altLang="ja-JP" smtClean="0"/>
              <a:pPr/>
              <a:t>14</a:t>
            </a:fld>
            <a:endParaRPr lang="en-US" altLang="ja-JP" dirty="0"/>
          </a:p>
        </p:txBody>
      </p:sp>
      <p:pic>
        <p:nvPicPr>
          <p:cNvPr id="3" name="図 2">
            <a:extLst>
              <a:ext uri="{FF2B5EF4-FFF2-40B4-BE49-F238E27FC236}">
                <a16:creationId xmlns:a16="http://schemas.microsoft.com/office/drawing/2014/main" id="{4FBA824F-542A-49CA-B358-F2D235C4AFC2}"/>
              </a:ext>
            </a:extLst>
          </p:cNvPr>
          <p:cNvPicPr>
            <a:picLocks noChangeAspect="1"/>
          </p:cNvPicPr>
          <p:nvPr/>
        </p:nvPicPr>
        <p:blipFill>
          <a:blip r:embed="rId3"/>
          <a:stretch>
            <a:fillRect/>
          </a:stretch>
        </p:blipFill>
        <p:spPr>
          <a:xfrm>
            <a:off x="611560" y="1642250"/>
            <a:ext cx="6840165" cy="4469147"/>
          </a:xfrm>
          <a:prstGeom prst="rect">
            <a:avLst/>
          </a:prstGeom>
        </p:spPr>
      </p:pic>
      <p:sp>
        <p:nvSpPr>
          <p:cNvPr id="8" name="テキスト ボックス 1">
            <a:extLst>
              <a:ext uri="{FF2B5EF4-FFF2-40B4-BE49-F238E27FC236}">
                <a16:creationId xmlns:a16="http://schemas.microsoft.com/office/drawing/2014/main" id="{6FFCA9CA-13EA-44D3-9C49-3EC284F19EE3}"/>
              </a:ext>
            </a:extLst>
          </p:cNvPr>
          <p:cNvSpPr txBox="1">
            <a:spLocks noChangeArrowheads="1"/>
          </p:cNvSpPr>
          <p:nvPr/>
        </p:nvSpPr>
        <p:spPr bwMode="auto">
          <a:xfrm>
            <a:off x="682935" y="6313487"/>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I</a:t>
            </a: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PSS, 2021</a:t>
            </a:r>
            <a:endParaRPr lang="de-DE" altLang="ja-JP" sz="1600" dirty="0">
              <a:latin typeface="ＭＳ 明朝" panose="02020609040205080304" pitchFamily="17" charset="-128"/>
              <a:ea typeface="ＭＳ 明朝" panose="02020609040205080304" pitchFamily="17" charset="-128"/>
            </a:endParaRPr>
          </a:p>
        </p:txBody>
      </p:sp>
      <p:sp>
        <p:nvSpPr>
          <p:cNvPr id="9" name="TextBox 8">
            <a:extLst>
              <a:ext uri="{FF2B5EF4-FFF2-40B4-BE49-F238E27FC236}">
                <a16:creationId xmlns:a16="http://schemas.microsoft.com/office/drawing/2014/main" id="{4F39BF4B-B1DD-47A9-B1D9-62A3605D314E}"/>
              </a:ext>
            </a:extLst>
          </p:cNvPr>
          <p:cNvSpPr txBox="1"/>
          <p:nvPr/>
        </p:nvSpPr>
        <p:spPr>
          <a:xfrm>
            <a:off x="6858329" y="4015879"/>
            <a:ext cx="2285671"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crude birth rate</a:t>
            </a:r>
            <a:endParaRPr lang="ja-JP" altLang="en-US" dirty="0"/>
          </a:p>
        </p:txBody>
      </p:sp>
      <p:sp>
        <p:nvSpPr>
          <p:cNvPr id="10" name="TextBox 9">
            <a:extLst>
              <a:ext uri="{FF2B5EF4-FFF2-40B4-BE49-F238E27FC236}">
                <a16:creationId xmlns:a16="http://schemas.microsoft.com/office/drawing/2014/main" id="{34A45C8B-8A05-4CC1-A333-ACFD54CCD4AE}"/>
              </a:ext>
            </a:extLst>
          </p:cNvPr>
          <p:cNvSpPr txBox="1"/>
          <p:nvPr/>
        </p:nvSpPr>
        <p:spPr>
          <a:xfrm>
            <a:off x="6337157" y="3517059"/>
            <a:ext cx="2806844"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natural growth rate</a:t>
            </a:r>
            <a:endParaRPr lang="ja-JP" altLang="en-US" dirty="0"/>
          </a:p>
        </p:txBody>
      </p:sp>
      <p:sp>
        <p:nvSpPr>
          <p:cNvPr id="12" name="TextBox 11">
            <a:extLst>
              <a:ext uri="{FF2B5EF4-FFF2-40B4-BE49-F238E27FC236}">
                <a16:creationId xmlns:a16="http://schemas.microsoft.com/office/drawing/2014/main" id="{ADBA7FA3-003B-494C-BD52-A591CBFFF812}"/>
              </a:ext>
            </a:extLst>
          </p:cNvPr>
          <p:cNvSpPr txBox="1"/>
          <p:nvPr/>
        </p:nvSpPr>
        <p:spPr>
          <a:xfrm>
            <a:off x="6504674" y="5032154"/>
            <a:ext cx="2615445"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crude death rate</a:t>
            </a:r>
            <a:endParaRPr lang="ja-JP" altLang="en-US" dirty="0"/>
          </a:p>
        </p:txBody>
      </p:sp>
    </p:spTree>
    <p:extLst>
      <p:ext uri="{BB962C8B-B14F-4D97-AF65-F5344CB8AC3E}">
        <p14:creationId xmlns:p14="http://schemas.microsoft.com/office/powerpoint/2010/main" val="3337777864"/>
      </p:ext>
    </p:extLst>
  </p:cSld>
  <p:clrMapOvr>
    <a:masterClrMapping/>
  </p:clrMapOvr>
  <mc:AlternateContent xmlns:mc="http://schemas.openxmlformats.org/markup-compatibility/2006" xmlns:p14="http://schemas.microsoft.com/office/powerpoint/2010/main">
    <mc:Choice Requires="p14">
      <p:transition spd="slow" p14:dur="2000" advTm="34491"/>
    </mc:Choice>
    <mc:Fallback xmlns="">
      <p:transition spd="slow" advTm="3449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A07B2D77-08B3-44CB-A3F1-135074723F41}"/>
              </a:ext>
            </a:extLst>
          </p:cNvPr>
          <p:cNvSpPr>
            <a:spLocks noGrp="1" noChangeArrowheads="1"/>
          </p:cNvSpPr>
          <p:nvPr>
            <p:ph type="title"/>
          </p:nvPr>
        </p:nvSpPr>
        <p:spPr/>
        <p:txBody>
          <a:bodyPr anchor="ctr"/>
          <a:lstStyle/>
          <a:p>
            <a:pPr eaLnBrk="1" hangingPunct="1"/>
            <a:r>
              <a:rPr lang="en-US" altLang="ja-JP" sz="3200" dirty="0">
                <a:ea typeface="ＭＳ Ｐゴシック" panose="020B0600070205080204" pitchFamily="50" charset="-128"/>
              </a:rPr>
              <a:t>1-</a:t>
            </a:r>
            <a:r>
              <a:rPr lang="ja-JP" altLang="en-US" sz="3200" dirty="0">
                <a:ea typeface="ＭＳ Ｐゴシック" panose="020B0600070205080204" pitchFamily="50" charset="-128"/>
              </a:rPr>
              <a:t>４</a:t>
            </a:r>
            <a:r>
              <a:rPr lang="en-US" altLang="ja-JP" sz="3200" dirty="0">
                <a:ea typeface="ＭＳ Ｐゴシック" panose="020B0600070205080204" pitchFamily="50" charset="-128"/>
              </a:rPr>
              <a:t>.</a:t>
            </a:r>
            <a:r>
              <a:rPr lang="ja-JP" altLang="en-US" sz="3200" dirty="0">
                <a:ea typeface="ＭＳ Ｐゴシック" panose="020B0600070205080204" pitchFamily="50" charset="-128"/>
              </a:rPr>
              <a:t> </a:t>
            </a:r>
            <a:r>
              <a:rPr lang="en-US" altLang="ja-JP" sz="3200" dirty="0">
                <a:ea typeface="ＭＳ Ｐゴシック" panose="020B0600070205080204" pitchFamily="50" charset="-128"/>
              </a:rPr>
              <a:t>Demographic Transition Theory</a:t>
            </a:r>
            <a:br>
              <a:rPr lang="en-US" altLang="ja-JP" sz="3200" dirty="0">
                <a:ea typeface="ＭＳ Ｐゴシック" panose="020B0600070205080204" pitchFamily="50" charset="-128"/>
              </a:rPr>
            </a:br>
            <a:endParaRPr kumimoji="0" lang="ja-JP" altLang="en-US" sz="3200" dirty="0">
              <a:ea typeface="ＭＳ Ｐゴシック" panose="020B0600070205080204" pitchFamily="50" charset="-128"/>
            </a:endParaRPr>
          </a:p>
        </p:txBody>
      </p:sp>
      <p:sp>
        <p:nvSpPr>
          <p:cNvPr id="8195" name="コンテンツ プレースホルダ 2">
            <a:extLst>
              <a:ext uri="{FF2B5EF4-FFF2-40B4-BE49-F238E27FC236}">
                <a16:creationId xmlns:a16="http://schemas.microsoft.com/office/drawing/2014/main" id="{C8170201-466D-4165-A227-68244593524D}"/>
              </a:ext>
            </a:extLst>
          </p:cNvPr>
          <p:cNvSpPr>
            <a:spLocks noGrp="1" noChangeArrowheads="1"/>
          </p:cNvSpPr>
          <p:nvPr>
            <p:ph idx="1"/>
          </p:nvPr>
        </p:nvSpPr>
        <p:spPr>
          <a:xfrm>
            <a:off x="496888" y="1773238"/>
            <a:ext cx="8078787" cy="4320058"/>
          </a:xfrm>
        </p:spPr>
        <p:txBody>
          <a:bodyPr/>
          <a:lstStyle/>
          <a:p>
            <a:pPr>
              <a:buFont typeface="+mj-lt"/>
              <a:buAutoNum type="arabicPeriod"/>
            </a:pPr>
            <a:r>
              <a:rPr lang="en-US" altLang="ja-JP" sz="2400" dirty="0">
                <a:ea typeface="ＭＳ Ｐゴシック" panose="020B0600070205080204" pitchFamily="50" charset="-128"/>
              </a:rPr>
              <a:t>The First Demographic Transition</a:t>
            </a:r>
            <a:r>
              <a:rPr lang="ja-JP" altLang="en-US" sz="2400" dirty="0">
                <a:ea typeface="ＭＳ Ｐゴシック" panose="020B0600070205080204" pitchFamily="50" charset="-128"/>
              </a:rPr>
              <a:t>：</a:t>
            </a:r>
            <a:r>
              <a:rPr lang="en-US" altLang="ja-JP" sz="2400" dirty="0">
                <a:ea typeface="ＭＳ Ｐゴシック" panose="020B0600070205080204" pitchFamily="50" charset="-128"/>
              </a:rPr>
              <a:t> FDT, or  C</a:t>
            </a:r>
            <a:r>
              <a:rPr lang="de-DE" altLang="ja-JP" sz="2400" dirty="0">
                <a:ea typeface="ＭＳ Ｐゴシック" panose="020B0600070205080204" pitchFamily="50" charset="-128"/>
              </a:rPr>
              <a:t>lassical DT</a:t>
            </a:r>
            <a:r>
              <a:rPr lang="ja-JP" altLang="en-US" sz="2400" dirty="0">
                <a:ea typeface="ＭＳ Ｐゴシック" panose="020B0600070205080204" pitchFamily="50" charset="-128"/>
              </a:rPr>
              <a:t> </a:t>
            </a:r>
            <a:r>
              <a:rPr lang="ja-JP" altLang="en-US" sz="2400" dirty="0">
                <a:latin typeface="+mn-ea"/>
                <a:ea typeface="+mn-ea"/>
              </a:rPr>
              <a:t>（</a:t>
            </a:r>
            <a:r>
              <a:rPr lang="en-US" altLang="ja-JP" sz="2400" dirty="0">
                <a:latin typeface="+mn-ea"/>
                <a:ea typeface="+mn-ea"/>
              </a:rPr>
              <a:t>Figure7</a:t>
            </a:r>
            <a:r>
              <a:rPr lang="ja-JP" altLang="en-GB" sz="2400" dirty="0">
                <a:latin typeface="+mn-ea"/>
                <a:ea typeface="+mn-ea"/>
              </a:rPr>
              <a:t>）</a:t>
            </a:r>
            <a:endParaRPr lang="en-GB" altLang="ja-JP" sz="2400" dirty="0">
              <a:ea typeface="ＭＳ Ｐゴシック" panose="020B0600070205080204" pitchFamily="50" charset="-128"/>
            </a:endParaRPr>
          </a:p>
          <a:p>
            <a:pPr>
              <a:buFont typeface="Wingdings" panose="05000000000000000000" pitchFamily="2" charset="2"/>
              <a:buChar char="Ø"/>
            </a:pPr>
            <a:r>
              <a:rPr kumimoji="0" lang="en-US" altLang="ja-JP" sz="2400" dirty="0">
                <a:ea typeface="ＭＳ Ｐゴシック" panose="020B0600070205080204" pitchFamily="50" charset="-128"/>
              </a:rPr>
              <a:t>The historical process from high mortality and fertility in pre-industrial society, to low mortality and fertility in post-industrial society. </a:t>
            </a:r>
          </a:p>
          <a:p>
            <a:pPr>
              <a:buFont typeface="Wingdings" panose="05000000000000000000" pitchFamily="2" charset="2"/>
              <a:buChar char="Ø"/>
            </a:pPr>
            <a:r>
              <a:rPr kumimoji="0" lang="en-US" altLang="ja-JP" sz="2400" dirty="0">
                <a:ea typeface="ＭＳ Ｐゴシック" panose="020B0600070205080204" pitchFamily="50" charset="-128"/>
              </a:rPr>
              <a:t>It was proposed by Warren Thompson in 1929</a:t>
            </a:r>
            <a:r>
              <a:rPr kumimoji="0" lang="ja-JP" altLang="en-US" sz="2400" dirty="0">
                <a:ea typeface="ＭＳ Ｐゴシック" panose="020B0600070205080204" pitchFamily="50" charset="-128"/>
              </a:rPr>
              <a:t> </a:t>
            </a:r>
            <a:r>
              <a:rPr kumimoji="0" lang="en-US" altLang="ja-JP" sz="2400" dirty="0">
                <a:ea typeface="ＭＳ Ｐゴシック" panose="020B0600070205080204" pitchFamily="50" charset="-128"/>
              </a:rPr>
              <a:t>and named by Frank W. Notestein</a:t>
            </a:r>
            <a:r>
              <a:rPr kumimoji="0" lang="ja-JP" altLang="en-US" sz="2400" dirty="0">
                <a:ea typeface="ＭＳ Ｐゴシック" panose="020B0600070205080204" pitchFamily="50" charset="-128"/>
              </a:rPr>
              <a:t> </a:t>
            </a:r>
            <a:r>
              <a:rPr kumimoji="0" lang="en-US" altLang="ja-JP" sz="2400" dirty="0">
                <a:ea typeface="ＭＳ Ｐゴシック" panose="020B0600070205080204" pitchFamily="50" charset="-128"/>
              </a:rPr>
              <a:t>in 1945</a:t>
            </a:r>
            <a:r>
              <a:rPr kumimoji="0" lang="ja-JP" altLang="en-US" sz="2400" dirty="0">
                <a:ea typeface="ＭＳ Ｐゴシック" panose="020B0600070205080204" pitchFamily="50" charset="-128"/>
              </a:rPr>
              <a:t>（</a:t>
            </a:r>
            <a:r>
              <a:rPr kumimoji="0" lang="en-US" altLang="ja-JP" sz="2400" dirty="0">
                <a:ea typeface="ＭＳ Ｐゴシック" panose="020B0600070205080204" pitchFamily="50" charset="-128"/>
              </a:rPr>
              <a:t>Wikipedia</a:t>
            </a:r>
            <a:r>
              <a:rPr kumimoji="0" lang="ja-JP" altLang="en-US" sz="2400" dirty="0">
                <a:ea typeface="ＭＳ Ｐゴシック" panose="020B0600070205080204" pitchFamily="50" charset="-128"/>
              </a:rPr>
              <a:t> </a:t>
            </a:r>
            <a:r>
              <a:rPr kumimoji="0" lang="en-US" altLang="ja-JP" sz="2400" dirty="0">
                <a:ea typeface="ＭＳ Ｐゴシック" panose="020B0600070205080204" pitchFamily="50" charset="-128"/>
              </a:rPr>
              <a:t>2021).</a:t>
            </a:r>
          </a:p>
          <a:p>
            <a:pPr>
              <a:buFont typeface="Wingdings" panose="05000000000000000000" pitchFamily="2" charset="2"/>
              <a:buChar char="Ø"/>
            </a:pPr>
            <a:r>
              <a:rPr kumimoji="0" lang="en-US" altLang="ja-JP" sz="2400" dirty="0">
                <a:ea typeface="ＭＳ Ｐゴシック" panose="020B0600070205080204" pitchFamily="50" charset="-128"/>
              </a:rPr>
              <a:t>This process is composed  by 4 stages</a:t>
            </a:r>
            <a:r>
              <a:rPr kumimoji="0" lang="ja-JP" altLang="en-US" sz="2400" dirty="0">
                <a:ea typeface="ＭＳ Ｐゴシック" panose="020B0600070205080204" pitchFamily="50" charset="-128"/>
              </a:rPr>
              <a:t>：</a:t>
            </a:r>
            <a:r>
              <a:rPr kumimoji="0" lang="en-US" altLang="ja-JP" sz="2400" dirty="0">
                <a:ea typeface="ＭＳ Ｐゴシック" panose="020B0600070205080204" pitchFamily="50" charset="-128"/>
              </a:rPr>
              <a:t>I (Pre-transition) ,II(Early transition</a:t>
            </a:r>
            <a:r>
              <a:rPr kumimoji="0" lang="ja-JP" altLang="en-US" sz="2400" dirty="0">
                <a:ea typeface="ＭＳ Ｐゴシック" panose="020B0600070205080204" pitchFamily="50" charset="-128"/>
              </a:rPr>
              <a:t>）</a:t>
            </a:r>
            <a:r>
              <a:rPr kumimoji="0" lang="en-US" altLang="ja-JP" sz="2400" dirty="0">
                <a:ea typeface="ＭＳ Ｐゴシック" panose="020B0600070205080204" pitchFamily="50" charset="-128"/>
              </a:rPr>
              <a:t>,III( Late transition ) ,IV:( Post-transition )</a:t>
            </a:r>
          </a:p>
        </p:txBody>
      </p:sp>
    </p:spTree>
  </p:cSld>
  <p:clrMapOvr>
    <a:masterClrMapping/>
  </p:clrMapOvr>
  <mc:AlternateContent xmlns:mc="http://schemas.openxmlformats.org/markup-compatibility/2006" xmlns:p14="http://schemas.microsoft.com/office/powerpoint/2010/main">
    <mc:Choice Requires="p14">
      <p:transition spd="slow" p14:dur="2000" advTm="53091"/>
    </mc:Choice>
    <mc:Fallback xmlns="">
      <p:transition spd="slow" advTm="530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9014365A-0716-4714-839B-3C8C04E660D9}"/>
              </a:ext>
            </a:extLst>
          </p:cNvPr>
          <p:cNvSpPr>
            <a:spLocks noGrp="1" noChangeArrowheads="1"/>
          </p:cNvSpPr>
          <p:nvPr>
            <p:ph type="title"/>
          </p:nvPr>
        </p:nvSpPr>
        <p:spPr>
          <a:xfrm>
            <a:off x="553854" y="75051"/>
            <a:ext cx="8194610" cy="1337725"/>
          </a:xfrm>
        </p:spPr>
        <p:txBody>
          <a:bodyPr anchor="t"/>
          <a:lstStyle/>
          <a:p>
            <a:r>
              <a:rPr lang="en-US" altLang="ja-JP" sz="4000" dirty="0">
                <a:solidFill>
                  <a:srgbClr val="000000"/>
                </a:solidFill>
                <a:latin typeface="ＤＦＰ勘亭流"/>
                <a:ea typeface="ＤＦＰ勘亭流"/>
                <a:cs typeface="ＤＦＰ勘亭流"/>
              </a:rPr>
              <a:t>Figure 7 </a:t>
            </a:r>
            <a:br>
              <a:rPr lang="en-US" altLang="ja-JP" sz="4000" dirty="0">
                <a:solidFill>
                  <a:srgbClr val="000000"/>
                </a:solidFill>
                <a:latin typeface="ＤＦＰ勘亭流"/>
                <a:ea typeface="ＤＦＰ勘亭流"/>
                <a:cs typeface="ＤＦＰ勘亭流"/>
              </a:rPr>
            </a:br>
            <a:r>
              <a:rPr lang="en-US" altLang="ja-JP" sz="4000" dirty="0">
                <a:ea typeface="ＭＳ Ｐゴシック" panose="020B0600070205080204" pitchFamily="50" charset="-128"/>
              </a:rPr>
              <a:t>The First Demographic Transition</a:t>
            </a:r>
          </a:p>
        </p:txBody>
      </p:sp>
      <p:sp>
        <p:nvSpPr>
          <p:cNvPr id="9219" name="コンテンツ プレースホルダ 2">
            <a:extLst>
              <a:ext uri="{FF2B5EF4-FFF2-40B4-BE49-F238E27FC236}">
                <a16:creationId xmlns:a16="http://schemas.microsoft.com/office/drawing/2014/main" id="{7B99645A-84C2-47E6-94D6-D9667B25F410}"/>
              </a:ext>
            </a:extLst>
          </p:cNvPr>
          <p:cNvSpPr>
            <a:spLocks noGrp="1" noChangeArrowheads="1"/>
          </p:cNvSpPr>
          <p:nvPr>
            <p:ph idx="1"/>
          </p:nvPr>
        </p:nvSpPr>
        <p:spPr>
          <a:xfrm>
            <a:off x="554038" y="1268413"/>
            <a:ext cx="7473950" cy="4248150"/>
          </a:xfrm>
        </p:spPr>
        <p:txBody>
          <a:bodyPr/>
          <a:lstStyle/>
          <a:p>
            <a:pPr marL="0" indent="0" eaLnBrk="1" hangingPunct="1">
              <a:buFont typeface="Wingdings" panose="05000000000000000000" pitchFamily="2" charset="2"/>
              <a:buNone/>
            </a:pPr>
            <a:r>
              <a:rPr kumimoji="0" lang="ja-JP" altLang="en-US" sz="2800">
                <a:ea typeface="ＭＳ Ｐゴシック" panose="020B0600070205080204" pitchFamily="50" charset="-128"/>
              </a:rPr>
              <a:t>　</a:t>
            </a:r>
            <a:endParaRPr kumimoji="0" lang="en-US" altLang="ja-JP" sz="2800" dirty="0">
              <a:ea typeface="ＭＳ Ｐゴシック" panose="020B0600070205080204" pitchFamily="50" charset="-128"/>
            </a:endParaRPr>
          </a:p>
        </p:txBody>
      </p:sp>
      <p:pic>
        <p:nvPicPr>
          <p:cNvPr id="9220" name="図 2">
            <a:extLst>
              <a:ext uri="{FF2B5EF4-FFF2-40B4-BE49-F238E27FC236}">
                <a16:creationId xmlns:a16="http://schemas.microsoft.com/office/drawing/2014/main" id="{CB98588B-3B90-4A94-9DA8-0E5E375C3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700808"/>
            <a:ext cx="6408712" cy="337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テキスト ボックス 6">
            <a:extLst>
              <a:ext uri="{FF2B5EF4-FFF2-40B4-BE49-F238E27FC236}">
                <a16:creationId xmlns:a16="http://schemas.microsoft.com/office/drawing/2014/main" id="{3762F6D7-8A26-400E-811D-C8C109101085}"/>
              </a:ext>
            </a:extLst>
          </p:cNvPr>
          <p:cNvSpPr txBox="1">
            <a:spLocks noChangeArrowheads="1"/>
          </p:cNvSpPr>
          <p:nvPr/>
        </p:nvSpPr>
        <p:spPr bwMode="auto">
          <a:xfrm>
            <a:off x="683568" y="4992846"/>
            <a:ext cx="7056783" cy="12444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latin typeface="Times-Roman2"/>
              </a:rPr>
              <a:t>I (Pre-transition) CBR, CDR ≒ 40‰</a:t>
            </a:r>
            <a:r>
              <a:rPr lang="ja-JP" altLang="en-US" sz="1800" dirty="0">
                <a:latin typeface="Times-Roman2"/>
              </a:rPr>
              <a:t>　</a:t>
            </a:r>
            <a:r>
              <a:rPr lang="en-US" altLang="ja-JP" sz="1800" dirty="0">
                <a:latin typeface="Times-Roman2"/>
              </a:rPr>
              <a:t>r≒</a:t>
            </a:r>
            <a:r>
              <a:rPr lang="ja-JP" altLang="en-US" sz="1800" dirty="0">
                <a:latin typeface="Times-Roman2"/>
              </a:rPr>
              <a:t>０</a:t>
            </a:r>
          </a:p>
          <a:p>
            <a:r>
              <a:rPr lang="en-US" altLang="ja-JP" sz="1800" dirty="0">
                <a:latin typeface="Times-Roman2"/>
              </a:rPr>
              <a:t>II(Early transition) CBR still high, CDR  begins to decrease. r&gt;0</a:t>
            </a:r>
            <a:r>
              <a:rPr lang="ja-JP" altLang="en-US" sz="1800" dirty="0">
                <a:latin typeface="Times-Roman2"/>
              </a:rPr>
              <a:t>　</a:t>
            </a:r>
          </a:p>
          <a:p>
            <a:r>
              <a:rPr lang="en-US" altLang="ja-JP" sz="1800" dirty="0">
                <a:latin typeface="Times-Roman2"/>
              </a:rPr>
              <a:t>III( Late transition ) CBR begins to decrease , CDR is low. r&gt;0</a:t>
            </a:r>
          </a:p>
          <a:p>
            <a:r>
              <a:rPr lang="en-US" altLang="ja-JP" sz="1800" dirty="0">
                <a:latin typeface="Times-Roman2"/>
              </a:rPr>
              <a:t>IV:( Post-transition ) ) CBR, CDR ≒ 10‰</a:t>
            </a:r>
            <a:r>
              <a:rPr lang="ja-JP" altLang="en-US" sz="1800" dirty="0">
                <a:latin typeface="Times-Roman2"/>
              </a:rPr>
              <a:t>　　</a:t>
            </a:r>
            <a:r>
              <a:rPr lang="en-US" altLang="ja-JP" sz="1800" dirty="0">
                <a:latin typeface="Times-Roman2"/>
              </a:rPr>
              <a:t>r≒0</a:t>
            </a:r>
          </a:p>
        </p:txBody>
      </p:sp>
      <p:sp>
        <p:nvSpPr>
          <p:cNvPr id="6" name="テキスト ボックス 1">
            <a:extLst>
              <a:ext uri="{FF2B5EF4-FFF2-40B4-BE49-F238E27FC236}">
                <a16:creationId xmlns:a16="http://schemas.microsoft.com/office/drawing/2014/main" id="{A764E8DB-7B13-4275-B197-45DEDFE5D4B5}"/>
              </a:ext>
            </a:extLst>
          </p:cNvPr>
          <p:cNvSpPr txBox="1">
            <a:spLocks noChangeArrowheads="1"/>
          </p:cNvSpPr>
          <p:nvPr/>
        </p:nvSpPr>
        <p:spPr bwMode="auto">
          <a:xfrm>
            <a:off x="715962" y="6332836"/>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dirty="0">
                <a:latin typeface="ＭＳ 明朝" panose="02020609040205080304" pitchFamily="17" charset="-128"/>
                <a:ea typeface="ＭＳ 明朝" panose="02020609040205080304" pitchFamily="17" charset="-128"/>
              </a:rPr>
              <a:t>Source</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Hara</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2020</a:t>
            </a:r>
            <a:r>
              <a:rPr lang="ja-JP" altLang="en-US" sz="1600" dirty="0">
                <a:latin typeface="ＭＳ 明朝" panose="02020609040205080304" pitchFamily="17" charset="-128"/>
                <a:ea typeface="ＭＳ 明朝" panose="02020609040205080304" pitchFamily="17" charset="-128"/>
              </a:rPr>
              <a:t>）</a:t>
            </a:r>
            <a:endParaRPr lang="de-DE" altLang="ja-JP" sz="1600" dirty="0">
              <a:latin typeface="ＭＳ 明朝" panose="02020609040205080304" pitchFamily="17" charset="-128"/>
              <a:ea typeface="ＭＳ 明朝" panose="02020609040205080304" pitchFamily="17" charset="-128"/>
            </a:endParaRPr>
          </a:p>
        </p:txBody>
      </p:sp>
      <p:sp>
        <p:nvSpPr>
          <p:cNvPr id="7" name="TextBox 6">
            <a:extLst>
              <a:ext uri="{FF2B5EF4-FFF2-40B4-BE49-F238E27FC236}">
                <a16:creationId xmlns:a16="http://schemas.microsoft.com/office/drawing/2014/main" id="{A6F8B5B7-1555-448B-8996-5C68A5090902}"/>
              </a:ext>
            </a:extLst>
          </p:cNvPr>
          <p:cNvSpPr txBox="1"/>
          <p:nvPr/>
        </p:nvSpPr>
        <p:spPr>
          <a:xfrm>
            <a:off x="5529618" y="3395950"/>
            <a:ext cx="5932448"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CBR</a:t>
            </a:r>
            <a:endParaRPr lang="ja-JP" altLang="en-US" dirty="0"/>
          </a:p>
        </p:txBody>
      </p:sp>
      <p:sp>
        <p:nvSpPr>
          <p:cNvPr id="8" name="TextBox 7">
            <a:extLst>
              <a:ext uri="{FF2B5EF4-FFF2-40B4-BE49-F238E27FC236}">
                <a16:creationId xmlns:a16="http://schemas.microsoft.com/office/drawing/2014/main" id="{59EE1126-2AEE-4EBF-B5E5-270DF74A49EB}"/>
              </a:ext>
            </a:extLst>
          </p:cNvPr>
          <p:cNvSpPr txBox="1"/>
          <p:nvPr/>
        </p:nvSpPr>
        <p:spPr>
          <a:xfrm>
            <a:off x="5529618" y="4443055"/>
            <a:ext cx="5932448"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CDR</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55572"/>
    </mc:Choice>
    <mc:Fallback xmlns="">
      <p:transition spd="slow" advTm="555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64CDE323-E53C-4A04-A7A7-C5658F690C13}"/>
              </a:ext>
            </a:extLst>
          </p:cNvPr>
          <p:cNvSpPr>
            <a:spLocks noGrp="1" noChangeArrowheads="1"/>
          </p:cNvSpPr>
          <p:nvPr>
            <p:ph type="title"/>
          </p:nvPr>
        </p:nvSpPr>
        <p:spPr/>
        <p:txBody>
          <a:bodyPr anchor="ctr"/>
          <a:lstStyle/>
          <a:p>
            <a:pPr eaLnBrk="1" hangingPunct="1"/>
            <a:r>
              <a:rPr lang="en-US" altLang="ja-JP" sz="3200" dirty="0">
                <a:ea typeface="ＭＳ Ｐゴシック" panose="020B0600070205080204" pitchFamily="50" charset="-128"/>
              </a:rPr>
              <a:t>*Demographic Transition Theory</a:t>
            </a:r>
            <a:endParaRPr kumimoji="0" lang="ja-JP" altLang="en-US" sz="3200" dirty="0">
              <a:ea typeface="ＭＳ Ｐゴシック" panose="020B0600070205080204" pitchFamily="50" charset="-128"/>
            </a:endParaRPr>
          </a:p>
        </p:txBody>
      </p:sp>
      <p:sp>
        <p:nvSpPr>
          <p:cNvPr id="10243" name="コンテンツ プレースホルダ 2">
            <a:extLst>
              <a:ext uri="{FF2B5EF4-FFF2-40B4-BE49-F238E27FC236}">
                <a16:creationId xmlns:a16="http://schemas.microsoft.com/office/drawing/2014/main" id="{1360B7D7-F4E7-445D-BB74-4FFCBF08F3AE}"/>
              </a:ext>
            </a:extLst>
          </p:cNvPr>
          <p:cNvSpPr>
            <a:spLocks noGrp="1" noChangeArrowheads="1"/>
          </p:cNvSpPr>
          <p:nvPr>
            <p:ph idx="1"/>
          </p:nvPr>
        </p:nvSpPr>
        <p:spPr>
          <a:xfrm>
            <a:off x="391925" y="1628800"/>
            <a:ext cx="8360149" cy="4464496"/>
          </a:xfrm>
        </p:spPr>
        <p:txBody>
          <a:bodyPr/>
          <a:lstStyle/>
          <a:p>
            <a:pPr>
              <a:buFont typeface="+mj-lt"/>
              <a:buAutoNum type="arabicPeriod" startAt="2"/>
            </a:pPr>
            <a:r>
              <a:rPr lang="en-US" altLang="ja-JP" sz="2400" dirty="0">
                <a:ea typeface="ＭＳ Ｐゴシック" panose="020B0600070205080204" pitchFamily="50" charset="-128"/>
              </a:rPr>
              <a:t>The Second Demographic Transition</a:t>
            </a:r>
            <a:r>
              <a:rPr lang="ja-JP" altLang="en-US" sz="2400" dirty="0">
                <a:ea typeface="ＭＳ Ｐゴシック" panose="020B0600070205080204" pitchFamily="50" charset="-128"/>
              </a:rPr>
              <a:t>：</a:t>
            </a:r>
            <a:r>
              <a:rPr lang="en-US" altLang="ja-JP" sz="2400" dirty="0">
                <a:ea typeface="ＭＳ Ｐゴシック" panose="020B0600070205080204" pitchFamily="50" charset="-128"/>
              </a:rPr>
              <a:t> SDT was </a:t>
            </a:r>
            <a:r>
              <a:rPr kumimoji="0" lang="en-US" altLang="ja-JP" sz="2400" dirty="0">
                <a:ea typeface="ＭＳ Ｐゴシック" panose="020B0600070205080204" pitchFamily="50" charset="-128"/>
              </a:rPr>
              <a:t>indicated by  Lesthaeghe and Van de Kaa in 1986</a:t>
            </a:r>
          </a:p>
          <a:p>
            <a:pPr marL="0" indent="0">
              <a:buNone/>
            </a:pPr>
            <a:r>
              <a:rPr kumimoji="0" lang="en-US" altLang="ja-JP" sz="2400" dirty="0">
                <a:ea typeface="ＭＳ Ｐゴシック" panose="020B0600070205080204" pitchFamily="50" charset="-128"/>
              </a:rPr>
              <a:t>     </a:t>
            </a:r>
            <a:r>
              <a:rPr kumimoji="0" lang="ja-JP" altLang="de-DE" sz="2400" dirty="0">
                <a:ea typeface="ＭＳ Ｐゴシック" panose="020B0600070205080204" pitchFamily="50" charset="-128"/>
              </a:rPr>
              <a:t>（</a:t>
            </a:r>
            <a:r>
              <a:rPr kumimoji="0" lang="de-DE" altLang="ja-JP" sz="2400" dirty="0">
                <a:ea typeface="ＭＳ Ｐゴシック" panose="020B0600070205080204" pitchFamily="50" charset="-128"/>
              </a:rPr>
              <a:t>Figure </a:t>
            </a:r>
            <a:r>
              <a:rPr kumimoji="0" lang="ja-JP" altLang="en-US" sz="2400" dirty="0">
                <a:ea typeface="ＭＳ Ｐゴシック" panose="020B0600070205080204" pitchFamily="50" charset="-128"/>
              </a:rPr>
              <a:t>８</a:t>
            </a:r>
            <a:r>
              <a:rPr kumimoji="0" lang="ja-JP" altLang="de-DE" sz="2400" dirty="0">
                <a:ea typeface="ＭＳ Ｐゴシック" panose="020B0600070205080204" pitchFamily="50" charset="-128"/>
              </a:rPr>
              <a:t>）</a:t>
            </a:r>
            <a:endParaRPr kumimoji="0" lang="en-US" altLang="ja-JP" sz="2400" dirty="0">
              <a:solidFill>
                <a:srgbClr val="FF0000"/>
              </a:solidFill>
              <a:ea typeface="ＭＳ Ｐゴシック" panose="020B0600070205080204" pitchFamily="50" charset="-128"/>
            </a:endParaRPr>
          </a:p>
          <a:p>
            <a:pPr>
              <a:buFont typeface="Wingdings" panose="05000000000000000000" pitchFamily="2" charset="2"/>
              <a:buChar char="u"/>
            </a:pPr>
            <a:r>
              <a:rPr lang="en-US" altLang="ja-JP" sz="2000" dirty="0">
                <a:solidFill>
                  <a:srgbClr val="000000"/>
                </a:solidFill>
                <a:latin typeface="Times-Roman2"/>
                <a:ea typeface="ＭＳ Ｐゴシック" panose="020B0600070205080204" pitchFamily="50" charset="-128"/>
              </a:rPr>
              <a:t>Highly industrialized countries are  entering a further demographic transitional stage. A stage characterized by full control over fertility. Couples appear to</a:t>
            </a:r>
            <a:r>
              <a:rPr lang="ja-JP" altLang="en-US" sz="2000" dirty="0">
                <a:solidFill>
                  <a:srgbClr val="000000"/>
                </a:solidFill>
                <a:latin typeface="Times-Roman2"/>
                <a:ea typeface="ＭＳ Ｐゴシック" panose="020B0600070205080204" pitchFamily="50" charset="-128"/>
              </a:rPr>
              <a:t> </a:t>
            </a:r>
            <a:r>
              <a:rPr lang="en-US" altLang="ja-JP" sz="2000" dirty="0">
                <a:solidFill>
                  <a:srgbClr val="000000"/>
                </a:solidFill>
                <a:latin typeface="Times-Roman2"/>
                <a:ea typeface="ＭＳ Ｐゴシック" panose="020B0600070205080204" pitchFamily="50" charset="-128"/>
              </a:rPr>
              <a:t>lack the motivation to have more than one or two children, Fertility declined below</a:t>
            </a:r>
            <a:r>
              <a:rPr lang="ja-JP" altLang="en-US" sz="2000" dirty="0">
                <a:solidFill>
                  <a:srgbClr val="000000"/>
                </a:solidFill>
                <a:latin typeface="Times-Roman2"/>
                <a:ea typeface="ＭＳ Ｐゴシック" panose="020B0600070205080204" pitchFamily="50" charset="-128"/>
              </a:rPr>
              <a:t> </a:t>
            </a:r>
            <a:r>
              <a:rPr lang="en-US" altLang="ja-JP" sz="2000" dirty="0">
                <a:solidFill>
                  <a:srgbClr val="000000"/>
                </a:solidFill>
                <a:latin typeface="Times-Roman2"/>
                <a:ea typeface="ＭＳ Ｐゴシック" panose="020B0600070205080204" pitchFamily="50" charset="-128"/>
              </a:rPr>
              <a:t>replacement level, an element of postponement of births involved in the very low levels of fertility currently observed, Signs are that fertility will continue to stay at a level below that required for the replacement of generations. A new demographic imbalance and a compensatory trend of  migration (Van</a:t>
            </a:r>
            <a:r>
              <a:rPr lang="ja-JP" altLang="en-US" sz="2000" dirty="0">
                <a:solidFill>
                  <a:srgbClr val="000000"/>
                </a:solidFill>
                <a:latin typeface="Times-Roman2"/>
                <a:ea typeface="ＭＳ Ｐゴシック" panose="020B0600070205080204" pitchFamily="50" charset="-128"/>
              </a:rPr>
              <a:t> </a:t>
            </a:r>
            <a:r>
              <a:rPr lang="de-DE" altLang="ja-JP" sz="2000" dirty="0">
                <a:solidFill>
                  <a:srgbClr val="000000"/>
                </a:solidFill>
                <a:latin typeface="Times-Roman2"/>
                <a:ea typeface="ＭＳ Ｐゴシック" panose="020B0600070205080204" pitchFamily="50" charset="-128"/>
              </a:rPr>
              <a:t>de Kaa </a:t>
            </a:r>
            <a:r>
              <a:rPr lang="de-DE" altLang="ja-JP" sz="2000" dirty="0">
                <a:solidFill>
                  <a:srgbClr val="0000FF"/>
                </a:solidFill>
                <a:latin typeface="Times-Roman2"/>
                <a:ea typeface="ＭＳ Ｐゴシック" panose="020B0600070205080204" pitchFamily="50" charset="-128"/>
              </a:rPr>
              <a:t>2002:1-2</a:t>
            </a:r>
            <a:r>
              <a:rPr lang="de-DE" altLang="ja-JP" sz="2000" dirty="0">
                <a:solidFill>
                  <a:srgbClr val="000000"/>
                </a:solidFill>
                <a:latin typeface="Times-Roman2"/>
                <a:ea typeface="ＭＳ Ｐゴシック" panose="020B0600070205080204" pitchFamily="50" charset="-128"/>
              </a:rPr>
              <a:t>). </a:t>
            </a:r>
          </a:p>
          <a:p>
            <a:pPr>
              <a:buFont typeface="Wingdings" panose="05000000000000000000" pitchFamily="2" charset="2"/>
              <a:buChar char="Ø"/>
            </a:pPr>
            <a:r>
              <a:rPr lang="en-US" altLang="ja-JP" sz="2000" dirty="0">
                <a:solidFill>
                  <a:srgbClr val="000000"/>
                </a:solidFill>
                <a:latin typeface="Times-Roman2"/>
                <a:ea typeface="ＭＳ Ｐゴシック" panose="020B0600070205080204" pitchFamily="50" charset="-128"/>
              </a:rPr>
              <a:t>As a consequence of hyper aging, it began to undergo a long period of population decline.</a:t>
            </a:r>
            <a:endParaRPr lang="de-DE" altLang="ja-JP" sz="2000" dirty="0">
              <a:solidFill>
                <a:srgbClr val="000000"/>
              </a:solidFill>
              <a:latin typeface="Times-Roman2"/>
              <a:ea typeface="ＭＳ Ｐゴシック" panose="020B0600070205080204" pitchFamily="50" charset="-128"/>
            </a:endParaRPr>
          </a:p>
          <a:p>
            <a:endParaRPr kumimoji="0" lang="nl-NL" altLang="ja-JP" sz="2400" dirty="0">
              <a:solidFill>
                <a:srgbClr val="FF0000"/>
              </a:solidFill>
              <a:ea typeface="ＭＳ Ｐゴシック" panose="020B060007020508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72397"/>
    </mc:Choice>
    <mc:Fallback xmlns="">
      <p:transition spd="slow" advTm="7239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8D5D284F-3F6F-4C89-BB0E-FD16D8AFA58A}"/>
              </a:ext>
            </a:extLst>
          </p:cNvPr>
          <p:cNvSpPr>
            <a:spLocks noGrp="1" noChangeArrowheads="1"/>
          </p:cNvSpPr>
          <p:nvPr>
            <p:ph type="title"/>
          </p:nvPr>
        </p:nvSpPr>
        <p:spPr>
          <a:xfrm>
            <a:off x="467544" y="-13474"/>
            <a:ext cx="8001000" cy="1216025"/>
          </a:xfrm>
        </p:spPr>
        <p:txBody>
          <a:bodyPr anchor="ctr"/>
          <a:lstStyle/>
          <a:p>
            <a:pPr eaLnBrk="1" hangingPunct="1"/>
            <a:r>
              <a:rPr kumimoji="0" lang="en-US" altLang="ja-JP" sz="2800" dirty="0">
                <a:latin typeface="ＭＳ ゴシック" panose="020B0609070205080204" pitchFamily="49" charset="-128"/>
                <a:ea typeface="ＭＳ ゴシック" panose="020B0609070205080204" pitchFamily="49" charset="-128"/>
              </a:rPr>
              <a:t>Figure 8: Model of First and Second Demographic Transitions</a:t>
            </a:r>
            <a:endParaRPr kumimoji="0" lang="ja-JP" altLang="en-US" sz="2800" dirty="0">
              <a:latin typeface="ＭＳ ゴシック" panose="020B0609070205080204" pitchFamily="49" charset="-128"/>
              <a:ea typeface="ＭＳ ゴシック" panose="020B0609070205080204" pitchFamily="49" charset="-128"/>
            </a:endParaRPr>
          </a:p>
        </p:txBody>
      </p:sp>
      <p:sp>
        <p:nvSpPr>
          <p:cNvPr id="11268" name="テキスト ボックス 6">
            <a:extLst>
              <a:ext uri="{FF2B5EF4-FFF2-40B4-BE49-F238E27FC236}">
                <a16:creationId xmlns:a16="http://schemas.microsoft.com/office/drawing/2014/main" id="{55AB2421-A62D-40AB-821D-133C55B7E995}"/>
              </a:ext>
            </a:extLst>
          </p:cNvPr>
          <p:cNvSpPr txBox="1">
            <a:spLocks noChangeArrowheads="1"/>
          </p:cNvSpPr>
          <p:nvPr/>
        </p:nvSpPr>
        <p:spPr bwMode="auto">
          <a:xfrm>
            <a:off x="1043608" y="5733256"/>
            <a:ext cx="655272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latin typeface="Times-Roman2"/>
              </a:rPr>
              <a:t>Source: van de Kaa 2002. Drawing by the author.</a:t>
            </a:r>
          </a:p>
        </p:txBody>
      </p:sp>
      <p:pic>
        <p:nvPicPr>
          <p:cNvPr id="3" name="図 2">
            <a:extLst>
              <a:ext uri="{FF2B5EF4-FFF2-40B4-BE49-F238E27FC236}">
                <a16:creationId xmlns:a16="http://schemas.microsoft.com/office/drawing/2014/main" id="{B7FE9C12-D517-4BB9-AA60-A29FAAF25E1E}"/>
              </a:ext>
            </a:extLst>
          </p:cNvPr>
          <p:cNvPicPr>
            <a:picLocks noChangeAspect="1"/>
          </p:cNvPicPr>
          <p:nvPr/>
        </p:nvPicPr>
        <p:blipFill>
          <a:blip r:embed="rId2"/>
          <a:stretch>
            <a:fillRect/>
          </a:stretch>
        </p:blipFill>
        <p:spPr>
          <a:xfrm>
            <a:off x="552712" y="1124744"/>
            <a:ext cx="7553105" cy="4536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0111"/>
    </mc:Choice>
    <mc:Fallback xmlns="">
      <p:transition spd="slow" advTm="1601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A07B2D77-08B3-44CB-A3F1-135074723F41}"/>
              </a:ext>
            </a:extLst>
          </p:cNvPr>
          <p:cNvSpPr>
            <a:spLocks noGrp="1" noChangeArrowheads="1"/>
          </p:cNvSpPr>
          <p:nvPr>
            <p:ph type="title"/>
          </p:nvPr>
        </p:nvSpPr>
        <p:spPr>
          <a:xfrm>
            <a:off x="571500" y="332656"/>
            <a:ext cx="8001000" cy="1216025"/>
          </a:xfrm>
        </p:spPr>
        <p:txBody>
          <a:bodyPr anchor="ctr"/>
          <a:lstStyle/>
          <a:p>
            <a:pPr eaLnBrk="1" hangingPunct="1"/>
            <a:r>
              <a:rPr lang="en-US" altLang="ja-JP" sz="3200" dirty="0">
                <a:ea typeface="ＭＳ Ｐゴシック" panose="020B0600070205080204" pitchFamily="50" charset="-128"/>
              </a:rPr>
              <a:t>1-</a:t>
            </a:r>
            <a:r>
              <a:rPr lang="ja-JP" altLang="en-US" sz="3200" dirty="0">
                <a:ea typeface="ＭＳ Ｐゴシック" panose="020B0600070205080204" pitchFamily="50" charset="-128"/>
              </a:rPr>
              <a:t>５</a:t>
            </a:r>
            <a:r>
              <a:rPr lang="en-US" altLang="ja-JP" sz="3200" dirty="0">
                <a:ea typeface="ＭＳ Ｐゴシック" panose="020B0600070205080204" pitchFamily="50" charset="-128"/>
              </a:rPr>
              <a:t>.</a:t>
            </a:r>
            <a:r>
              <a:rPr lang="ja-JP" altLang="en-US" sz="3200" dirty="0">
                <a:ea typeface="ＭＳ Ｐゴシック" panose="020B0600070205080204" pitchFamily="50" charset="-128"/>
              </a:rPr>
              <a:t> </a:t>
            </a:r>
            <a:r>
              <a:rPr lang="en-US" altLang="ja-JP" sz="3200" dirty="0">
                <a:ea typeface="ＭＳ Ｐゴシック" panose="020B0600070205080204" pitchFamily="50" charset="-128"/>
              </a:rPr>
              <a:t>Causalities of Demographic Transition</a:t>
            </a:r>
            <a:br>
              <a:rPr lang="en-US" altLang="ja-JP" sz="3200" dirty="0">
                <a:ea typeface="ＭＳ Ｐゴシック" panose="020B0600070205080204" pitchFamily="50" charset="-128"/>
              </a:rPr>
            </a:br>
            <a:r>
              <a:rPr lang="en-US" altLang="ja-JP" sz="3200" dirty="0">
                <a:ea typeface="ＭＳ Ｐゴシック" panose="020B0600070205080204" pitchFamily="50" charset="-128"/>
              </a:rPr>
              <a:t>(1) FDT in Japan</a:t>
            </a:r>
            <a:endParaRPr kumimoji="0" lang="ja-JP" altLang="en-US" sz="3200" dirty="0">
              <a:ea typeface="ＭＳ Ｐゴシック" panose="020B0600070205080204" pitchFamily="50" charset="-128"/>
            </a:endParaRPr>
          </a:p>
        </p:txBody>
      </p:sp>
      <p:sp>
        <p:nvSpPr>
          <p:cNvPr id="8195" name="コンテンツ プレースホルダ 2">
            <a:extLst>
              <a:ext uri="{FF2B5EF4-FFF2-40B4-BE49-F238E27FC236}">
                <a16:creationId xmlns:a16="http://schemas.microsoft.com/office/drawing/2014/main" id="{C8170201-466D-4165-A227-68244593524D}"/>
              </a:ext>
            </a:extLst>
          </p:cNvPr>
          <p:cNvSpPr>
            <a:spLocks noGrp="1" noChangeArrowheads="1"/>
          </p:cNvSpPr>
          <p:nvPr>
            <p:ph idx="1"/>
          </p:nvPr>
        </p:nvSpPr>
        <p:spPr>
          <a:xfrm>
            <a:off x="855342" y="1988840"/>
            <a:ext cx="7433316" cy="3456384"/>
          </a:xfrm>
        </p:spPr>
        <p:txBody>
          <a:bodyPr/>
          <a:lstStyle/>
          <a:p>
            <a:r>
              <a:rPr kumimoji="0" lang="en-US" altLang="ja-JP" sz="2000" dirty="0">
                <a:ea typeface="ＭＳ Ｐゴシック" panose="020B0600070205080204" pitchFamily="50" charset="-128"/>
              </a:rPr>
              <a:t>The First Demographic Transition in Japan started with modernization from the Meiji Era and continued to the mid-1970s.</a:t>
            </a:r>
          </a:p>
          <a:p>
            <a:r>
              <a:rPr kumimoji="0" lang="en-US" altLang="ja-JP" sz="2000" dirty="0">
                <a:ea typeface="ＭＳ Ｐゴシック" panose="020B0600070205080204" pitchFamily="50" charset="-128"/>
              </a:rPr>
              <a:t> The growing social capital and social product extended the average life span of women from 50 to over 70 years, thus the survival rate of women at the end of their reproductive period rose from 50 % to nearly 100 %. </a:t>
            </a:r>
          </a:p>
          <a:p>
            <a:r>
              <a:rPr kumimoji="0" lang="en-US" altLang="ja-JP" sz="2000" dirty="0">
                <a:ea typeface="ＭＳ Ｐゴシック" panose="020B0600070205080204" pitchFamily="50" charset="-128"/>
              </a:rPr>
              <a:t>As a result, fertility was reduced from 4 to 2 children as the higher risk of having many children promoted birth control, i.e. it reached mere replacement level fertility .</a:t>
            </a:r>
            <a:r>
              <a:rPr lang="ja-JP" altLang="en-US" sz="2000" dirty="0">
                <a:latin typeface="+mn-ea"/>
                <a:ea typeface="+mn-ea"/>
              </a:rPr>
              <a:t>（</a:t>
            </a:r>
            <a:r>
              <a:rPr lang="en-US" altLang="ja-JP" sz="2000" dirty="0">
                <a:latin typeface="+mn-ea"/>
                <a:ea typeface="+mn-ea"/>
              </a:rPr>
              <a:t>Figure 9</a:t>
            </a:r>
            <a:r>
              <a:rPr lang="ja-JP" altLang="en-US" sz="2000" dirty="0">
                <a:latin typeface="+mn-ea"/>
                <a:ea typeface="+mn-ea"/>
              </a:rPr>
              <a:t>）</a:t>
            </a:r>
            <a:endParaRPr lang="en-US" altLang="ja-JP" sz="2000" dirty="0">
              <a:latin typeface="+mn-ea"/>
              <a:ea typeface="+mn-ea"/>
            </a:endParaRP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3113771402"/>
      </p:ext>
    </p:extLst>
  </p:cSld>
  <p:clrMapOvr>
    <a:masterClrMapping/>
  </p:clrMapOvr>
  <mc:AlternateContent xmlns:mc="http://schemas.openxmlformats.org/markup-compatibility/2006" xmlns:p14="http://schemas.microsoft.com/office/powerpoint/2010/main">
    <mc:Choice Requires="p14">
      <p:transition spd="slow" p14:dur="2000" advTm="64213"/>
    </mc:Choice>
    <mc:Fallback xmlns="">
      <p:transition spd="slow" advTm="642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876B82-9974-4517-BE9F-008B686E586A}"/>
              </a:ext>
            </a:extLst>
          </p:cNvPr>
          <p:cNvSpPr>
            <a:spLocks noGrp="1" noChangeArrowheads="1"/>
          </p:cNvSpPr>
          <p:nvPr>
            <p:ph type="ctrTitle"/>
          </p:nvPr>
        </p:nvSpPr>
        <p:spPr>
          <a:xfrm>
            <a:off x="609600" y="1219200"/>
            <a:ext cx="7707313" cy="2425824"/>
          </a:xfrm>
        </p:spPr>
        <p:txBody>
          <a:bodyPr anchor="ctr"/>
          <a:lstStyle/>
          <a:p>
            <a:pPr>
              <a:defRPr/>
            </a:pPr>
            <a:br>
              <a:rPr lang="en-US" altLang="ja-JP" sz="2800" dirty="0">
                <a:ea typeface="ＭＳ Ｐゴシック" panose="020B0600070205080204" pitchFamily="50" charset="-128"/>
              </a:rPr>
            </a:br>
            <a:r>
              <a:rPr lang="en-US" altLang="ja-JP" sz="2800" b="1" dirty="0">
                <a:latin typeface="+mn-lt"/>
              </a:rPr>
              <a:t>Introduction</a:t>
            </a:r>
            <a:br>
              <a:rPr lang="en-US" altLang="ja-JP" sz="2800" b="1" dirty="0">
                <a:latin typeface="+mn-lt"/>
              </a:rPr>
            </a:br>
            <a:br>
              <a:rPr lang="ja-JP" altLang="en-US" sz="2800" dirty="0">
                <a:ea typeface="ＭＳ Ｐゴシック" panose="020B0600070205080204" pitchFamily="50" charset="-128"/>
              </a:rPr>
            </a:br>
            <a:br>
              <a:rPr lang="en-US" altLang="ja-JP" sz="2800" dirty="0">
                <a:ea typeface="ＭＳ Ｐゴシック" panose="020B0600070205080204" pitchFamily="50" charset="-128"/>
              </a:rPr>
            </a:br>
            <a:r>
              <a:rPr lang="ja-JP" altLang="de-DE" sz="2800" dirty="0">
                <a:ea typeface="ＭＳ Ｐゴシック" panose="020B0600070205080204" pitchFamily="50" charset="-128"/>
              </a:rPr>
              <a:t>　</a:t>
            </a:r>
            <a:r>
              <a:rPr lang="ja-JP" altLang="en-US" sz="2800" dirty="0">
                <a:ea typeface="ＭＳ Ｐゴシック" panose="020B0600070205080204" pitchFamily="50" charset="-128"/>
              </a:rPr>
              <a:t>　　　　　</a:t>
            </a:r>
            <a:br>
              <a:rPr lang="en-US" altLang="ja-JP" sz="2000" dirty="0">
                <a:latin typeface="ＭＳ 明朝" panose="02020609040205080304" pitchFamily="17" charset="-128"/>
                <a:ea typeface="ＭＳ 明朝" panose="02020609040205080304" pitchFamily="17" charset="-128"/>
              </a:rPr>
            </a:br>
            <a:br>
              <a:rPr lang="en-US" altLang="ja-JP" sz="2000" dirty="0">
                <a:latin typeface="ＭＳ 明朝" panose="02020609040205080304" pitchFamily="17" charset="-128"/>
                <a:ea typeface="ＭＳ 明朝" panose="02020609040205080304" pitchFamily="17"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72707" name="テキスト ボックス 4">
            <a:extLst>
              <a:ext uri="{FF2B5EF4-FFF2-40B4-BE49-F238E27FC236}">
                <a16:creationId xmlns:a16="http://schemas.microsoft.com/office/drawing/2014/main" id="{63C87247-DA03-423D-97B4-21E7ECA581F7}"/>
              </a:ext>
            </a:extLst>
          </p:cNvPr>
          <p:cNvSpPr txBox="1">
            <a:spLocks noChangeArrowheads="1"/>
          </p:cNvSpPr>
          <p:nvPr/>
        </p:nvSpPr>
        <p:spPr bwMode="auto">
          <a:xfrm>
            <a:off x="641648" y="2636912"/>
            <a:ext cx="77928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In this lecture, in part one, I talk about the world population development from the present to the future. In concern with SDGs, among all, the rapid population increase in developing countries are regarded as main causes of poverty and natural environment destruction. This situation still exist. But in other regions of the worlds except for Sub Saharan Africa, the population will end up increasing and turn to decrease in next 30 years.</a:t>
            </a:r>
          </a:p>
          <a:p>
            <a:r>
              <a:rPr lang="en-US" altLang="ja-JP" sz="1800" dirty="0"/>
              <a:t>Therefore, in part two, I talk about the relations between SDGs and population development, and the population increase vs. population decrease as different natures. </a:t>
            </a:r>
          </a:p>
          <a:p>
            <a:r>
              <a:rPr lang="en-US" altLang="ja-JP" sz="1800" dirty="0"/>
              <a:t>Finally, we think about the sustainable use of forest/natural resources, especially with decreasing and shrinking population in our future. </a:t>
            </a:r>
          </a:p>
        </p:txBody>
      </p:sp>
    </p:spTree>
    <p:extLst>
      <p:ext uri="{BB962C8B-B14F-4D97-AF65-F5344CB8AC3E}">
        <p14:creationId xmlns:p14="http://schemas.microsoft.com/office/powerpoint/2010/main" val="3385429280"/>
      </p:ext>
    </p:extLst>
  </p:cSld>
  <p:clrMapOvr>
    <a:masterClrMapping/>
  </p:clrMapOvr>
  <mc:AlternateContent xmlns:mc="http://schemas.openxmlformats.org/markup-compatibility/2006" xmlns:p14="http://schemas.microsoft.com/office/powerpoint/2010/main">
    <mc:Choice Requires="p14">
      <p:transition spd="slow" p14:dur="2000" advTm="75136"/>
    </mc:Choice>
    <mc:Fallback xmlns="">
      <p:transition spd="slow" advTm="7513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320176" y="155672"/>
            <a:ext cx="8101013" cy="1179513"/>
          </a:xfrm>
        </p:spPr>
        <p:txBody>
          <a:bodyPr anchor="ctr"/>
          <a:lstStyle/>
          <a:p>
            <a:pPr algn="ctr"/>
            <a:r>
              <a:rPr lang="de-DE" altLang="ja-JP" sz="2800" dirty="0">
                <a:solidFill>
                  <a:srgbClr val="000000"/>
                </a:solidFill>
                <a:latin typeface="ＤＦＰ勘亭流"/>
                <a:ea typeface="ＤＦＰ勘亭流"/>
                <a:cs typeface="ＤＦＰ勘亭流"/>
              </a:rPr>
              <a:t>Figure 9 </a:t>
            </a:r>
            <a:r>
              <a:rPr lang="en-US" altLang="ja-JP" sz="2800" dirty="0">
                <a:solidFill>
                  <a:srgbClr val="000000"/>
                </a:solidFill>
                <a:latin typeface="ＤＦＰ勘亭流"/>
                <a:ea typeface="ＤＦＰ勘亭流"/>
                <a:cs typeface="ＤＦＰ勘亭流"/>
              </a:rPr>
              <a:t>: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Women’s life expectancy and fertility change</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EB44E58A-3036-4FF1-9950-ADB3EFDBE65E}"/>
              </a:ext>
            </a:extLst>
          </p:cNvPr>
          <p:cNvSpPr>
            <a:spLocks noGrp="1"/>
          </p:cNvSpPr>
          <p:nvPr>
            <p:ph type="sldNum" sz="quarter" idx="12"/>
          </p:nvPr>
        </p:nvSpPr>
        <p:spPr/>
        <p:txBody>
          <a:bodyPr/>
          <a:lstStyle/>
          <a:p>
            <a:fld id="{D79FE58D-3CC0-420C-AD7B-C715E905C4E4}" type="slidenum">
              <a:rPr lang="en-US" altLang="ja-JP" smtClean="0"/>
              <a:pPr/>
              <a:t>20</a:t>
            </a:fld>
            <a:endParaRPr lang="en-US" altLang="ja-JP" dirty="0"/>
          </a:p>
        </p:txBody>
      </p:sp>
      <p:sp>
        <p:nvSpPr>
          <p:cNvPr id="7" name="テキスト ボックス 1">
            <a:extLst>
              <a:ext uri="{FF2B5EF4-FFF2-40B4-BE49-F238E27FC236}">
                <a16:creationId xmlns:a16="http://schemas.microsoft.com/office/drawing/2014/main" id="{51E499FE-7E45-4F25-947C-B485C7D3AD28}"/>
              </a:ext>
            </a:extLst>
          </p:cNvPr>
          <p:cNvSpPr txBox="1">
            <a:spLocks noChangeArrowheads="1"/>
          </p:cNvSpPr>
          <p:nvPr/>
        </p:nvSpPr>
        <p:spPr bwMode="auto">
          <a:xfrm>
            <a:off x="1060450" y="6309320"/>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dirty="0">
                <a:latin typeface="ＭＳ 明朝" panose="02020609040205080304" pitchFamily="17" charset="-128"/>
                <a:ea typeface="ＭＳ 明朝" panose="02020609040205080304" pitchFamily="17" charset="-128"/>
              </a:rPr>
              <a:t>Source</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Hara</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2020)</a:t>
            </a:r>
            <a:endParaRPr lang="de-DE" altLang="ja-JP" sz="16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F157BD16-5142-4A65-BD2B-3F98E2EA40F3}"/>
              </a:ext>
            </a:extLst>
          </p:cNvPr>
          <p:cNvPicPr>
            <a:picLocks noChangeAspect="1"/>
          </p:cNvPicPr>
          <p:nvPr/>
        </p:nvPicPr>
        <p:blipFill>
          <a:blip r:embed="rId3"/>
          <a:stretch>
            <a:fillRect/>
          </a:stretch>
        </p:blipFill>
        <p:spPr>
          <a:xfrm>
            <a:off x="521568" y="1236917"/>
            <a:ext cx="7668344" cy="5008308"/>
          </a:xfrm>
          <a:prstGeom prst="rect">
            <a:avLst/>
          </a:prstGeom>
        </p:spPr>
      </p:pic>
    </p:spTree>
    <p:extLst>
      <p:ext uri="{BB962C8B-B14F-4D97-AF65-F5344CB8AC3E}">
        <p14:creationId xmlns:p14="http://schemas.microsoft.com/office/powerpoint/2010/main" val="937766819"/>
      </p:ext>
    </p:extLst>
  </p:cSld>
  <p:clrMapOvr>
    <a:masterClrMapping/>
  </p:clrMapOvr>
  <mc:AlternateContent xmlns:mc="http://schemas.openxmlformats.org/markup-compatibility/2006" xmlns:p14="http://schemas.microsoft.com/office/powerpoint/2010/main">
    <mc:Choice Requires="p14">
      <p:transition spd="slow" p14:dur="2000" advTm="129989"/>
    </mc:Choice>
    <mc:Fallback xmlns="">
      <p:transition spd="slow" advTm="1299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A07B2D77-08B3-44CB-A3F1-135074723F41}"/>
              </a:ext>
            </a:extLst>
          </p:cNvPr>
          <p:cNvSpPr>
            <a:spLocks noGrp="1" noChangeArrowheads="1"/>
          </p:cNvSpPr>
          <p:nvPr>
            <p:ph type="title"/>
          </p:nvPr>
        </p:nvSpPr>
        <p:spPr/>
        <p:txBody>
          <a:bodyPr anchor="ctr"/>
          <a:lstStyle/>
          <a:p>
            <a:pPr eaLnBrk="1" hangingPunct="1"/>
            <a:r>
              <a:rPr lang="en-US" altLang="ja-JP" sz="3200" dirty="0">
                <a:ea typeface="ＭＳ Ｐゴシック" panose="020B0600070205080204" pitchFamily="50" charset="-128"/>
              </a:rPr>
              <a:t>*Causalities of Demographic Transition</a:t>
            </a:r>
            <a:br>
              <a:rPr lang="en-US" altLang="ja-JP" sz="3200" dirty="0">
                <a:ea typeface="ＭＳ Ｐゴシック" panose="020B0600070205080204" pitchFamily="50" charset="-128"/>
              </a:rPr>
            </a:br>
            <a:r>
              <a:rPr lang="en-US" altLang="ja-JP" sz="3200" dirty="0">
                <a:ea typeface="ＭＳ Ｐゴシック" panose="020B0600070205080204" pitchFamily="50" charset="-128"/>
              </a:rPr>
              <a:t> (2) SDT in Japan </a:t>
            </a:r>
            <a:endParaRPr kumimoji="0" lang="ja-JP" altLang="en-US" sz="3200" dirty="0">
              <a:ea typeface="ＭＳ Ｐゴシック" panose="020B0600070205080204" pitchFamily="50" charset="-128"/>
            </a:endParaRPr>
          </a:p>
        </p:txBody>
      </p:sp>
      <p:sp>
        <p:nvSpPr>
          <p:cNvPr id="8195" name="コンテンツ プレースホルダ 2">
            <a:extLst>
              <a:ext uri="{FF2B5EF4-FFF2-40B4-BE49-F238E27FC236}">
                <a16:creationId xmlns:a16="http://schemas.microsoft.com/office/drawing/2014/main" id="{C8170201-466D-4165-A227-68244593524D}"/>
              </a:ext>
            </a:extLst>
          </p:cNvPr>
          <p:cNvSpPr>
            <a:spLocks noGrp="1" noChangeArrowheads="1"/>
          </p:cNvSpPr>
          <p:nvPr>
            <p:ph idx="1"/>
          </p:nvPr>
        </p:nvSpPr>
        <p:spPr>
          <a:xfrm>
            <a:off x="683568" y="1844824"/>
            <a:ext cx="7632848" cy="3672408"/>
          </a:xfrm>
        </p:spPr>
        <p:txBody>
          <a:bodyPr/>
          <a:lstStyle/>
          <a:p>
            <a:r>
              <a:rPr kumimoji="0" lang="en-US" altLang="ja-JP" sz="2000" dirty="0">
                <a:ea typeface="ＭＳ Ｐゴシック" panose="020B0600070205080204" pitchFamily="50" charset="-128"/>
              </a:rPr>
              <a:t>The Second Demographic Transition in Japan was caused by the shift of reproduction to a higher age. </a:t>
            </a:r>
          </a:p>
          <a:p>
            <a:r>
              <a:rPr kumimoji="0" lang="en-US" altLang="ja-JP" sz="2000" dirty="0">
                <a:ea typeface="ＭＳ Ｐゴシック" panose="020B0600070205080204" pitchFamily="50" charset="-128"/>
              </a:rPr>
              <a:t>With the liberalization of marriage behaviors*, late marriage and late childbearing was promoted. </a:t>
            </a:r>
          </a:p>
          <a:p>
            <a:r>
              <a:rPr kumimoji="0" lang="en-US" altLang="ja-JP" sz="2000" dirty="0">
                <a:ea typeface="ＭＳ Ｐゴシック" panose="020B0600070205080204" pitchFamily="50" charset="-128"/>
              </a:rPr>
              <a:t>Above all, the social norm on marriageable age (Kekkon Tekireiki in Japan, which pressured women to marry before 24 years old), evaporated. </a:t>
            </a:r>
          </a:p>
          <a:p>
            <a:r>
              <a:rPr kumimoji="0" lang="en-US" altLang="ja-JP" sz="2000" dirty="0">
                <a:ea typeface="ＭＳ Ｐゴシック" panose="020B0600070205080204" pitchFamily="50" charset="-128"/>
              </a:rPr>
              <a:t>The reproductive period of women was cut back and, as a result, marriage became rarer, and more couples became  childless or with only one child. The  multiple child household is vanishing.</a:t>
            </a:r>
            <a:r>
              <a:rPr lang="ja-JP" altLang="en-US" sz="2000" dirty="0">
                <a:latin typeface="+mn-ea"/>
                <a:ea typeface="+mn-ea"/>
              </a:rPr>
              <a:t>（</a:t>
            </a:r>
            <a:r>
              <a:rPr lang="en-US" altLang="ja-JP" sz="2000" dirty="0">
                <a:latin typeface="+mn-ea"/>
                <a:ea typeface="+mn-ea"/>
              </a:rPr>
              <a:t>Figure 10</a:t>
            </a:r>
            <a:r>
              <a:rPr lang="ja-JP" altLang="en-US" sz="2000" dirty="0">
                <a:latin typeface="+mn-ea"/>
                <a:ea typeface="+mn-ea"/>
              </a:rPr>
              <a:t>）</a:t>
            </a:r>
            <a:r>
              <a:rPr kumimoji="0" lang="en-US" altLang="ja-JP" sz="2000" dirty="0">
                <a:ea typeface="ＭＳ Ｐゴシック" panose="020B0600070205080204" pitchFamily="50" charset="-128"/>
              </a:rPr>
              <a:t>.</a:t>
            </a: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2210882262"/>
      </p:ext>
    </p:extLst>
  </p:cSld>
  <p:clrMapOvr>
    <a:masterClrMapping/>
  </p:clrMapOvr>
  <mc:AlternateContent xmlns:mc="http://schemas.openxmlformats.org/markup-compatibility/2006" xmlns:p14="http://schemas.microsoft.com/office/powerpoint/2010/main">
    <mc:Choice Requires="p14">
      <p:transition spd="slow" p14:dur="2000" advTm="52649"/>
    </mc:Choice>
    <mc:Fallback xmlns="">
      <p:transition spd="slow" advTm="5264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323528" y="297247"/>
            <a:ext cx="8101013" cy="1179513"/>
          </a:xfrm>
        </p:spPr>
        <p:txBody>
          <a:bodyPr anchor="ctr"/>
          <a:lstStyle/>
          <a:p>
            <a:pPr algn="ctr"/>
            <a:r>
              <a:rPr lang="de-DE" altLang="ja-JP" sz="2800" dirty="0">
                <a:solidFill>
                  <a:srgbClr val="000000"/>
                </a:solidFill>
                <a:latin typeface="ＤＦＰ勘亭流"/>
                <a:ea typeface="ＤＦＰ勘亭流"/>
                <a:cs typeface="ＤＦＰ勘亭流"/>
              </a:rPr>
              <a:t>Figure</a:t>
            </a:r>
            <a:r>
              <a:rPr lang="ja-JP" altLang="en-US" sz="2800" dirty="0">
                <a:solidFill>
                  <a:srgbClr val="000000"/>
                </a:solidFill>
                <a:latin typeface="ＤＦＰ勘亭流"/>
                <a:ea typeface="ＤＦＰ勘亭流"/>
                <a:cs typeface="ＤＦＰ勘亭流"/>
              </a:rPr>
              <a:t> </a:t>
            </a:r>
            <a:r>
              <a:rPr lang="en-US" altLang="ja-JP" sz="2800" dirty="0">
                <a:solidFill>
                  <a:srgbClr val="000000"/>
                </a:solidFill>
                <a:latin typeface="ＤＦＰ勘亭流"/>
                <a:ea typeface="ＤＦＰ勘亭流"/>
                <a:cs typeface="ＤＦＰ勘亭流"/>
              </a:rPr>
              <a:t>10: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Effects</a:t>
            </a:r>
            <a:r>
              <a:rPr lang="ja-JP" altLang="en-US" sz="2800" dirty="0">
                <a:solidFill>
                  <a:srgbClr val="000000"/>
                </a:solidFill>
                <a:latin typeface="ＤＦＰ勘亭流"/>
                <a:ea typeface="ＤＦＰ勘亭流"/>
                <a:cs typeface="ＤＦＰ勘亭流"/>
              </a:rPr>
              <a:t> </a:t>
            </a:r>
            <a:r>
              <a:rPr lang="en-US" altLang="ja-JP" sz="2800" dirty="0">
                <a:solidFill>
                  <a:srgbClr val="000000"/>
                </a:solidFill>
                <a:latin typeface="ＤＦＰ勘亭流"/>
                <a:ea typeface="ＤＦＰ勘亭流"/>
                <a:cs typeface="ＤＦＰ勘亭流"/>
              </a:rPr>
              <a:t>of</a:t>
            </a:r>
            <a:r>
              <a:rPr lang="ja-JP" altLang="en-US" sz="2800" dirty="0">
                <a:solidFill>
                  <a:srgbClr val="000000"/>
                </a:solidFill>
                <a:latin typeface="ＤＦＰ勘亭流"/>
                <a:ea typeface="ＤＦＰ勘亭流"/>
                <a:cs typeface="ＤＦＰ勘亭流"/>
              </a:rPr>
              <a:t> </a:t>
            </a:r>
            <a:r>
              <a:rPr lang="en-US" altLang="ja-JP" sz="2800" dirty="0">
                <a:solidFill>
                  <a:srgbClr val="000000"/>
                </a:solidFill>
                <a:latin typeface="ＤＦＰ勘亭流"/>
                <a:ea typeface="ＤＦＰ勘亭流"/>
                <a:cs typeface="ＤＦＰ勘亭流"/>
              </a:rPr>
              <a:t>late marriage and late childbearing</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EB44E58A-3036-4FF1-9950-ADB3EFDBE65E}"/>
              </a:ext>
            </a:extLst>
          </p:cNvPr>
          <p:cNvSpPr>
            <a:spLocks noGrp="1"/>
          </p:cNvSpPr>
          <p:nvPr>
            <p:ph type="sldNum" sz="quarter" idx="12"/>
          </p:nvPr>
        </p:nvSpPr>
        <p:spPr/>
        <p:txBody>
          <a:bodyPr/>
          <a:lstStyle/>
          <a:p>
            <a:fld id="{D79FE58D-3CC0-420C-AD7B-C715E905C4E4}" type="slidenum">
              <a:rPr lang="en-US" altLang="ja-JP" smtClean="0"/>
              <a:pPr/>
              <a:t>22</a:t>
            </a:fld>
            <a:endParaRPr lang="en-US" altLang="ja-JP" dirty="0"/>
          </a:p>
        </p:txBody>
      </p:sp>
      <p:sp>
        <p:nvSpPr>
          <p:cNvPr id="7" name="テキスト ボックス 1">
            <a:extLst>
              <a:ext uri="{FF2B5EF4-FFF2-40B4-BE49-F238E27FC236}">
                <a16:creationId xmlns:a16="http://schemas.microsoft.com/office/drawing/2014/main" id="{8FD83EA7-E22D-4729-B1EC-7DCE0503D1B3}"/>
              </a:ext>
            </a:extLst>
          </p:cNvPr>
          <p:cNvSpPr txBox="1">
            <a:spLocks noChangeArrowheads="1"/>
          </p:cNvSpPr>
          <p:nvPr/>
        </p:nvSpPr>
        <p:spPr bwMode="auto">
          <a:xfrm>
            <a:off x="467544" y="5905500"/>
            <a:ext cx="7155084"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dirty="0">
                <a:latin typeface="ＭＳ 明朝" panose="02020609040205080304" pitchFamily="17" charset="-128"/>
                <a:ea typeface="ＭＳ 明朝" panose="02020609040205080304" pitchFamily="17" charset="-128"/>
              </a:rPr>
              <a:t>Source</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Hara</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2020</a:t>
            </a:r>
            <a:r>
              <a:rPr lang="ja-JP" altLang="en-US" sz="1600" dirty="0">
                <a:latin typeface="ＭＳ 明朝" panose="02020609040205080304" pitchFamily="17" charset="-128"/>
                <a:ea typeface="ＭＳ 明朝" panose="02020609040205080304" pitchFamily="17" charset="-128"/>
              </a:rPr>
              <a:t>）</a:t>
            </a:r>
            <a:endParaRPr lang="de-DE" altLang="ja-JP" sz="16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88065454-975E-4F0C-813A-FF60FEF2D69B}"/>
              </a:ext>
            </a:extLst>
          </p:cNvPr>
          <p:cNvPicPr>
            <a:picLocks noChangeAspect="1"/>
          </p:cNvPicPr>
          <p:nvPr/>
        </p:nvPicPr>
        <p:blipFill>
          <a:blip r:embed="rId3"/>
          <a:stretch>
            <a:fillRect/>
          </a:stretch>
        </p:blipFill>
        <p:spPr>
          <a:xfrm>
            <a:off x="539552" y="1295118"/>
            <a:ext cx="6912173" cy="4520543"/>
          </a:xfrm>
          <a:prstGeom prst="rect">
            <a:avLst/>
          </a:prstGeom>
        </p:spPr>
      </p:pic>
    </p:spTree>
    <p:extLst>
      <p:ext uri="{BB962C8B-B14F-4D97-AF65-F5344CB8AC3E}">
        <p14:creationId xmlns:p14="http://schemas.microsoft.com/office/powerpoint/2010/main" val="1017535330"/>
      </p:ext>
    </p:extLst>
  </p:cSld>
  <p:clrMapOvr>
    <a:masterClrMapping/>
  </p:clrMapOvr>
  <mc:AlternateContent xmlns:mc="http://schemas.openxmlformats.org/markup-compatibility/2006" xmlns:p14="http://schemas.microsoft.com/office/powerpoint/2010/main">
    <mc:Choice Requires="p14">
      <p:transition spd="slow" p14:dur="2000" advTm="149404"/>
    </mc:Choice>
    <mc:Fallback xmlns="">
      <p:transition spd="slow" advTm="1494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B6C55BD7-9B81-4CD6-B380-53655E746FE4}"/>
              </a:ext>
            </a:extLst>
          </p:cNvPr>
          <p:cNvSpPr>
            <a:spLocks noGrp="1" noChangeArrowheads="1"/>
          </p:cNvSpPr>
          <p:nvPr>
            <p:ph type="title"/>
          </p:nvPr>
        </p:nvSpPr>
        <p:spPr>
          <a:xfrm>
            <a:off x="539750" y="625475"/>
            <a:ext cx="8064500" cy="669925"/>
          </a:xfrm>
        </p:spPr>
        <p:txBody>
          <a:bodyPr anchor="ctr"/>
          <a:lstStyle/>
          <a:p>
            <a:pPr eaLnBrk="1" hangingPunct="1"/>
            <a:r>
              <a:rPr kumimoji="0" lang="en-US" altLang="ja-JP" sz="2800" dirty="0">
                <a:ea typeface="ＭＳ Ｐゴシック" panose="020B0600070205080204" pitchFamily="50" charset="-128"/>
              </a:rPr>
              <a:t>* Fertility at Replacement Level</a:t>
            </a:r>
            <a:r>
              <a:rPr kumimoji="0" lang="ja-JP" altLang="en-US" sz="2800" dirty="0">
                <a:ea typeface="ＭＳ Ｐゴシック" panose="020B0600070205080204" pitchFamily="50" charset="-128"/>
              </a:rPr>
              <a:t> </a:t>
            </a:r>
          </a:p>
        </p:txBody>
      </p:sp>
      <p:sp>
        <p:nvSpPr>
          <p:cNvPr id="19459" name="コンテンツ プレースホルダ 2">
            <a:extLst>
              <a:ext uri="{FF2B5EF4-FFF2-40B4-BE49-F238E27FC236}">
                <a16:creationId xmlns:a16="http://schemas.microsoft.com/office/drawing/2014/main" id="{666ED49C-983C-47A5-A88D-30ED1A6775D0}"/>
              </a:ext>
            </a:extLst>
          </p:cNvPr>
          <p:cNvSpPr>
            <a:spLocks noGrp="1" noChangeArrowheads="1"/>
          </p:cNvSpPr>
          <p:nvPr>
            <p:ph idx="1"/>
          </p:nvPr>
        </p:nvSpPr>
        <p:spPr>
          <a:xfrm>
            <a:off x="539750" y="1712355"/>
            <a:ext cx="7728498" cy="4115369"/>
          </a:xfrm>
        </p:spPr>
        <p:txBody>
          <a:bodyPr/>
          <a:lstStyle/>
          <a:p>
            <a:pPr eaLnBrk="1" hangingPunct="1"/>
            <a:r>
              <a:rPr kumimoji="0" lang="en-US" altLang="ja-JP" sz="2400" dirty="0">
                <a:ea typeface="ＭＳ Ｐゴシック" panose="020B0600070205080204" pitchFamily="50" charset="-128"/>
              </a:rPr>
              <a:t>Total Fertility Rate (TFR) at replacement level: corrected for sex ratio at birth (usually 105 with more boys) and the probability of death of a woman (survival rate during the reproduction period 15-49) = TFR required to reproduce the population (number of children a woman will have in her lifetime).</a:t>
            </a:r>
            <a:r>
              <a:rPr kumimoji="0" lang="ja-JP" altLang="en-US" sz="2400" dirty="0">
                <a:ea typeface="ＭＳ Ｐゴシック" panose="020B0600070205080204" pitchFamily="50" charset="-128"/>
              </a:rPr>
              <a:t>⇒</a:t>
            </a:r>
            <a:r>
              <a:rPr kumimoji="0" lang="en-US" altLang="ja-JP" sz="2400" dirty="0">
                <a:ea typeface="ＭＳ Ｐゴシック" panose="020B0600070205080204" pitchFamily="50" charset="-128"/>
              </a:rPr>
              <a:t> In Japan: 2.07 children per woman</a:t>
            </a:r>
          </a:p>
          <a:p>
            <a:pPr eaLnBrk="1" hangingPunct="1"/>
            <a:r>
              <a:rPr kumimoji="0" lang="en-US" altLang="ja-JP" sz="2400" dirty="0">
                <a:ea typeface="ＭＳ Ｐゴシック" panose="020B0600070205080204" pitchFamily="50" charset="-128"/>
              </a:rPr>
              <a:t>Net Reproductive Rate (NRR): The number of girls needed to reproduce the population, based on the above concept. If the total fertility rate (TFR) is at the replacement level, NRR=1.</a:t>
            </a: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9461" name="Rectangle 2">
            <a:extLst>
              <a:ext uri="{FF2B5EF4-FFF2-40B4-BE49-F238E27FC236}">
                <a16:creationId xmlns:a16="http://schemas.microsoft.com/office/drawing/2014/main" id="{C18FC2FC-3BCD-4A6F-8C6D-7C5BFF534CCF}"/>
              </a:ext>
            </a:extLst>
          </p:cNvPr>
          <p:cNvSpPr>
            <a:spLocks noChangeArrowheads="1"/>
          </p:cNvSpPr>
          <p:nvPr/>
        </p:nvSpPr>
        <p:spPr bwMode="auto">
          <a:xfrm>
            <a:off x="544513" y="4038600"/>
            <a:ext cx="7900987"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aphicFrame>
        <p:nvGraphicFramePr>
          <p:cNvPr id="19462" name="オブジェクト 1">
            <a:extLst>
              <a:ext uri="{FF2B5EF4-FFF2-40B4-BE49-F238E27FC236}">
                <a16:creationId xmlns:a16="http://schemas.microsoft.com/office/drawing/2014/main" id="{D700CC68-52A1-4767-ADE9-9D3016454F55}"/>
              </a:ext>
            </a:extLst>
          </p:cNvPr>
          <p:cNvGraphicFramePr>
            <a:graphicFrameLocks noChangeAspect="1"/>
          </p:cNvGraphicFramePr>
          <p:nvPr/>
        </p:nvGraphicFramePr>
        <p:xfrm>
          <a:off x="1042988" y="6218238"/>
          <a:ext cx="6426200" cy="444500"/>
        </p:xfrm>
        <a:graphic>
          <a:graphicData uri="http://schemas.openxmlformats.org/presentationml/2006/ole">
            <mc:AlternateContent xmlns:mc="http://schemas.openxmlformats.org/markup-compatibility/2006">
              <mc:Choice xmlns:v="urn:schemas-microsoft-com:vml" Requires="v">
                <p:oleObj name="Equation" r:id="rId3" imgW="4737100" imgH="457200" progId="Equation.DSMT4">
                  <p:embed/>
                </p:oleObj>
              </mc:Choice>
              <mc:Fallback>
                <p:oleObj name="Equation" r:id="rId3" imgW="4737100" imgH="457200" progId="Equation.DSMT4">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218238"/>
                        <a:ext cx="6426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7160"/>
    </mc:Choice>
    <mc:Fallback xmlns="">
      <p:transition spd="slow" advTm="671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B6C55BD7-9B81-4CD6-B380-53655E746FE4}"/>
              </a:ext>
            </a:extLst>
          </p:cNvPr>
          <p:cNvSpPr>
            <a:spLocks noGrp="1" noChangeArrowheads="1"/>
          </p:cNvSpPr>
          <p:nvPr>
            <p:ph type="title"/>
          </p:nvPr>
        </p:nvSpPr>
        <p:spPr>
          <a:xfrm>
            <a:off x="539750" y="625475"/>
            <a:ext cx="8064500" cy="669925"/>
          </a:xfrm>
        </p:spPr>
        <p:txBody>
          <a:bodyPr anchor="ctr"/>
          <a:lstStyle/>
          <a:p>
            <a:pPr eaLnBrk="1" hangingPunct="1"/>
            <a:r>
              <a:rPr kumimoji="0" lang="en-US" altLang="ja-JP" sz="2800" dirty="0">
                <a:ea typeface="ＭＳ Ｐゴシック" panose="020B0600070205080204" pitchFamily="50" charset="-128"/>
              </a:rPr>
              <a:t>* Fertility at Replacement Level</a:t>
            </a:r>
            <a:r>
              <a:rPr kumimoji="0" lang="ja-JP" altLang="en-US" sz="2800" dirty="0">
                <a:ea typeface="ＭＳ Ｐゴシック" panose="020B0600070205080204" pitchFamily="50" charset="-128"/>
              </a:rPr>
              <a:t>  </a:t>
            </a:r>
            <a:r>
              <a:rPr kumimoji="0" lang="en-US" altLang="ja-JP" sz="2800" dirty="0">
                <a:ea typeface="ＭＳ Ｐゴシック" panose="020B0600070205080204" pitchFamily="50" charset="-128"/>
              </a:rPr>
              <a:t>(for Example)</a:t>
            </a:r>
            <a:endParaRPr kumimoji="0" lang="ja-JP" altLang="en-US" sz="2800" dirty="0">
              <a:ea typeface="ＭＳ Ｐゴシック" panose="020B0600070205080204" pitchFamily="50" charset="-128"/>
            </a:endParaRPr>
          </a:p>
        </p:txBody>
      </p:sp>
      <p:sp>
        <p:nvSpPr>
          <p:cNvPr id="19459" name="コンテンツ プレースホルダ 2">
            <a:extLst>
              <a:ext uri="{FF2B5EF4-FFF2-40B4-BE49-F238E27FC236}">
                <a16:creationId xmlns:a16="http://schemas.microsoft.com/office/drawing/2014/main" id="{666ED49C-983C-47A5-A88D-30ED1A6775D0}"/>
              </a:ext>
            </a:extLst>
          </p:cNvPr>
          <p:cNvSpPr>
            <a:spLocks noGrp="1" noChangeArrowheads="1"/>
          </p:cNvSpPr>
          <p:nvPr>
            <p:ph idx="1"/>
          </p:nvPr>
        </p:nvSpPr>
        <p:spPr>
          <a:xfrm>
            <a:off x="539750" y="1772816"/>
            <a:ext cx="7773988" cy="4195762"/>
          </a:xfrm>
        </p:spPr>
        <p:txBody>
          <a:bodyPr/>
          <a:lstStyle/>
          <a:p>
            <a:pPr eaLnBrk="1" hangingPunct="1"/>
            <a:r>
              <a:rPr kumimoji="0" lang="en-US" altLang="ja-JP" sz="2400" dirty="0">
                <a:ea typeface="ＭＳ Ｐゴシック" panose="020B0600070205080204" pitchFamily="50" charset="-128"/>
              </a:rPr>
              <a:t>Japan's TFR 2019 = 1.36 children. </a:t>
            </a:r>
          </a:p>
          <a:p>
            <a:pPr eaLnBrk="1" hangingPunct="1"/>
            <a:r>
              <a:rPr kumimoji="0" lang="en-US" altLang="ja-JP" sz="2400" dirty="0">
                <a:ea typeface="ＭＳ Ｐゴシック" panose="020B0600070205080204" pitchFamily="50" charset="-128"/>
              </a:rPr>
              <a:t>TFR  at replacement level =2.07.  That means the present TFR is  (1.36 ÷ 2.07 )= 65.7% of TFR at replacement level </a:t>
            </a:r>
          </a:p>
          <a:p>
            <a:pPr eaLnBrk="1" hangingPunct="1"/>
            <a:r>
              <a:rPr kumimoji="0" lang="en-US" altLang="ja-JP" sz="2400" dirty="0">
                <a:ea typeface="ＭＳ Ｐゴシック" panose="020B0600070205080204" pitchFamily="50" charset="-128"/>
              </a:rPr>
              <a:t>NRR </a:t>
            </a:r>
            <a:r>
              <a:rPr kumimoji="0" lang="ja-JP" altLang="en-US" sz="2400" dirty="0">
                <a:ea typeface="ＭＳ Ｐゴシック" panose="020B0600070205080204" pitchFamily="50" charset="-128"/>
              </a:rPr>
              <a:t>（</a:t>
            </a:r>
            <a:r>
              <a:rPr kumimoji="0" lang="en-US" altLang="ja-JP" sz="2400" dirty="0">
                <a:ea typeface="ＭＳ Ｐゴシック" panose="020B0600070205080204" pitchFamily="50" charset="-128"/>
              </a:rPr>
              <a:t>Net Reproduction Rate) = 0.657</a:t>
            </a:r>
          </a:p>
          <a:p>
            <a:pPr eaLnBrk="1" hangingPunct="1"/>
            <a:r>
              <a:rPr kumimoji="0" lang="en-US" altLang="ja-JP" sz="2400" dirty="0">
                <a:ea typeface="ＭＳ Ｐゴシック" panose="020B0600070205080204" pitchFamily="50" charset="-128"/>
              </a:rPr>
              <a:t> Population decreasing rate per generation (30 years) = 1 - 0.65</a:t>
            </a:r>
            <a:r>
              <a:rPr kumimoji="0" lang="ja-JP" altLang="en-US" sz="2400" dirty="0">
                <a:ea typeface="ＭＳ Ｐゴシック" panose="020B0600070205080204" pitchFamily="50" charset="-128"/>
              </a:rPr>
              <a:t>７</a:t>
            </a:r>
            <a:r>
              <a:rPr kumimoji="0" lang="en-US" altLang="ja-JP" sz="2400" dirty="0">
                <a:ea typeface="ＭＳ Ｐゴシック" panose="020B0600070205080204" pitchFamily="50" charset="-128"/>
              </a:rPr>
              <a:t> = -34.</a:t>
            </a:r>
            <a:r>
              <a:rPr kumimoji="0" lang="ja-JP" altLang="en-US" sz="2400" dirty="0">
                <a:ea typeface="ＭＳ Ｐゴシック" panose="020B0600070205080204" pitchFamily="50" charset="-128"/>
              </a:rPr>
              <a:t>３</a:t>
            </a:r>
            <a:r>
              <a:rPr kumimoji="0" lang="en-US" altLang="ja-JP" sz="2400" dirty="0">
                <a:ea typeface="ＭＳ Ｐゴシック" panose="020B0600070205080204" pitchFamily="50" charset="-128"/>
              </a:rPr>
              <a:t>%.</a:t>
            </a:r>
          </a:p>
          <a:p>
            <a:pPr eaLnBrk="1" hangingPunct="1"/>
            <a:endParaRPr kumimoji="0" lang="en-US" altLang="ja-JP" sz="2400" dirty="0">
              <a:ea typeface="ＭＳ Ｐゴシック" panose="020B0600070205080204" pitchFamily="50" charset="-128"/>
            </a:endParaRPr>
          </a:p>
          <a:p>
            <a:pPr marL="0" indent="0" eaLnBrk="1" hangingPunct="1">
              <a:buNone/>
            </a:pPr>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ea typeface="ＭＳ Ｐゴシック" panose="020B0600070205080204" pitchFamily="50" charset="-128"/>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9460" name="スライド番号プレースホルダ 3">
            <a:extLst>
              <a:ext uri="{FF2B5EF4-FFF2-40B4-BE49-F238E27FC236}">
                <a16:creationId xmlns:a16="http://schemas.microsoft.com/office/drawing/2014/main" id="{C2B061B0-54C5-4830-B7DB-63DC02AD3E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1C1B23F-CE77-4A2F-B5C2-5D6CEABD4355}" type="slidenum">
              <a:rPr kumimoji="0" lang="en-US" altLang="ja-JP" sz="1200" smtClean="0"/>
              <a:pPr/>
              <a:t>24</a:t>
            </a:fld>
            <a:endParaRPr kumimoji="0" lang="en-US" altLang="ja-JP" sz="1200" dirty="0"/>
          </a:p>
        </p:txBody>
      </p:sp>
      <p:sp>
        <p:nvSpPr>
          <p:cNvPr id="19461" name="Rectangle 2">
            <a:extLst>
              <a:ext uri="{FF2B5EF4-FFF2-40B4-BE49-F238E27FC236}">
                <a16:creationId xmlns:a16="http://schemas.microsoft.com/office/drawing/2014/main" id="{C18FC2FC-3BCD-4A6F-8C6D-7C5BFF534CCF}"/>
              </a:ext>
            </a:extLst>
          </p:cNvPr>
          <p:cNvSpPr>
            <a:spLocks noChangeArrowheads="1"/>
          </p:cNvSpPr>
          <p:nvPr/>
        </p:nvSpPr>
        <p:spPr bwMode="auto">
          <a:xfrm>
            <a:off x="544513" y="4038600"/>
            <a:ext cx="7900987"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aphicFrame>
        <p:nvGraphicFramePr>
          <p:cNvPr id="19462" name="オブジェクト 1">
            <a:extLst>
              <a:ext uri="{FF2B5EF4-FFF2-40B4-BE49-F238E27FC236}">
                <a16:creationId xmlns:a16="http://schemas.microsoft.com/office/drawing/2014/main" id="{D700CC68-52A1-4767-ADE9-9D3016454F55}"/>
              </a:ext>
            </a:extLst>
          </p:cNvPr>
          <p:cNvGraphicFramePr>
            <a:graphicFrameLocks noChangeAspect="1"/>
          </p:cNvGraphicFramePr>
          <p:nvPr>
            <p:extLst>
              <p:ext uri="{D42A27DB-BD31-4B8C-83A1-F6EECF244321}">
                <p14:modId xmlns:p14="http://schemas.microsoft.com/office/powerpoint/2010/main" val="1376062765"/>
              </p:ext>
            </p:extLst>
          </p:nvPr>
        </p:nvGraphicFramePr>
        <p:xfrm>
          <a:off x="768033" y="4797152"/>
          <a:ext cx="7607934" cy="526240"/>
        </p:xfrm>
        <a:graphic>
          <a:graphicData uri="http://schemas.openxmlformats.org/presentationml/2006/ole">
            <mc:AlternateContent xmlns:mc="http://schemas.openxmlformats.org/markup-compatibility/2006">
              <mc:Choice xmlns:v="urn:schemas-microsoft-com:vml" Requires="v">
                <p:oleObj name="Equation" r:id="rId3" imgW="4737100" imgH="457200" progId="Equation.DSMT4">
                  <p:embed/>
                </p:oleObj>
              </mc:Choice>
              <mc:Fallback>
                <p:oleObj name="Equation" r:id="rId3" imgW="4737100" imgH="457200" progId="Equation.DSMT4">
                  <p:embed/>
                  <p:pic>
                    <p:nvPicPr>
                      <p:cNvPr id="19462" name="オブジェクト 1">
                        <a:extLst>
                          <a:ext uri="{FF2B5EF4-FFF2-40B4-BE49-F238E27FC236}">
                            <a16:creationId xmlns:a16="http://schemas.microsoft.com/office/drawing/2014/main" id="{D700CC68-52A1-4767-ADE9-9D3016454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3" y="4797152"/>
                        <a:ext cx="7607934" cy="5262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80149199"/>
      </p:ext>
    </p:extLst>
  </p:cSld>
  <p:clrMapOvr>
    <a:masterClrMapping/>
  </p:clrMapOvr>
  <mc:AlternateContent xmlns:mc="http://schemas.openxmlformats.org/markup-compatibility/2006" xmlns:p14="http://schemas.microsoft.com/office/powerpoint/2010/main">
    <mc:Choice Requires="p14">
      <p:transition spd="slow" p14:dur="2000" advTm="72982"/>
    </mc:Choice>
    <mc:Fallback xmlns="">
      <p:transition spd="slow" advTm="7298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0BAC980D-3165-4F77-B56B-36FC1EC7305F}"/>
              </a:ext>
            </a:extLst>
          </p:cNvPr>
          <p:cNvSpPr>
            <a:spLocks noGrp="1" noChangeArrowheads="1"/>
          </p:cNvSpPr>
          <p:nvPr>
            <p:ph type="title"/>
          </p:nvPr>
        </p:nvSpPr>
        <p:spPr/>
        <p:txBody>
          <a:bodyPr anchor="ctr"/>
          <a:lstStyle/>
          <a:p>
            <a:pPr eaLnBrk="1" hangingPunct="1">
              <a:defRPr/>
            </a:pPr>
            <a:r>
              <a:rPr kumimoji="0" lang="en-US" altLang="ja-JP" sz="3200" b="1" dirty="0">
                <a:latin typeface="+mn-lt"/>
                <a:ea typeface="ＭＳ Ｐゴシック" panose="020B0600070205080204" pitchFamily="50" charset="-128"/>
                <a:cs typeface="Times New Roman" panose="02020603050405020304" pitchFamily="18" charset="0"/>
              </a:rPr>
              <a:t>1-7  World Population in Future</a:t>
            </a:r>
            <a:endParaRPr kumimoji="0" lang="ja-JP" altLang="en-US" sz="3200" b="1" dirty="0">
              <a:latin typeface="+mn-lt"/>
              <a:ea typeface="ＭＳ Ｐゴシック" panose="020B0600070205080204" pitchFamily="50" charset="-128"/>
              <a:cs typeface="Times New Roman" panose="02020603050405020304" pitchFamily="18" charset="0"/>
            </a:endParaRPr>
          </a:p>
        </p:txBody>
      </p:sp>
      <p:sp>
        <p:nvSpPr>
          <p:cNvPr id="39939" name="コンテンツ プレースホルダ 2">
            <a:extLst>
              <a:ext uri="{FF2B5EF4-FFF2-40B4-BE49-F238E27FC236}">
                <a16:creationId xmlns:a16="http://schemas.microsoft.com/office/drawing/2014/main" id="{5A1A58F4-76EC-4931-9906-889D2A2EC265}"/>
              </a:ext>
            </a:extLst>
          </p:cNvPr>
          <p:cNvSpPr>
            <a:spLocks noGrp="1" noChangeArrowheads="1"/>
          </p:cNvSpPr>
          <p:nvPr>
            <p:ph idx="1"/>
          </p:nvPr>
        </p:nvSpPr>
        <p:spPr>
          <a:xfrm>
            <a:off x="555625" y="1708150"/>
            <a:ext cx="8351838" cy="4537075"/>
          </a:xfrm>
        </p:spPr>
        <p:txBody>
          <a:bodyPr/>
          <a:lstStyle/>
          <a:p>
            <a:pPr marL="514350" indent="-514350" eaLnBrk="1" hangingPunct="1">
              <a:buFont typeface="Arial" panose="020B0604020202020204" pitchFamily="34" charset="0"/>
              <a:buAutoNum type="arabicPeriod"/>
            </a:pPr>
            <a:r>
              <a:rPr lang="en-US" altLang="ja-JP" sz="2400" dirty="0">
                <a:ea typeface="ＭＳ 明朝" panose="02020609040205080304" pitchFamily="17" charset="-128"/>
                <a:cs typeface="Times New Roman" panose="02020603050405020304" pitchFamily="18" charset="0"/>
              </a:rPr>
              <a:t>Most of the population growth (about </a:t>
            </a:r>
            <a:r>
              <a:rPr kumimoji="0" lang="en-US" altLang="ja-JP" sz="2400" dirty="0">
                <a:ea typeface="ＭＳ 明朝" panose="02020609040205080304" pitchFamily="17" charset="-128"/>
                <a:cs typeface="Times New Roman" panose="02020603050405020304" pitchFamily="18" charset="0"/>
              </a:rPr>
              <a:t>95.8%</a:t>
            </a:r>
            <a:r>
              <a:rPr lang="en-US" altLang="ja-JP" sz="2400" dirty="0">
                <a:ea typeface="ＭＳ 明朝" panose="02020609040205080304" pitchFamily="17" charset="-128"/>
                <a:cs typeface="Times New Roman" panose="02020603050405020304" pitchFamily="18" charset="0"/>
              </a:rPr>
              <a:t>) by 2100 is expected to occur in sub-Saharan Africa.</a:t>
            </a:r>
          </a:p>
          <a:p>
            <a:pPr marL="514350" indent="-514350" eaLnBrk="1" hangingPunct="1">
              <a:buFont typeface="Arial" panose="020B0604020202020204" pitchFamily="34" charset="0"/>
              <a:buAutoNum type="arabicPeriod"/>
            </a:pPr>
            <a:r>
              <a:rPr lang="en-US" altLang="ja-JP" sz="2400" dirty="0">
                <a:ea typeface="ＭＳ 明朝" panose="02020609040205080304" pitchFamily="17" charset="-128"/>
                <a:cs typeface="Times New Roman" panose="02020603050405020304" pitchFamily="18" charset="0"/>
              </a:rPr>
              <a:t>This projection assumes a gradual decline in the region's fertility rate (TFR) from 4.52 as of 2022, to 2.00 , while life expectancy increases from 60.2 to 73.8 years. (* Fertility rates in developed regions will slowly recover toward replacement levels.)</a:t>
            </a:r>
          </a:p>
          <a:p>
            <a:pPr marL="514350" indent="-514350" eaLnBrk="1" hangingPunct="1">
              <a:buFont typeface="Arial" panose="020B0604020202020204" pitchFamily="34" charset="0"/>
              <a:buAutoNum type="arabicPeriod"/>
            </a:pPr>
            <a:r>
              <a:rPr lang="en-US" altLang="ja-JP" sz="2400" dirty="0">
                <a:ea typeface="ＭＳ 明朝" panose="02020609040205080304" pitchFamily="17" charset="-128"/>
                <a:cs typeface="Times New Roman" panose="02020603050405020304" pitchFamily="18" charset="0"/>
              </a:rPr>
              <a:t>Sub-Saharan Africa will achieve self-sustaining economic growth, and 36.6%</a:t>
            </a:r>
            <a:r>
              <a:rPr lang="en-US" altLang="ja-JP" sz="2400" dirty="0">
                <a:solidFill>
                  <a:srgbClr val="FF0000"/>
                </a:solidFill>
                <a:ea typeface="ＭＳ 明朝" panose="02020609040205080304" pitchFamily="17" charset="-128"/>
                <a:cs typeface="Times New Roman" panose="02020603050405020304" pitchFamily="18" charset="0"/>
              </a:rPr>
              <a:t> </a:t>
            </a:r>
            <a:r>
              <a:rPr lang="en-US" altLang="ja-JP" sz="2400" dirty="0">
                <a:ea typeface="ＭＳ 明朝" panose="02020609040205080304" pitchFamily="17" charset="-128"/>
                <a:cs typeface="Times New Roman" panose="02020603050405020304" pitchFamily="18" charset="0"/>
              </a:rPr>
              <a:t>of the world's working-age population will live there.</a:t>
            </a:r>
          </a:p>
          <a:p>
            <a:pPr marL="0" indent="0" eaLnBrk="1" hangingPunct="1">
              <a:buNone/>
            </a:pPr>
            <a:r>
              <a:rPr lang="ja-JP" altLang="en-US" sz="2400" dirty="0">
                <a:ea typeface="ＭＳ 明朝" panose="02020609040205080304" pitchFamily="17" charset="-128"/>
                <a:cs typeface="Times New Roman" panose="02020603050405020304" pitchFamily="18" charset="0"/>
              </a:rPr>
              <a:t>★</a:t>
            </a:r>
            <a:r>
              <a:rPr lang="en-US" altLang="ja-JP" sz="2400" dirty="0">
                <a:ea typeface="ＭＳ 明朝" panose="02020609040205080304" pitchFamily="17" charset="-128"/>
                <a:cs typeface="Times New Roman" panose="02020603050405020304" pitchFamily="18" charset="0"/>
              </a:rPr>
              <a:t>See</a:t>
            </a:r>
            <a:r>
              <a:rPr lang="ja-JP" altLang="en-US" sz="2400" dirty="0">
                <a:ea typeface="ＭＳ 明朝" panose="02020609040205080304" pitchFamily="17" charset="-128"/>
                <a:cs typeface="Times New Roman" panose="02020603050405020304" pitchFamily="18" charset="0"/>
              </a:rPr>
              <a:t>　</a:t>
            </a:r>
            <a:r>
              <a:rPr lang="en-US" altLang="ja-JP" sz="2400" dirty="0">
                <a:ea typeface="ＭＳ 明朝" panose="02020609040205080304" pitchFamily="17" charset="-128"/>
                <a:cs typeface="Times New Roman" panose="02020603050405020304" pitchFamily="18" charset="0"/>
              </a:rPr>
              <a:t>Figure</a:t>
            </a:r>
            <a:r>
              <a:rPr lang="ja-JP" altLang="en-US" sz="2400" dirty="0">
                <a:ea typeface="ＭＳ 明朝" panose="02020609040205080304" pitchFamily="17" charset="-128"/>
                <a:cs typeface="Times New Roman" panose="02020603050405020304" pitchFamily="18" charset="0"/>
              </a:rPr>
              <a:t> </a:t>
            </a:r>
            <a:r>
              <a:rPr lang="en-US" altLang="ja-JP" sz="2400" dirty="0">
                <a:ea typeface="ＭＳ 明朝" panose="02020609040205080304" pitchFamily="17" charset="-128"/>
                <a:cs typeface="Times New Roman" panose="02020603050405020304" pitchFamily="18" charset="0"/>
              </a:rPr>
              <a:t>11,</a:t>
            </a:r>
            <a:r>
              <a:rPr lang="ja-JP" altLang="en-US" sz="2400" dirty="0">
                <a:ea typeface="ＭＳ 明朝" panose="02020609040205080304" pitchFamily="17" charset="-128"/>
                <a:cs typeface="Times New Roman" panose="02020603050405020304" pitchFamily="18" charset="0"/>
              </a:rPr>
              <a:t> </a:t>
            </a:r>
            <a:r>
              <a:rPr lang="en-US" altLang="ja-JP" sz="2400" dirty="0">
                <a:ea typeface="ＭＳ 明朝" panose="02020609040205080304" pitchFamily="17" charset="-128"/>
                <a:cs typeface="Times New Roman" panose="02020603050405020304" pitchFamily="18" charset="0"/>
              </a:rPr>
              <a:t>12, 13, 14</a:t>
            </a:r>
          </a:p>
        </p:txBody>
      </p:sp>
      <p:sp>
        <p:nvSpPr>
          <p:cNvPr id="39940" name="スライド番号プレースホルダ 3">
            <a:extLst>
              <a:ext uri="{FF2B5EF4-FFF2-40B4-BE49-F238E27FC236}">
                <a16:creationId xmlns:a16="http://schemas.microsoft.com/office/drawing/2014/main" id="{17B4E355-F8A9-43EE-A0A9-ED97F0CD8E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1D20047-CD0D-438D-9FAD-29BA37BA5D9B}" type="slidenum">
              <a:rPr kumimoji="0" lang="en-US" altLang="ja-JP" sz="1200" smtClean="0"/>
              <a:pPr/>
              <a:t>25</a:t>
            </a:fld>
            <a:endParaRPr kumimoji="0" lang="en-US" altLang="ja-JP" sz="1200" dirty="0"/>
          </a:p>
        </p:txBody>
      </p:sp>
    </p:spTree>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8">
            <a:extLst>
              <a:ext uri="{FF2B5EF4-FFF2-40B4-BE49-F238E27FC236}">
                <a16:creationId xmlns:a16="http://schemas.microsoft.com/office/drawing/2014/main" id="{6439AB1D-B0FC-41D3-98FB-BAF0B402A4B9}"/>
              </a:ext>
            </a:extLst>
          </p:cNvPr>
          <p:cNvSpPr>
            <a:spLocks noGrp="1" noChangeArrowheads="1"/>
          </p:cNvSpPr>
          <p:nvPr>
            <p:ph type="title"/>
          </p:nvPr>
        </p:nvSpPr>
        <p:spPr>
          <a:xfrm>
            <a:off x="571500" y="304801"/>
            <a:ext cx="7744916" cy="1179984"/>
          </a:xfrm>
        </p:spPr>
        <p:txBody>
          <a:bodyPr anchor="ctr"/>
          <a:lstStyle/>
          <a:p>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11:</a:t>
            </a:r>
            <a:r>
              <a:rPr lang="en-US" altLang="ja-JP" sz="2800" b="1" dirty="0">
                <a:latin typeface="+mn-lt"/>
                <a:ea typeface="ＭＳ Ｐゴシック" panose="020B0600070205080204" pitchFamily="50" charset="-128"/>
                <a:cs typeface="Times New Roman" panose="02020603050405020304" pitchFamily="18" charset="0"/>
              </a:rPr>
              <a:t> Changing Total Fertility Rates by Region</a:t>
            </a:r>
            <a:r>
              <a:rPr kumimoji="0" lang="en-US" altLang="ja-JP" sz="2800" b="1" dirty="0">
                <a:latin typeface="+mn-lt"/>
                <a:ea typeface="ＭＳ Ｐゴシック" panose="020B0600070205080204" pitchFamily="50" charset="-128"/>
                <a:cs typeface="Times New Roman" panose="02020603050405020304" pitchFamily="18" charset="0"/>
              </a:rPr>
              <a:t> (UNWPP2022) </a:t>
            </a:r>
            <a:endParaRPr lang="ja-JP" altLang="ja-JP" sz="2800" b="1" dirty="0">
              <a:latin typeface="+mn-lt"/>
              <a:ea typeface="ＭＳ Ｐゴシック" panose="020B0600070205080204" pitchFamily="50" charset="-128"/>
              <a:cs typeface="Times New Roman" panose="02020603050405020304" pitchFamily="18" charset="0"/>
            </a:endParaRPr>
          </a:p>
        </p:txBody>
      </p:sp>
      <p:sp>
        <p:nvSpPr>
          <p:cNvPr id="25604" name="スライド番号プレースホルダ 5">
            <a:extLst>
              <a:ext uri="{FF2B5EF4-FFF2-40B4-BE49-F238E27FC236}">
                <a16:creationId xmlns:a16="http://schemas.microsoft.com/office/drawing/2014/main" id="{7E8D9D1A-D05C-465E-9934-757E88D168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2E9A26A-5EEE-4370-9B70-08C87332D328}" type="slidenum">
              <a:rPr kumimoji="0" lang="en-US" altLang="ja-JP" sz="1200" smtClean="0"/>
              <a:pPr/>
              <a:t>26</a:t>
            </a:fld>
            <a:endParaRPr kumimoji="0" lang="en-US" altLang="ja-JP" sz="1200" dirty="0"/>
          </a:p>
        </p:txBody>
      </p:sp>
      <p:cxnSp>
        <p:nvCxnSpPr>
          <p:cNvPr id="10" name="直線コネクタ 9">
            <a:extLst>
              <a:ext uri="{FF2B5EF4-FFF2-40B4-BE49-F238E27FC236}">
                <a16:creationId xmlns:a16="http://schemas.microsoft.com/office/drawing/2014/main" id="{CAFA9A6B-D24F-4C34-A4CA-3D2F12E513A1}"/>
              </a:ext>
            </a:extLst>
          </p:cNvPr>
          <p:cNvCxnSpPr>
            <a:cxnSpLocks/>
          </p:cNvCxnSpPr>
          <p:nvPr/>
        </p:nvCxnSpPr>
        <p:spPr>
          <a:xfrm>
            <a:off x="3851275" y="1773238"/>
            <a:ext cx="0" cy="30956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テキスト ボックス 7">
            <a:extLst>
              <a:ext uri="{FF2B5EF4-FFF2-40B4-BE49-F238E27FC236}">
                <a16:creationId xmlns:a16="http://schemas.microsoft.com/office/drawing/2014/main" id="{2B7F41AF-8D56-4E76-8660-34BE2DDEC85B}"/>
              </a:ext>
            </a:extLst>
          </p:cNvPr>
          <p:cNvSpPr txBox="1">
            <a:spLocks noChangeArrowheads="1"/>
          </p:cNvSpPr>
          <p:nvPr/>
        </p:nvSpPr>
        <p:spPr bwMode="auto">
          <a:xfrm>
            <a:off x="338683" y="6331913"/>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(1950-2021) projections (2022-2100) in medium variant (United Nations, 2022a)</a:t>
            </a:r>
            <a:endParaRPr lang="ja-JP" altLang="en-US" sz="1400" dirty="0"/>
          </a:p>
        </p:txBody>
      </p:sp>
      <p:pic>
        <p:nvPicPr>
          <p:cNvPr id="2" name="図 1">
            <a:extLst>
              <a:ext uri="{FF2B5EF4-FFF2-40B4-BE49-F238E27FC236}">
                <a16:creationId xmlns:a16="http://schemas.microsoft.com/office/drawing/2014/main" id="{F00C8BD3-6896-95F9-77AF-95581BE76B53}"/>
              </a:ext>
            </a:extLst>
          </p:cNvPr>
          <p:cNvPicPr>
            <a:picLocks noChangeAspect="1"/>
          </p:cNvPicPr>
          <p:nvPr/>
        </p:nvPicPr>
        <p:blipFill>
          <a:blip r:embed="rId3"/>
          <a:stretch>
            <a:fillRect/>
          </a:stretch>
        </p:blipFill>
        <p:spPr>
          <a:xfrm>
            <a:off x="1385454" y="1686154"/>
            <a:ext cx="6084168" cy="3971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213"/>
    </mc:Choice>
    <mc:Fallback xmlns="">
      <p:transition spd="slow" advTm="3921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8">
            <a:extLst>
              <a:ext uri="{FF2B5EF4-FFF2-40B4-BE49-F238E27FC236}">
                <a16:creationId xmlns:a16="http://schemas.microsoft.com/office/drawing/2014/main" id="{3D42038E-7295-44ED-AD23-4A85D74A7729}"/>
              </a:ext>
            </a:extLst>
          </p:cNvPr>
          <p:cNvSpPr>
            <a:spLocks noGrp="1" noChangeArrowheads="1"/>
          </p:cNvSpPr>
          <p:nvPr>
            <p:ph type="title"/>
          </p:nvPr>
        </p:nvSpPr>
        <p:spPr>
          <a:xfrm>
            <a:off x="614363" y="347663"/>
            <a:ext cx="8062093" cy="975073"/>
          </a:xfrm>
        </p:spPr>
        <p:txBody>
          <a:bodyPr anchor="ctr"/>
          <a:lstStyle/>
          <a:p>
            <a:pPr eaLnBrk="1" hangingPunct="1"/>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12:</a:t>
            </a:r>
            <a:r>
              <a:rPr lang="en-US" altLang="ja-JP" sz="2800" b="1" dirty="0">
                <a:latin typeface="+mn-lt"/>
                <a:ea typeface="ＭＳ Ｐゴシック" panose="020B0600070205080204" pitchFamily="50" charset="-128"/>
                <a:cs typeface="Times New Roman" panose="02020603050405020304" pitchFamily="18" charset="0"/>
              </a:rPr>
              <a:t> </a:t>
            </a:r>
            <a:r>
              <a:rPr kumimoji="0" lang="en-US" altLang="ja-JP" sz="2800" b="1" dirty="0">
                <a:latin typeface="+mn-lt"/>
                <a:ea typeface="ＭＳ Ｐゴシック" panose="020B0600070205080204" pitchFamily="50" charset="-128"/>
                <a:cs typeface="Times New Roman" panose="02020603050405020304" pitchFamily="18" charset="0"/>
              </a:rPr>
              <a:t>Changing Life Expectancy by Region (UNWPP2022) </a:t>
            </a:r>
          </a:p>
        </p:txBody>
      </p:sp>
      <p:sp>
        <p:nvSpPr>
          <p:cNvPr id="33795" name="スライド番号プレースホルダ 5">
            <a:extLst>
              <a:ext uri="{FF2B5EF4-FFF2-40B4-BE49-F238E27FC236}">
                <a16:creationId xmlns:a16="http://schemas.microsoft.com/office/drawing/2014/main" id="{E380C237-C42B-472F-9456-7452B2205E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5315486-AE5E-4DB9-96F2-A458CBE5617B}" type="slidenum">
              <a:rPr kumimoji="0" lang="en-US" altLang="ja-JP" sz="1200" smtClean="0"/>
              <a:pPr/>
              <a:t>27</a:t>
            </a:fld>
            <a:endParaRPr kumimoji="0" lang="en-US" altLang="ja-JP" sz="1200" dirty="0"/>
          </a:p>
        </p:txBody>
      </p:sp>
      <p:cxnSp>
        <p:nvCxnSpPr>
          <p:cNvPr id="7" name="直線コネクタ 6">
            <a:extLst>
              <a:ext uri="{FF2B5EF4-FFF2-40B4-BE49-F238E27FC236}">
                <a16:creationId xmlns:a16="http://schemas.microsoft.com/office/drawing/2014/main" id="{2DA5EC63-B467-4BAE-8E40-6A0701094D8D}"/>
              </a:ext>
            </a:extLst>
          </p:cNvPr>
          <p:cNvCxnSpPr>
            <a:cxnSpLocks/>
          </p:cNvCxnSpPr>
          <p:nvPr/>
        </p:nvCxnSpPr>
        <p:spPr>
          <a:xfrm>
            <a:off x="3924300" y="1881188"/>
            <a:ext cx="0" cy="30956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6F7EA08-54E0-4DEF-AF3B-968527F97514}"/>
              </a:ext>
            </a:extLst>
          </p:cNvPr>
          <p:cNvSpPr txBox="1">
            <a:spLocks noChangeArrowheads="1"/>
          </p:cNvSpPr>
          <p:nvPr/>
        </p:nvSpPr>
        <p:spPr bwMode="auto">
          <a:xfrm>
            <a:off x="323850" y="6300442"/>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(1950-2021) projections (2022-2100) in medium variant (United Nations, 2022)</a:t>
            </a:r>
            <a:endParaRPr lang="ja-JP" altLang="en-US" sz="1400" dirty="0"/>
          </a:p>
        </p:txBody>
      </p:sp>
      <p:pic>
        <p:nvPicPr>
          <p:cNvPr id="2" name="図 1">
            <a:extLst>
              <a:ext uri="{FF2B5EF4-FFF2-40B4-BE49-F238E27FC236}">
                <a16:creationId xmlns:a16="http://schemas.microsoft.com/office/drawing/2014/main" id="{2511B215-C7FB-8F06-CD72-16BBD70000ED}"/>
              </a:ext>
            </a:extLst>
          </p:cNvPr>
          <p:cNvPicPr>
            <a:picLocks noChangeAspect="1"/>
          </p:cNvPicPr>
          <p:nvPr/>
        </p:nvPicPr>
        <p:blipFill>
          <a:blip r:embed="rId3"/>
          <a:stretch>
            <a:fillRect/>
          </a:stretch>
        </p:blipFill>
        <p:spPr>
          <a:xfrm>
            <a:off x="539552" y="1322736"/>
            <a:ext cx="7484616" cy="4885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314"/>
    </mc:Choice>
    <mc:Fallback xmlns="">
      <p:transition spd="slow" advTm="4331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8">
            <a:extLst>
              <a:ext uri="{FF2B5EF4-FFF2-40B4-BE49-F238E27FC236}">
                <a16:creationId xmlns:a16="http://schemas.microsoft.com/office/drawing/2014/main" id="{CE0219A1-DBB7-4673-B06B-78D65B8CE6A2}"/>
              </a:ext>
            </a:extLst>
          </p:cNvPr>
          <p:cNvSpPr>
            <a:spLocks noGrp="1" noChangeArrowheads="1"/>
          </p:cNvSpPr>
          <p:nvPr>
            <p:ph type="title"/>
          </p:nvPr>
        </p:nvSpPr>
        <p:spPr>
          <a:xfrm>
            <a:off x="614363" y="53975"/>
            <a:ext cx="8001000" cy="1216025"/>
          </a:xfrm>
        </p:spPr>
        <p:txBody>
          <a:bodyPr anchor="ctr"/>
          <a:lstStyle/>
          <a:p>
            <a:pPr eaLnBrk="1" hangingPunct="1"/>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13: </a:t>
            </a:r>
            <a:r>
              <a:rPr kumimoji="0" lang="en-US" altLang="ja-JP" sz="2800" b="1" dirty="0">
                <a:latin typeface="+mn-lt"/>
                <a:ea typeface="ＭＳ Ｐゴシック" panose="020B0600070205080204" pitchFamily="50" charset="-128"/>
                <a:cs typeface="Times New Roman" panose="02020603050405020304" pitchFamily="18" charset="0"/>
              </a:rPr>
              <a:t>Increasing World’s Population and Population by Regions (UNWPP2022) </a:t>
            </a:r>
            <a:endParaRPr kumimoji="0" lang="ja-JP" altLang="en-US" sz="2800" b="1" dirty="0">
              <a:latin typeface="+mn-lt"/>
              <a:ea typeface="ＭＳ ゴシック" panose="020B0609070205080204" pitchFamily="49" charset="-128"/>
            </a:endParaRPr>
          </a:p>
        </p:txBody>
      </p:sp>
      <p:sp>
        <p:nvSpPr>
          <p:cNvPr id="37891" name="スライド番号プレースホルダ 5">
            <a:extLst>
              <a:ext uri="{FF2B5EF4-FFF2-40B4-BE49-F238E27FC236}">
                <a16:creationId xmlns:a16="http://schemas.microsoft.com/office/drawing/2014/main" id="{905A409E-1830-43E8-9D9C-9AB7B2B417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F063A4-3284-4F20-ADA9-1C0CF39DDF70}" type="slidenum">
              <a:rPr kumimoji="0" lang="en-US" altLang="ja-JP" sz="1200" smtClean="0"/>
              <a:pPr/>
              <a:t>28</a:t>
            </a:fld>
            <a:endParaRPr kumimoji="0" lang="en-US" altLang="ja-JP" sz="1200" dirty="0"/>
          </a:p>
        </p:txBody>
      </p:sp>
      <p:sp>
        <p:nvSpPr>
          <p:cNvPr id="8" name="テキスト ボックス 7">
            <a:extLst>
              <a:ext uri="{FF2B5EF4-FFF2-40B4-BE49-F238E27FC236}">
                <a16:creationId xmlns:a16="http://schemas.microsoft.com/office/drawing/2014/main" id="{BC24528E-849A-4DA1-B006-2F4BC9EE5F52}"/>
              </a:ext>
            </a:extLst>
          </p:cNvPr>
          <p:cNvSpPr txBox="1">
            <a:spLocks noChangeArrowheads="1"/>
          </p:cNvSpPr>
          <p:nvPr/>
        </p:nvSpPr>
        <p:spPr bwMode="auto">
          <a:xfrm>
            <a:off x="323850" y="6300442"/>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(1950-2021) projections (2022-2100) in medium variant (United Nations, 2019)</a:t>
            </a:r>
            <a:endParaRPr lang="ja-JP" altLang="en-US" sz="1400" dirty="0"/>
          </a:p>
        </p:txBody>
      </p:sp>
      <p:pic>
        <p:nvPicPr>
          <p:cNvPr id="2" name="図 1">
            <a:extLst>
              <a:ext uri="{FF2B5EF4-FFF2-40B4-BE49-F238E27FC236}">
                <a16:creationId xmlns:a16="http://schemas.microsoft.com/office/drawing/2014/main" id="{39E6AE56-10B5-47B7-B7D2-80715FEEF3EA}"/>
              </a:ext>
            </a:extLst>
          </p:cNvPr>
          <p:cNvPicPr>
            <a:picLocks noChangeAspect="1"/>
          </p:cNvPicPr>
          <p:nvPr/>
        </p:nvPicPr>
        <p:blipFill>
          <a:blip r:embed="rId3"/>
          <a:stretch>
            <a:fillRect/>
          </a:stretch>
        </p:blipFill>
        <p:spPr>
          <a:xfrm>
            <a:off x="647725" y="1249730"/>
            <a:ext cx="7562800" cy="4937654"/>
          </a:xfrm>
          <a:prstGeom prst="rect">
            <a:avLst/>
          </a:prstGeom>
        </p:spPr>
      </p:pic>
    </p:spTree>
    <p:extLst>
      <p:ext uri="{BB962C8B-B14F-4D97-AF65-F5344CB8AC3E}">
        <p14:creationId xmlns:p14="http://schemas.microsoft.com/office/powerpoint/2010/main" val="3765491127"/>
      </p:ext>
    </p:extLst>
  </p:cSld>
  <p:clrMapOvr>
    <a:masterClrMapping/>
  </p:clrMapOvr>
  <mc:AlternateContent xmlns:mc="http://schemas.openxmlformats.org/markup-compatibility/2006" xmlns:p14="http://schemas.microsoft.com/office/powerpoint/2010/main">
    <mc:Choice Requires="p14">
      <p:transition spd="slow" p14:dur="2000" advTm="51934"/>
    </mc:Choice>
    <mc:Fallback xmlns="">
      <p:transition spd="slow" advTm="5193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8">
            <a:extLst>
              <a:ext uri="{FF2B5EF4-FFF2-40B4-BE49-F238E27FC236}">
                <a16:creationId xmlns:a16="http://schemas.microsoft.com/office/drawing/2014/main" id="{CE0219A1-DBB7-4673-B06B-78D65B8CE6A2}"/>
              </a:ext>
            </a:extLst>
          </p:cNvPr>
          <p:cNvSpPr>
            <a:spLocks noGrp="1" noChangeArrowheads="1"/>
          </p:cNvSpPr>
          <p:nvPr>
            <p:ph type="title"/>
          </p:nvPr>
        </p:nvSpPr>
        <p:spPr>
          <a:xfrm>
            <a:off x="614362" y="53976"/>
            <a:ext cx="8278109" cy="1126748"/>
          </a:xfrm>
        </p:spPr>
        <p:txBody>
          <a:bodyPr anchor="ctr"/>
          <a:lstStyle/>
          <a:p>
            <a:pPr eaLnBrk="1" hangingPunct="1"/>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14: </a:t>
            </a:r>
            <a:r>
              <a:rPr kumimoji="0" lang="en-US" altLang="ja-JP" sz="2800" b="1" dirty="0">
                <a:latin typeface="+mn-lt"/>
                <a:ea typeface="ＭＳ Ｐゴシック" panose="020B0600070205080204" pitchFamily="50" charset="-128"/>
                <a:cs typeface="Times New Roman" panose="02020603050405020304" pitchFamily="18" charset="0"/>
              </a:rPr>
              <a:t>Changing Composition of the World Population by Regions (UNWPP2022) </a:t>
            </a:r>
            <a:endParaRPr kumimoji="0" lang="ja-JP" altLang="en-US" sz="2800" b="1" dirty="0">
              <a:latin typeface="+mn-lt"/>
              <a:ea typeface="ＭＳ ゴシック" panose="020B0609070205080204" pitchFamily="49" charset="-128"/>
            </a:endParaRPr>
          </a:p>
        </p:txBody>
      </p:sp>
      <p:sp>
        <p:nvSpPr>
          <p:cNvPr id="37891" name="スライド番号プレースホルダ 5">
            <a:extLst>
              <a:ext uri="{FF2B5EF4-FFF2-40B4-BE49-F238E27FC236}">
                <a16:creationId xmlns:a16="http://schemas.microsoft.com/office/drawing/2014/main" id="{905A409E-1830-43E8-9D9C-9AB7B2B417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F063A4-3284-4F20-ADA9-1C0CF39DDF70}" type="slidenum">
              <a:rPr kumimoji="0" lang="en-US" altLang="ja-JP" sz="1200" smtClean="0"/>
              <a:pPr/>
              <a:t>29</a:t>
            </a:fld>
            <a:endParaRPr kumimoji="0" lang="en-US" altLang="ja-JP" sz="1200" dirty="0"/>
          </a:p>
        </p:txBody>
      </p:sp>
      <p:cxnSp>
        <p:nvCxnSpPr>
          <p:cNvPr id="7" name="直線コネクタ 6">
            <a:extLst>
              <a:ext uri="{FF2B5EF4-FFF2-40B4-BE49-F238E27FC236}">
                <a16:creationId xmlns:a16="http://schemas.microsoft.com/office/drawing/2014/main" id="{07AEFF2F-7A18-44AC-BC5F-8B2D067BE869}"/>
              </a:ext>
            </a:extLst>
          </p:cNvPr>
          <p:cNvCxnSpPr>
            <a:cxnSpLocks/>
          </p:cNvCxnSpPr>
          <p:nvPr/>
        </p:nvCxnSpPr>
        <p:spPr>
          <a:xfrm>
            <a:off x="3924300" y="1881188"/>
            <a:ext cx="0" cy="30956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BC24528E-849A-4DA1-B006-2F4BC9EE5F52}"/>
              </a:ext>
            </a:extLst>
          </p:cNvPr>
          <p:cNvSpPr txBox="1">
            <a:spLocks noChangeArrowheads="1"/>
          </p:cNvSpPr>
          <p:nvPr/>
        </p:nvSpPr>
        <p:spPr bwMode="auto">
          <a:xfrm>
            <a:off x="323850" y="6300442"/>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(1950-2022) projections (2022-2100) in medium variant (United Nations, 2023)</a:t>
            </a:r>
            <a:endParaRPr lang="ja-JP" altLang="en-US" sz="1400" dirty="0"/>
          </a:p>
        </p:txBody>
      </p:sp>
      <p:pic>
        <p:nvPicPr>
          <p:cNvPr id="2" name="図 1">
            <a:extLst>
              <a:ext uri="{FF2B5EF4-FFF2-40B4-BE49-F238E27FC236}">
                <a16:creationId xmlns:a16="http://schemas.microsoft.com/office/drawing/2014/main" id="{B833E153-8A25-24B5-AFA7-C5D9598D7A80}"/>
              </a:ext>
            </a:extLst>
          </p:cNvPr>
          <p:cNvPicPr>
            <a:picLocks noChangeAspect="1"/>
          </p:cNvPicPr>
          <p:nvPr/>
        </p:nvPicPr>
        <p:blipFill>
          <a:blip r:embed="rId3"/>
          <a:stretch>
            <a:fillRect/>
          </a:stretch>
        </p:blipFill>
        <p:spPr>
          <a:xfrm>
            <a:off x="645037" y="1337436"/>
            <a:ext cx="7596336" cy="4963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123"/>
    </mc:Choice>
    <mc:Fallback xmlns="">
      <p:transition spd="slow" advTm="411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876B82-9974-4517-BE9F-008B686E586A}"/>
              </a:ext>
            </a:extLst>
          </p:cNvPr>
          <p:cNvSpPr>
            <a:spLocks noGrp="1" noChangeArrowheads="1"/>
          </p:cNvSpPr>
          <p:nvPr>
            <p:ph type="ctrTitle"/>
          </p:nvPr>
        </p:nvSpPr>
        <p:spPr>
          <a:xfrm>
            <a:off x="609600" y="1219200"/>
            <a:ext cx="7707313" cy="2354263"/>
          </a:xfrm>
        </p:spPr>
        <p:txBody>
          <a:bodyPr anchor="ctr"/>
          <a:lstStyle/>
          <a:p>
            <a:pPr>
              <a:defRPr/>
            </a:pPr>
            <a:br>
              <a:rPr lang="en-US" altLang="ja-JP" sz="2800" dirty="0">
                <a:ea typeface="ＭＳ Ｐゴシック" panose="020B0600070205080204" pitchFamily="50" charset="-128"/>
              </a:rPr>
            </a:br>
            <a:r>
              <a:rPr lang="en-US" altLang="ja-JP" sz="2800" b="1" dirty="0">
                <a:latin typeface="+mn-lt"/>
              </a:rPr>
              <a:t>1</a:t>
            </a:r>
            <a:r>
              <a:rPr lang="ja-JP" altLang="en-US" sz="2800" b="1" dirty="0">
                <a:latin typeface="+mn-lt"/>
              </a:rPr>
              <a:t>．</a:t>
            </a:r>
            <a:r>
              <a:rPr lang="en-US" altLang="ja-JP" sz="2800" b="1" dirty="0">
                <a:latin typeface="+mn-lt"/>
              </a:rPr>
              <a:t> Sustainability of World Population ?</a:t>
            </a:r>
            <a:br>
              <a:rPr lang="en-US" altLang="ja-JP" sz="2800" b="1" dirty="0">
                <a:latin typeface="+mn-lt"/>
              </a:rPr>
            </a:br>
            <a:br>
              <a:rPr lang="ja-JP" altLang="en-US" sz="2800" dirty="0">
                <a:ea typeface="ＭＳ Ｐゴシック" panose="020B0600070205080204" pitchFamily="50" charset="-128"/>
              </a:rPr>
            </a:br>
            <a:br>
              <a:rPr lang="en-US" altLang="ja-JP" sz="2800" dirty="0">
                <a:ea typeface="ＭＳ Ｐゴシック" panose="020B0600070205080204" pitchFamily="50" charset="-128"/>
              </a:rPr>
            </a:br>
            <a:r>
              <a:rPr lang="ja-JP" altLang="de-DE" sz="2800" dirty="0">
                <a:ea typeface="ＭＳ Ｐゴシック" panose="020B0600070205080204" pitchFamily="50" charset="-128"/>
              </a:rPr>
              <a:t>　</a:t>
            </a:r>
            <a:r>
              <a:rPr lang="ja-JP" altLang="en-US" sz="2800" dirty="0">
                <a:ea typeface="ＭＳ Ｐゴシック" panose="020B0600070205080204" pitchFamily="50" charset="-128"/>
              </a:rPr>
              <a:t>　　　　　</a:t>
            </a:r>
            <a:br>
              <a:rPr lang="en-US" altLang="ja-JP" sz="2000" dirty="0">
                <a:latin typeface="ＭＳ 明朝" panose="02020609040205080304" pitchFamily="17" charset="-128"/>
                <a:ea typeface="ＭＳ 明朝" panose="02020609040205080304" pitchFamily="17" charset="-128"/>
              </a:rPr>
            </a:br>
            <a:br>
              <a:rPr lang="en-US" altLang="ja-JP" sz="2000" dirty="0">
                <a:latin typeface="ＭＳ 明朝" panose="02020609040205080304" pitchFamily="17" charset="-128"/>
                <a:ea typeface="ＭＳ 明朝" panose="02020609040205080304" pitchFamily="17"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72707" name="テキスト ボックス 4">
            <a:extLst>
              <a:ext uri="{FF2B5EF4-FFF2-40B4-BE49-F238E27FC236}">
                <a16:creationId xmlns:a16="http://schemas.microsoft.com/office/drawing/2014/main" id="{63C87247-DA03-423D-97B4-21E7ECA581F7}"/>
              </a:ext>
            </a:extLst>
          </p:cNvPr>
          <p:cNvSpPr txBox="1">
            <a:spLocks noChangeArrowheads="1"/>
          </p:cNvSpPr>
          <p:nvPr/>
        </p:nvSpPr>
        <p:spPr bwMode="auto">
          <a:xfrm>
            <a:off x="827087" y="2708920"/>
            <a:ext cx="69707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Using the United Nations World Population Prospects, I will show that most countries, except for sub-Saharan Africa, have already completed their demographic transition and are now entering the post-demographic transition period. </a:t>
            </a:r>
          </a:p>
          <a:p>
            <a:r>
              <a:rPr lang="en-US" altLang="ja-JP" sz="1800" dirty="0"/>
              <a:t>    Following Japan, the developed countries will begin to experience population decline by 2050. And by the end of this century, the world's population growth will be over, after which the entire world will enter a period of population decline.</a:t>
            </a:r>
          </a:p>
        </p:txBody>
      </p:sp>
    </p:spTree>
    <p:extLst>
      <p:ext uri="{BB962C8B-B14F-4D97-AF65-F5344CB8AC3E}">
        <p14:creationId xmlns:p14="http://schemas.microsoft.com/office/powerpoint/2010/main" val="3723089259"/>
      </p:ext>
    </p:extLst>
  </p:cSld>
  <p:clrMapOvr>
    <a:masterClrMapping/>
  </p:clrMapOvr>
  <mc:AlternateContent xmlns:mc="http://schemas.openxmlformats.org/markup-compatibility/2006" xmlns:p14="http://schemas.microsoft.com/office/powerpoint/2010/main">
    <mc:Choice Requires="p14">
      <p:transition spd="slow" p14:dur="2000" advTm="44031"/>
    </mc:Choice>
    <mc:Fallback xmlns="">
      <p:transition spd="slow" advTm="440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876B82-9974-4517-BE9F-008B686E586A}"/>
              </a:ext>
            </a:extLst>
          </p:cNvPr>
          <p:cNvSpPr>
            <a:spLocks noGrp="1" noChangeArrowheads="1"/>
          </p:cNvSpPr>
          <p:nvPr>
            <p:ph type="ctrTitle"/>
          </p:nvPr>
        </p:nvSpPr>
        <p:spPr>
          <a:xfrm>
            <a:off x="609600" y="1219200"/>
            <a:ext cx="7707313" cy="2354263"/>
          </a:xfrm>
        </p:spPr>
        <p:txBody>
          <a:bodyPr anchor="ctr"/>
          <a:lstStyle/>
          <a:p>
            <a:pPr>
              <a:defRPr/>
            </a:pPr>
            <a:br>
              <a:rPr lang="en-US" altLang="ja-JP" sz="2800" dirty="0">
                <a:ea typeface="ＭＳ Ｐゴシック" panose="020B0600070205080204" pitchFamily="50" charset="-128"/>
              </a:rPr>
            </a:br>
            <a:r>
              <a:rPr lang="en-US" altLang="ja-JP" sz="2800" b="1" dirty="0">
                <a:latin typeface="+mn-lt"/>
              </a:rPr>
              <a:t>2</a:t>
            </a:r>
            <a:r>
              <a:rPr lang="ja-JP" altLang="en-US" sz="2800" b="1" dirty="0">
                <a:latin typeface="+mn-lt"/>
              </a:rPr>
              <a:t>．</a:t>
            </a:r>
            <a:r>
              <a:rPr lang="en-US" altLang="ja-JP" sz="2800" b="1" dirty="0">
                <a:latin typeface="+mn-lt"/>
              </a:rPr>
              <a:t>Population and Sustainable Use of Forest/Natural Resource</a:t>
            </a:r>
            <a:br>
              <a:rPr lang="en-US" altLang="ja-JP" sz="2800" b="1" dirty="0">
                <a:latin typeface="+mn-lt"/>
              </a:rPr>
            </a:br>
            <a:br>
              <a:rPr lang="ja-JP" altLang="en-US" sz="2800" dirty="0">
                <a:ea typeface="ＭＳ Ｐゴシック" panose="020B0600070205080204" pitchFamily="50" charset="-128"/>
              </a:rPr>
            </a:br>
            <a:br>
              <a:rPr lang="en-US" altLang="ja-JP" sz="2800" dirty="0">
                <a:ea typeface="ＭＳ Ｐゴシック" panose="020B0600070205080204" pitchFamily="50" charset="-128"/>
              </a:rPr>
            </a:br>
            <a:r>
              <a:rPr lang="ja-JP" altLang="de-DE" sz="2800" dirty="0">
                <a:ea typeface="ＭＳ Ｐゴシック" panose="020B0600070205080204" pitchFamily="50" charset="-128"/>
              </a:rPr>
              <a:t>　</a:t>
            </a:r>
            <a:r>
              <a:rPr lang="ja-JP" altLang="en-US" sz="2800" dirty="0">
                <a:ea typeface="ＭＳ Ｐゴシック" panose="020B0600070205080204" pitchFamily="50" charset="-128"/>
              </a:rPr>
              <a:t>　　　　　</a:t>
            </a:r>
            <a:br>
              <a:rPr lang="en-US" altLang="ja-JP" sz="2000" dirty="0">
                <a:latin typeface="ＭＳ 明朝" panose="02020609040205080304" pitchFamily="17" charset="-128"/>
                <a:ea typeface="ＭＳ 明朝" panose="02020609040205080304" pitchFamily="17" charset="-128"/>
              </a:rPr>
            </a:br>
            <a:br>
              <a:rPr lang="en-US" altLang="ja-JP" sz="2000" dirty="0">
                <a:latin typeface="ＭＳ 明朝" panose="02020609040205080304" pitchFamily="17" charset="-128"/>
                <a:ea typeface="ＭＳ 明朝" panose="02020609040205080304" pitchFamily="17"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72707" name="テキスト ボックス 4">
            <a:extLst>
              <a:ext uri="{FF2B5EF4-FFF2-40B4-BE49-F238E27FC236}">
                <a16:creationId xmlns:a16="http://schemas.microsoft.com/office/drawing/2014/main" id="{63C87247-DA03-423D-97B4-21E7ECA581F7}"/>
              </a:ext>
            </a:extLst>
          </p:cNvPr>
          <p:cNvSpPr txBox="1">
            <a:spLocks noChangeArrowheads="1"/>
          </p:cNvSpPr>
          <p:nvPr/>
        </p:nvSpPr>
        <p:spPr bwMode="auto">
          <a:xfrm>
            <a:off x="755576" y="2742198"/>
            <a:ext cx="6970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   In this section, we will address the question of how to use forests and the natural environment sustainably in the face of population change (especially the coming population decline). </a:t>
            </a:r>
          </a:p>
          <a:p>
            <a:r>
              <a:rPr lang="en-US" altLang="ja-JP" sz="1800" dirty="0"/>
              <a:t>    Basically, it is important to avoid destroying the sustainability of the ecological environment of forests and natural resources, including the human population.</a:t>
            </a:r>
          </a:p>
          <a:p>
            <a:r>
              <a:rPr lang="en-US" altLang="ja-JP" sz="1800" dirty="0"/>
              <a:t>    In other words, it is necessary to keep the balance of the ecosystem while maintaining and stimulating social and economic demands, avoiding unilateral withdrawal and devastation to the natural environment.</a:t>
            </a:r>
          </a:p>
        </p:txBody>
      </p:sp>
    </p:spTree>
    <p:extLst>
      <p:ext uri="{BB962C8B-B14F-4D97-AF65-F5344CB8AC3E}">
        <p14:creationId xmlns:p14="http://schemas.microsoft.com/office/powerpoint/2010/main" val="4150234225"/>
      </p:ext>
    </p:extLst>
  </p:cSld>
  <p:clrMapOvr>
    <a:masterClrMapping/>
  </p:clrMapOvr>
  <mc:AlternateContent xmlns:mc="http://schemas.openxmlformats.org/markup-compatibility/2006" xmlns:p14="http://schemas.microsoft.com/office/powerpoint/2010/main">
    <mc:Choice Requires="p14">
      <p:transition spd="slow" p14:dur="2000" advTm="57894"/>
    </mc:Choice>
    <mc:Fallback xmlns="">
      <p:transition spd="slow" advTm="5789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F8DD9726-88B9-44A0-9D73-6F3018C71E1B}"/>
              </a:ext>
            </a:extLst>
          </p:cNvPr>
          <p:cNvSpPr>
            <a:spLocks noGrp="1" noChangeArrowheads="1"/>
          </p:cNvSpPr>
          <p:nvPr>
            <p:ph type="title"/>
          </p:nvPr>
        </p:nvSpPr>
        <p:spPr/>
        <p:txBody>
          <a:bodyPr anchor="ctr"/>
          <a:lstStyle/>
          <a:p>
            <a:pPr eaLnBrk="1" hangingPunct="1"/>
            <a:r>
              <a:rPr kumimoji="0" lang="en-US" altLang="ja-JP" sz="3200" dirty="0">
                <a:latin typeface="+mn-lt"/>
                <a:ea typeface="ＭＳ Ｐゴシック" panose="020B0600070205080204" pitchFamily="50" charset="-128"/>
                <a:cs typeface="Times New Roman" panose="02020603050405020304" pitchFamily="18" charset="0"/>
              </a:rPr>
              <a:t>2-1 SDGs and World Population</a:t>
            </a:r>
            <a:endParaRPr kumimoji="0" lang="ja-JP" altLang="en-US" sz="3200" dirty="0">
              <a:latin typeface="+mn-lt"/>
              <a:ea typeface="ＭＳ Ｐゴシック" panose="020B0600070205080204" pitchFamily="50" charset="-128"/>
              <a:cs typeface="Times New Roman" panose="02020603050405020304" pitchFamily="18" charset="0"/>
            </a:endParaRPr>
          </a:p>
        </p:txBody>
      </p:sp>
      <p:sp>
        <p:nvSpPr>
          <p:cNvPr id="47107" name="スライド番号プレースホルダ 3">
            <a:extLst>
              <a:ext uri="{FF2B5EF4-FFF2-40B4-BE49-F238E27FC236}">
                <a16:creationId xmlns:a16="http://schemas.microsoft.com/office/drawing/2014/main" id="{90537C91-C245-4CD4-849C-C12896C11F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7703DED-3E90-4994-977A-AECF4D9F67DB}" type="slidenum">
              <a:rPr kumimoji="0" lang="en-US" altLang="ja-JP" sz="1200" smtClean="0"/>
              <a:pPr/>
              <a:t>31</a:t>
            </a:fld>
            <a:endParaRPr kumimoji="0" lang="en-US" altLang="ja-JP" sz="1200" dirty="0"/>
          </a:p>
        </p:txBody>
      </p:sp>
      <p:sp>
        <p:nvSpPr>
          <p:cNvPr id="47108" name="テキスト ボックス 2">
            <a:extLst>
              <a:ext uri="{FF2B5EF4-FFF2-40B4-BE49-F238E27FC236}">
                <a16:creationId xmlns:a16="http://schemas.microsoft.com/office/drawing/2014/main" id="{C7925776-02C2-40E9-88F8-1FE0DB85E76F}"/>
              </a:ext>
            </a:extLst>
          </p:cNvPr>
          <p:cNvSpPr txBox="1">
            <a:spLocks noChangeArrowheads="1"/>
          </p:cNvSpPr>
          <p:nvPr/>
        </p:nvSpPr>
        <p:spPr bwMode="auto">
          <a:xfrm>
            <a:off x="683568" y="1844824"/>
            <a:ext cx="79597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1800" dirty="0">
                <a:latin typeface="RyuminPr6-Regular"/>
                <a:ea typeface="ＭＳ 明朝" panose="02020609040205080304" pitchFamily="17" charset="-128"/>
              </a:rPr>
              <a:t>   </a:t>
            </a:r>
            <a:r>
              <a:rPr lang="en-US" altLang="ja-JP" sz="2000" dirty="0">
                <a:latin typeface="+mn-lt"/>
                <a:ea typeface="ＭＳ 明朝" panose="02020609040205080304" pitchFamily="17" charset="-128"/>
              </a:rPr>
              <a:t>The SDGs</a:t>
            </a:r>
            <a:r>
              <a:rPr lang="ja-JP" altLang="en-US" sz="2000" dirty="0">
                <a:latin typeface="+mn-lt"/>
                <a:ea typeface="ＭＳ 明朝" panose="02020609040205080304" pitchFamily="17" charset="-128"/>
              </a:rPr>
              <a:t>（</a:t>
            </a:r>
            <a:r>
              <a:rPr lang="en-US" altLang="ja-JP" sz="2000" dirty="0">
                <a:latin typeface="+mn-lt"/>
                <a:ea typeface="ＭＳ 明朝" panose="02020609040205080304" pitchFamily="17" charset="-128"/>
              </a:rPr>
              <a:t>Sustainable Development Goals</a:t>
            </a:r>
            <a:r>
              <a:rPr lang="ja-JP" altLang="en-US" sz="2000" dirty="0">
                <a:latin typeface="+mn-lt"/>
                <a:ea typeface="ＭＳ 明朝" panose="02020609040205080304" pitchFamily="17" charset="-128"/>
              </a:rPr>
              <a:t>）</a:t>
            </a:r>
            <a:r>
              <a:rPr lang="en-US" altLang="ja-JP" sz="2000" dirty="0">
                <a:latin typeface="+mn-lt"/>
                <a:ea typeface="ＭＳ 明朝" panose="02020609040205080304" pitchFamily="17" charset="-128"/>
              </a:rPr>
              <a:t>were adopted by all United Nations member states in 2015. They call to action to end poverty, protect the planet, and ensure that all people enjoy peace and prosperity by 2030</a:t>
            </a:r>
            <a:r>
              <a:rPr lang="ja-JP" altLang="en-US" sz="2000" dirty="0">
                <a:latin typeface="+mn-lt"/>
                <a:ea typeface="ＭＳ 明朝" panose="02020609040205080304" pitchFamily="17" charset="-128"/>
              </a:rPr>
              <a:t>（</a:t>
            </a:r>
            <a:r>
              <a:rPr lang="en-US" altLang="ja-JP" sz="2000" dirty="0">
                <a:latin typeface="+mn-lt"/>
                <a:ea typeface="ＭＳ 明朝" panose="02020609040205080304" pitchFamily="17" charset="-128"/>
              </a:rPr>
              <a:t>UNDP, 2019).</a:t>
            </a:r>
          </a:p>
          <a:p>
            <a:r>
              <a:rPr lang="en-US" altLang="ja-JP" sz="2000" dirty="0">
                <a:latin typeface="+mn-lt"/>
                <a:ea typeface="ＭＳ 明朝" panose="02020609040205080304" pitchFamily="17" charset="-128"/>
              </a:rPr>
              <a:t>   The SDGs are aiming for: 1) No Poverty, 2) Zero Hunger, 3) Good Health and Well-being, 4) Quality Education, 5) Gender Equality, 6) Clean Water and Sanitation, 7) Affordable and Clean Energy, 8) Decent Work and Economic Growth, 9) Industry, Innovation, and Infrastructure, 10) Reducing Inequality, 11) Sustainable Cities and Communities, 12) Responsible Consumption and Production, 13) Climate Action, 14) Life Below Water, 15) Life On Land, 16) Peace, Justice, and Strong Institutions, and 17) Partnerships for the Goals.</a:t>
            </a:r>
          </a:p>
        </p:txBody>
      </p:sp>
    </p:spTree>
  </p:cSld>
  <p:clrMapOvr>
    <a:masterClrMapping/>
  </p:clrMapOvr>
  <mc:AlternateContent xmlns:mc="http://schemas.openxmlformats.org/markup-compatibility/2006" xmlns:p14="http://schemas.microsoft.com/office/powerpoint/2010/main">
    <mc:Choice Requires="p14">
      <p:transition spd="slow" p14:dur="2000" advTm="40844"/>
    </mc:Choice>
    <mc:Fallback xmlns="">
      <p:transition spd="slow" advTm="4084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00AE22C4-AAC8-44B8-B25D-79B04511AB66}"/>
              </a:ext>
            </a:extLst>
          </p:cNvPr>
          <p:cNvSpPr>
            <a:spLocks noGrp="1" noChangeArrowheads="1"/>
          </p:cNvSpPr>
          <p:nvPr>
            <p:ph type="title"/>
          </p:nvPr>
        </p:nvSpPr>
        <p:spPr/>
        <p:txBody>
          <a:bodyPr anchor="ctr"/>
          <a:lstStyle/>
          <a:p>
            <a:pPr>
              <a:defRPr/>
            </a:pPr>
            <a:r>
              <a:rPr kumimoji="0" lang="en-US" altLang="ja-JP" sz="2800" dirty="0">
                <a:latin typeface="+mn-lt"/>
                <a:ea typeface="ＭＳ Ｐゴシック" panose="020B0600070205080204" pitchFamily="50" charset="-128"/>
                <a:cs typeface="Times New Roman" panose="02020603050405020304" pitchFamily="18" charset="0"/>
              </a:rPr>
              <a:t>2-2 Global Index Score and Demographic Development </a:t>
            </a:r>
            <a:endParaRPr kumimoji="0" lang="ja-JP" altLang="en-US" sz="2800" dirty="0">
              <a:latin typeface="+mn-lt"/>
              <a:ea typeface="ＭＳ Ｐゴシック" panose="020B0600070205080204" pitchFamily="50" charset="-128"/>
              <a:cs typeface="Times New Roman" panose="02020603050405020304" pitchFamily="18" charset="0"/>
            </a:endParaRPr>
          </a:p>
        </p:txBody>
      </p:sp>
      <p:sp>
        <p:nvSpPr>
          <p:cNvPr id="49155" name="スライド番号プレースホルダ 3">
            <a:extLst>
              <a:ext uri="{FF2B5EF4-FFF2-40B4-BE49-F238E27FC236}">
                <a16:creationId xmlns:a16="http://schemas.microsoft.com/office/drawing/2014/main" id="{2E344397-42B5-4DD0-88E9-40E5A2AFB8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539BB4D-39BE-4297-AC52-64232ACF9304}" type="slidenum">
              <a:rPr kumimoji="0" lang="en-US" altLang="ja-JP" sz="1200" smtClean="0"/>
              <a:pPr/>
              <a:t>32</a:t>
            </a:fld>
            <a:endParaRPr kumimoji="0" lang="en-US" altLang="ja-JP" sz="1200" dirty="0"/>
          </a:p>
        </p:txBody>
      </p:sp>
      <p:sp>
        <p:nvSpPr>
          <p:cNvPr id="49156" name="テキスト ボックス 2">
            <a:extLst>
              <a:ext uri="{FF2B5EF4-FFF2-40B4-BE49-F238E27FC236}">
                <a16:creationId xmlns:a16="http://schemas.microsoft.com/office/drawing/2014/main" id="{46E1E3A8-2778-4176-82D8-4A223A3D85BF}"/>
              </a:ext>
            </a:extLst>
          </p:cNvPr>
          <p:cNvSpPr txBox="1">
            <a:spLocks noChangeArrowheads="1"/>
          </p:cNvSpPr>
          <p:nvPr/>
        </p:nvSpPr>
        <p:spPr bwMode="auto">
          <a:xfrm>
            <a:off x="899592" y="2096852"/>
            <a:ext cx="7128792" cy="2585323"/>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800" dirty="0">
                <a:latin typeface="RyuminPr6-Regular"/>
              </a:rPr>
              <a:t>　</a:t>
            </a:r>
            <a:r>
              <a:rPr lang="en-US" altLang="ja-JP" sz="1800" dirty="0">
                <a:latin typeface="+mn-lt"/>
                <a:ea typeface="ＭＳ 明朝" panose="02020609040205080304" pitchFamily="17" charset="-128"/>
              </a:rPr>
              <a:t>According to the Sustainable Development Report (Sachs et al., 2019), the Global Index Score shows different degree of goal attainment as of 2019 from the highest value of 85.2 in Demark to the lowest value of 39.1 in the Central African Republic. </a:t>
            </a:r>
          </a:p>
          <a:p>
            <a:pPr>
              <a:defRPr/>
            </a:pPr>
            <a:r>
              <a:rPr lang="en-US" altLang="ja-JP" sz="1800" dirty="0">
                <a:latin typeface="+mn-lt"/>
                <a:ea typeface="ＭＳ 明朝" panose="02020609040205080304" pitchFamily="17" charset="-128"/>
              </a:rPr>
              <a:t>   The top 20 countries belong to OECD member countries (mostly in the EU) and most of the bottoms 20 countries are in Sub-Saharan Africa (see Table 1). The map of the SDGs Global Index Score indicates how uneven are the challenges around the world (see Figure 15).</a:t>
            </a:r>
            <a:endParaRPr lang="ja-JP" altLang="en-US" dirty="0">
              <a:latin typeface="+mn-lt"/>
              <a:ea typeface="ＭＳ 明朝" panose="02020609040205080304" pitchFamily="17"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51406"/>
    </mc:Choice>
    <mc:Fallback xmlns="">
      <p:transition spd="slow" advTm="5140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76D1B92-3A8A-419E-AF64-7DF0AD169C85}"/>
              </a:ext>
            </a:extLst>
          </p:cNvPr>
          <p:cNvSpPr>
            <a:spLocks noGrp="1" noChangeArrowheads="1"/>
          </p:cNvSpPr>
          <p:nvPr>
            <p:ph type="title"/>
          </p:nvPr>
        </p:nvSpPr>
        <p:spPr>
          <a:xfrm>
            <a:off x="324721" y="444286"/>
            <a:ext cx="8147050" cy="576263"/>
          </a:xfrm>
        </p:spPr>
        <p:txBody>
          <a:bodyPr anchor="t"/>
          <a:lstStyle/>
          <a:p>
            <a:r>
              <a:rPr lang="en-US" altLang="ja-JP" sz="2800" dirty="0">
                <a:ea typeface="ＭＳ Ｐゴシック" panose="020B0600070205080204" pitchFamily="50" charset="-128"/>
              </a:rPr>
              <a:t>Table 1: SDGs Global Index Score</a:t>
            </a:r>
            <a:endParaRPr lang="ja-JP" altLang="en-US" sz="2800" dirty="0">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134E776A-CE94-4FFD-BFCA-26C0E271698A}"/>
              </a:ext>
            </a:extLst>
          </p:cNvPr>
          <p:cNvSpPr txBox="1">
            <a:spLocks noChangeArrowheads="1"/>
          </p:cNvSpPr>
          <p:nvPr/>
        </p:nvSpPr>
        <p:spPr bwMode="auto">
          <a:xfrm>
            <a:off x="347141" y="6264374"/>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 Sustainable Development Report, 2019.  *The darker the color of the region, the higher the score.</a:t>
            </a:r>
            <a:endParaRPr lang="ja-JP" altLang="en-US" sz="1400" dirty="0"/>
          </a:p>
        </p:txBody>
      </p:sp>
      <p:pic>
        <p:nvPicPr>
          <p:cNvPr id="2" name="図 1">
            <a:extLst>
              <a:ext uri="{FF2B5EF4-FFF2-40B4-BE49-F238E27FC236}">
                <a16:creationId xmlns:a16="http://schemas.microsoft.com/office/drawing/2014/main" id="{817125D9-B9E6-410C-88E7-57DC8BADD28E}"/>
              </a:ext>
            </a:extLst>
          </p:cNvPr>
          <p:cNvPicPr>
            <a:picLocks noChangeAspect="1"/>
          </p:cNvPicPr>
          <p:nvPr/>
        </p:nvPicPr>
        <p:blipFill>
          <a:blip r:embed="rId3"/>
          <a:stretch>
            <a:fillRect/>
          </a:stretch>
        </p:blipFill>
        <p:spPr>
          <a:xfrm>
            <a:off x="347141" y="1121502"/>
            <a:ext cx="8619658" cy="5072846"/>
          </a:xfrm>
          <a:prstGeom prst="rect">
            <a:avLst/>
          </a:prstGeom>
        </p:spPr>
      </p:pic>
    </p:spTree>
    <p:extLst>
      <p:ext uri="{BB962C8B-B14F-4D97-AF65-F5344CB8AC3E}">
        <p14:creationId xmlns:p14="http://schemas.microsoft.com/office/powerpoint/2010/main" val="1464625433"/>
      </p:ext>
    </p:extLst>
  </p:cSld>
  <p:clrMapOvr>
    <a:masterClrMapping/>
  </p:clrMapOvr>
  <mc:AlternateContent xmlns:mc="http://schemas.openxmlformats.org/markup-compatibility/2006" xmlns:p14="http://schemas.microsoft.com/office/powerpoint/2010/main">
    <mc:Choice Requires="p14">
      <p:transition spd="slow" p14:dur="2000" advTm="41889"/>
    </mc:Choice>
    <mc:Fallback xmlns="">
      <p:transition spd="slow" advTm="4188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76D1B92-3A8A-419E-AF64-7DF0AD169C85}"/>
              </a:ext>
            </a:extLst>
          </p:cNvPr>
          <p:cNvSpPr>
            <a:spLocks noGrp="1" noChangeArrowheads="1"/>
          </p:cNvSpPr>
          <p:nvPr>
            <p:ph type="title"/>
          </p:nvPr>
        </p:nvSpPr>
        <p:spPr>
          <a:xfrm>
            <a:off x="711200" y="692150"/>
            <a:ext cx="8147050" cy="576263"/>
          </a:xfrm>
        </p:spPr>
        <p:txBody>
          <a:bodyPr anchor="t"/>
          <a:lstStyle/>
          <a:p>
            <a:r>
              <a:rPr lang="en-US" altLang="ja-JP" sz="2800" dirty="0">
                <a:ea typeface="ＭＳ Ｐゴシック" panose="020B0600070205080204" pitchFamily="50" charset="-128"/>
              </a:rPr>
              <a:t>Figure 15 : SDGs Global Index Score</a:t>
            </a:r>
            <a:endParaRPr lang="ja-JP" altLang="en-US" sz="2800" dirty="0">
              <a:ea typeface="ＭＳ Ｐゴシック" panose="020B0600070205080204" pitchFamily="50" charset="-128"/>
            </a:endParaRPr>
          </a:p>
        </p:txBody>
      </p:sp>
      <p:pic>
        <p:nvPicPr>
          <p:cNvPr id="51203" name="図 3" descr="マップ&#10;&#10;自動的に生成された説明">
            <a:extLst>
              <a:ext uri="{FF2B5EF4-FFF2-40B4-BE49-F238E27FC236}">
                <a16:creationId xmlns:a16="http://schemas.microsoft.com/office/drawing/2014/main" id="{53536B26-D21B-49D5-8418-6924B326D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50342"/>
            <a:ext cx="8429625"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134E776A-CE94-4FFD-BFCA-26C0E271698A}"/>
              </a:ext>
            </a:extLst>
          </p:cNvPr>
          <p:cNvSpPr txBox="1">
            <a:spLocks noChangeArrowheads="1"/>
          </p:cNvSpPr>
          <p:nvPr/>
        </p:nvSpPr>
        <p:spPr bwMode="auto">
          <a:xfrm>
            <a:off x="347141" y="6264374"/>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 Sustainable Development Report, 2019.  *The darker the color of the region, the higher the score.</a:t>
            </a:r>
            <a:endParaRPr lang="ja-JP" alt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20490"/>
    </mc:Choice>
    <mc:Fallback xmlns="">
      <p:transition spd="slow" advTm="2049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00AE22C4-AAC8-44B8-B25D-79B04511AB66}"/>
              </a:ext>
            </a:extLst>
          </p:cNvPr>
          <p:cNvSpPr>
            <a:spLocks noGrp="1" noChangeArrowheads="1"/>
          </p:cNvSpPr>
          <p:nvPr>
            <p:ph type="title"/>
          </p:nvPr>
        </p:nvSpPr>
        <p:spPr>
          <a:xfrm>
            <a:off x="574674" y="304801"/>
            <a:ext cx="8101781" cy="1179984"/>
          </a:xfrm>
        </p:spPr>
        <p:txBody>
          <a:bodyPr anchor="ctr"/>
          <a:lstStyle/>
          <a:p>
            <a:pPr>
              <a:defRPr/>
            </a:pPr>
            <a:r>
              <a:rPr kumimoji="0" lang="en-US" altLang="ja-JP" sz="2800" dirty="0">
                <a:latin typeface="+mn-lt"/>
                <a:ea typeface="ＭＳ Ｐゴシック" panose="020B0600070205080204" pitchFamily="50" charset="-128"/>
                <a:cs typeface="Times New Roman" panose="02020603050405020304" pitchFamily="18" charset="0"/>
              </a:rPr>
              <a:t>* Global Index Score and Demographic Development </a:t>
            </a:r>
            <a:endParaRPr kumimoji="0" lang="ja-JP" altLang="en-US" sz="2800" dirty="0">
              <a:latin typeface="+mn-lt"/>
              <a:ea typeface="ＭＳ Ｐゴシック" panose="020B0600070205080204" pitchFamily="50" charset="-128"/>
              <a:cs typeface="Times New Roman" panose="02020603050405020304" pitchFamily="18" charset="0"/>
            </a:endParaRPr>
          </a:p>
        </p:txBody>
      </p:sp>
      <p:sp>
        <p:nvSpPr>
          <p:cNvPr id="49155" name="スライド番号プレースホルダ 3">
            <a:extLst>
              <a:ext uri="{FF2B5EF4-FFF2-40B4-BE49-F238E27FC236}">
                <a16:creationId xmlns:a16="http://schemas.microsoft.com/office/drawing/2014/main" id="{2E344397-42B5-4DD0-88E9-40E5A2AFB8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539BB4D-39BE-4297-AC52-64232ACF9304}" type="slidenum">
              <a:rPr kumimoji="0" lang="en-US" altLang="ja-JP" sz="1200" smtClean="0"/>
              <a:pPr/>
              <a:t>35</a:t>
            </a:fld>
            <a:endParaRPr kumimoji="0" lang="en-US" altLang="ja-JP" sz="1200" dirty="0"/>
          </a:p>
        </p:txBody>
      </p:sp>
      <p:sp>
        <p:nvSpPr>
          <p:cNvPr id="49156" name="テキスト ボックス 2">
            <a:extLst>
              <a:ext uri="{FF2B5EF4-FFF2-40B4-BE49-F238E27FC236}">
                <a16:creationId xmlns:a16="http://schemas.microsoft.com/office/drawing/2014/main" id="{46E1E3A8-2778-4176-82D8-4A223A3D85BF}"/>
              </a:ext>
            </a:extLst>
          </p:cNvPr>
          <p:cNvSpPr txBox="1">
            <a:spLocks noChangeArrowheads="1"/>
          </p:cNvSpPr>
          <p:nvPr/>
        </p:nvSpPr>
        <p:spPr bwMode="auto">
          <a:xfrm>
            <a:off x="827584" y="1944688"/>
            <a:ext cx="7272808" cy="3508653"/>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defRPr/>
            </a:pPr>
            <a:r>
              <a:rPr lang="en-US" altLang="ja-JP" sz="1800" dirty="0">
                <a:latin typeface="+mn-lt"/>
                <a:ea typeface="ＭＳ 明朝" panose="02020609040205080304" pitchFamily="17" charset="-128"/>
              </a:rPr>
              <a:t>     Even though the SDGs Global Index Score integrates 17 different development goals, this geographic distribution suggests a strong relation to the level of development of the population (see Figure 15). </a:t>
            </a:r>
          </a:p>
          <a:p>
            <a:pPr>
              <a:defRPr/>
            </a:pPr>
            <a:r>
              <a:rPr lang="en-US" altLang="ja-JP" sz="1800" dirty="0">
                <a:latin typeface="+mn-lt"/>
                <a:ea typeface="ＭＳ 明朝" panose="02020609040205080304" pitchFamily="17" charset="-128"/>
              </a:rPr>
              <a:t>     In this respect, it should be marked that the Global Index Score has a positive correlation with the life expectancy at birth (years) (</a:t>
            </a:r>
            <a:r>
              <a:rPr lang="ja-JP" altLang="en-US" sz="1800" dirty="0">
                <a:latin typeface="+mn-lt"/>
                <a:ea typeface="ＭＳ 明朝" panose="02020609040205080304" pitchFamily="17" charset="-128"/>
              </a:rPr>
              <a:t>ｒ＝</a:t>
            </a:r>
            <a:r>
              <a:rPr lang="en-US" altLang="ja-JP" sz="1800" dirty="0">
                <a:latin typeface="+mn-lt"/>
                <a:ea typeface="ＭＳ 明朝" panose="02020609040205080304" pitchFamily="17" charset="-128"/>
              </a:rPr>
              <a:t>0.905) and a negative correlation with the adolescent fertility rate (births per 1,000 women ages 15-19) (</a:t>
            </a:r>
            <a:r>
              <a:rPr lang="ja-JP" altLang="en-US" sz="1800" dirty="0">
                <a:latin typeface="+mn-lt"/>
                <a:ea typeface="ＭＳ 明朝" panose="02020609040205080304" pitchFamily="17" charset="-128"/>
              </a:rPr>
              <a:t>ｒ＝－</a:t>
            </a:r>
            <a:r>
              <a:rPr lang="en-US" altLang="ja-JP" sz="1800" dirty="0">
                <a:latin typeface="+mn-lt"/>
                <a:ea typeface="ＭＳ 明朝" panose="02020609040205080304" pitchFamily="17" charset="-128"/>
              </a:rPr>
              <a:t>0.756); ( see Figure 16 and Figure 17), respectively. </a:t>
            </a:r>
          </a:p>
          <a:p>
            <a:pPr>
              <a:defRPr/>
            </a:pPr>
            <a:r>
              <a:rPr lang="en-US" altLang="ja-JP" sz="1800" dirty="0">
                <a:latin typeface="+mn-lt"/>
                <a:ea typeface="ＭＳ 明朝" panose="02020609040205080304" pitchFamily="17" charset="-128"/>
              </a:rPr>
              <a:t>    As it was mentioned above, these two indicators refer to the different phase of the historical process of the demographic transition in each country.</a:t>
            </a:r>
          </a:p>
          <a:p>
            <a:pPr>
              <a:defRPr/>
            </a:pPr>
            <a:r>
              <a:rPr lang="en-US" altLang="ja-JP" sz="1800" dirty="0">
                <a:latin typeface="+mn-lt"/>
                <a:ea typeface="ＭＳ 明朝" panose="02020609040205080304" pitchFamily="17" charset="-128"/>
              </a:rPr>
              <a:t>  </a:t>
            </a:r>
            <a:endParaRPr lang="ja-JP" altLang="en-US" dirty="0">
              <a:latin typeface="+mn-lt"/>
              <a:ea typeface="ＭＳ 明朝" panose="02020609040205080304" pitchFamily="17" charset="-128"/>
            </a:endParaRPr>
          </a:p>
        </p:txBody>
      </p:sp>
    </p:spTree>
    <p:extLst>
      <p:ext uri="{BB962C8B-B14F-4D97-AF65-F5344CB8AC3E}">
        <p14:creationId xmlns:p14="http://schemas.microsoft.com/office/powerpoint/2010/main" val="3900356790"/>
      </p:ext>
    </p:extLst>
  </p:cSld>
  <p:clrMapOvr>
    <a:masterClrMapping/>
  </p:clrMapOvr>
  <mc:AlternateContent xmlns:mc="http://schemas.openxmlformats.org/markup-compatibility/2006" xmlns:p14="http://schemas.microsoft.com/office/powerpoint/2010/main">
    <mc:Choice Requires="p14">
      <p:transition spd="slow" p14:dur="2000" advTm="49259"/>
    </mc:Choice>
    <mc:Fallback xmlns="">
      <p:transition spd="slow" advTm="4925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0107414-ABA9-4940-A9CA-6E690CDEC1A3}"/>
              </a:ext>
            </a:extLst>
          </p:cNvPr>
          <p:cNvSpPr>
            <a:spLocks noGrp="1" noChangeArrowheads="1"/>
          </p:cNvSpPr>
          <p:nvPr>
            <p:ph type="title"/>
          </p:nvPr>
        </p:nvSpPr>
        <p:spPr>
          <a:xfrm>
            <a:off x="395288" y="476672"/>
            <a:ext cx="8424862" cy="504825"/>
          </a:xfrm>
        </p:spPr>
        <p:txBody>
          <a:bodyPr anchor="t"/>
          <a:lstStyle/>
          <a:p>
            <a:r>
              <a:rPr lang="en-US" altLang="ja-JP" sz="2800" dirty="0">
                <a:ea typeface="ＭＳ Ｐゴシック" panose="020B0600070205080204" pitchFamily="50" charset="-128"/>
              </a:rPr>
              <a:t>Figure 16:  Life Expectancy and Global Index Score</a:t>
            </a:r>
            <a:endParaRPr lang="ja-JP" altLang="en-US" sz="2800" dirty="0">
              <a:ea typeface="ＭＳ Ｐゴシック" panose="020B0600070205080204" pitchFamily="50" charset="-128"/>
            </a:endParaRPr>
          </a:p>
        </p:txBody>
      </p:sp>
      <p:pic>
        <p:nvPicPr>
          <p:cNvPr id="53251" name="図 1">
            <a:extLst>
              <a:ext uri="{FF2B5EF4-FFF2-40B4-BE49-F238E27FC236}">
                <a16:creationId xmlns:a16="http://schemas.microsoft.com/office/drawing/2014/main" id="{2A87FB61-AB6D-478A-AD72-35B9A745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975"/>
            <a:ext cx="78486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07616B21-12DD-454C-A938-E8E212600349}"/>
              </a:ext>
            </a:extLst>
          </p:cNvPr>
          <p:cNvSpPr txBox="1">
            <a:spLocks noChangeArrowheads="1"/>
          </p:cNvSpPr>
          <p:nvPr/>
        </p:nvSpPr>
        <p:spPr bwMode="auto">
          <a:xfrm>
            <a:off x="502444" y="6453336"/>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 Sustainable Development Report, 2019</a:t>
            </a:r>
            <a:endParaRPr lang="ja-JP" alt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41178"/>
    </mc:Choice>
    <mc:Fallback xmlns="">
      <p:transition spd="slow" advTm="4117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A77C1BA-460A-4E51-B1E2-7AD24DAE1093}"/>
              </a:ext>
            </a:extLst>
          </p:cNvPr>
          <p:cNvSpPr>
            <a:spLocks noGrp="1" noChangeArrowheads="1"/>
          </p:cNvSpPr>
          <p:nvPr>
            <p:ph type="title"/>
          </p:nvPr>
        </p:nvSpPr>
        <p:spPr>
          <a:xfrm>
            <a:off x="431006" y="260648"/>
            <a:ext cx="8317706" cy="938964"/>
          </a:xfrm>
        </p:spPr>
        <p:txBody>
          <a:bodyPr anchor="t"/>
          <a:lstStyle/>
          <a:p>
            <a:r>
              <a:rPr lang="en-US" altLang="ja-JP" sz="2800" dirty="0">
                <a:ea typeface="ＭＳ Ｐゴシック" panose="020B0600070205080204" pitchFamily="50" charset="-128"/>
              </a:rPr>
              <a:t>Figure 17: Adolescent Fertility and Global Index Score</a:t>
            </a:r>
            <a:endParaRPr lang="ja-JP" altLang="en-US" sz="2800" dirty="0">
              <a:ea typeface="ＭＳ Ｐゴシック" panose="020B0600070205080204" pitchFamily="50" charset="-128"/>
            </a:endParaRPr>
          </a:p>
        </p:txBody>
      </p:sp>
      <p:pic>
        <p:nvPicPr>
          <p:cNvPr id="55299" name="図 2">
            <a:extLst>
              <a:ext uri="{FF2B5EF4-FFF2-40B4-BE49-F238E27FC236}">
                <a16:creationId xmlns:a16="http://schemas.microsoft.com/office/drawing/2014/main" id="{752AF2F0-C796-4223-9984-9E4C6C197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9612"/>
            <a:ext cx="799306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FA7D12E8-4003-4666-99B5-A62C3E60473B}"/>
              </a:ext>
            </a:extLst>
          </p:cNvPr>
          <p:cNvSpPr txBox="1">
            <a:spLocks noChangeArrowheads="1"/>
          </p:cNvSpPr>
          <p:nvPr/>
        </p:nvSpPr>
        <p:spPr bwMode="auto">
          <a:xfrm>
            <a:off x="538162" y="6525721"/>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 Sustainable Development Report, 2019</a:t>
            </a:r>
            <a:endParaRPr lang="ja-JP" alt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56711"/>
    </mc:Choice>
    <mc:Fallback xmlns="">
      <p:transition spd="slow" advTm="5671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51558359-FBB9-4782-B6A2-1F34C14FD6FD}"/>
              </a:ext>
            </a:extLst>
          </p:cNvPr>
          <p:cNvSpPr>
            <a:spLocks noGrp="1" noChangeArrowheads="1"/>
          </p:cNvSpPr>
          <p:nvPr>
            <p:ph type="title"/>
          </p:nvPr>
        </p:nvSpPr>
        <p:spPr/>
        <p:txBody>
          <a:bodyPr anchor="ctr"/>
          <a:lstStyle/>
          <a:p>
            <a:pPr>
              <a:defRPr/>
            </a:pPr>
            <a:r>
              <a:rPr kumimoji="0" lang="en-US" altLang="ja-JP" sz="2800" dirty="0">
                <a:latin typeface="+mn-lt"/>
                <a:ea typeface="ＭＳ Ｐゴシック" panose="020B0600070205080204" pitchFamily="50" charset="-128"/>
                <a:cs typeface="Times New Roman" panose="02020603050405020304" pitchFamily="18" charset="0"/>
              </a:rPr>
              <a:t>* *Global Index Score and Demographic Development </a:t>
            </a:r>
            <a:endParaRPr kumimoji="0" lang="ja-JP" altLang="en-US" sz="2800" dirty="0">
              <a:latin typeface="+mn-lt"/>
              <a:ea typeface="ＭＳ Ｐゴシック" panose="020B0600070205080204" pitchFamily="50" charset="-128"/>
              <a:cs typeface="Times New Roman" panose="02020603050405020304" pitchFamily="18" charset="0"/>
            </a:endParaRPr>
          </a:p>
        </p:txBody>
      </p:sp>
      <p:sp>
        <p:nvSpPr>
          <p:cNvPr id="57347" name="スライド番号プレースホルダ 3">
            <a:extLst>
              <a:ext uri="{FF2B5EF4-FFF2-40B4-BE49-F238E27FC236}">
                <a16:creationId xmlns:a16="http://schemas.microsoft.com/office/drawing/2014/main" id="{D60A9019-E08A-4C3D-A3AA-2A3DF40FB8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1FB2560-5CA3-4E0F-AEC6-252FB1852850}" type="slidenum">
              <a:rPr kumimoji="0" lang="en-US" altLang="ja-JP" sz="1200" smtClean="0"/>
              <a:pPr/>
              <a:t>38</a:t>
            </a:fld>
            <a:endParaRPr kumimoji="0" lang="en-US" altLang="ja-JP" sz="1200" dirty="0"/>
          </a:p>
        </p:txBody>
      </p:sp>
      <p:sp>
        <p:nvSpPr>
          <p:cNvPr id="57348" name="テキスト ボックス 2">
            <a:extLst>
              <a:ext uri="{FF2B5EF4-FFF2-40B4-BE49-F238E27FC236}">
                <a16:creationId xmlns:a16="http://schemas.microsoft.com/office/drawing/2014/main" id="{EE2863FE-525E-4A45-8498-C439449B0753}"/>
              </a:ext>
            </a:extLst>
          </p:cNvPr>
          <p:cNvSpPr txBox="1">
            <a:spLocks noChangeArrowheads="1"/>
          </p:cNvSpPr>
          <p:nvPr/>
        </p:nvSpPr>
        <p:spPr bwMode="auto">
          <a:xfrm>
            <a:off x="539552" y="1628800"/>
            <a:ext cx="7820479" cy="4154984"/>
          </a:xfrm>
          <a:prstGeom prst="rect">
            <a:avLst/>
          </a:prstGeom>
          <a:noFill/>
          <a:ln>
            <a:noFill/>
          </a:ln>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defRPr/>
            </a:pPr>
            <a:r>
              <a:rPr lang="en-US" altLang="ja-JP" dirty="0">
                <a:latin typeface="+mn-lt"/>
                <a:ea typeface="ＭＳ 明朝" panose="02020609040205080304" pitchFamily="17" charset="-128"/>
              </a:rPr>
              <a:t>   The Global Index Score tends to be higher for the early starter countries in demographic transformation, while it is less favorable for the later starter countries. </a:t>
            </a:r>
          </a:p>
          <a:p>
            <a:pPr>
              <a:defRPr/>
            </a:pPr>
            <a:r>
              <a:rPr lang="en-US" altLang="ja-JP" dirty="0">
                <a:latin typeface="+mn-lt"/>
                <a:ea typeface="ＭＳ 明朝" panose="02020609040205080304" pitchFamily="17" charset="-128"/>
              </a:rPr>
              <a:t>    This may reflect the fact that the early starter countries are experiencing longer life expectancy, while fertility is below the replacement level and the birthrate is declining and aging. Indeed, such a demographic situation may have favored the SDGs' goals in the past.</a:t>
            </a:r>
          </a:p>
          <a:p>
            <a:pPr>
              <a:defRPr/>
            </a:pPr>
            <a:r>
              <a:rPr lang="ja-JP" altLang="en-US" dirty="0">
                <a:latin typeface="+mn-lt"/>
                <a:ea typeface="ＭＳ 明朝" panose="02020609040205080304" pitchFamily="17" charset="-128"/>
              </a:rPr>
              <a:t>　</a:t>
            </a:r>
            <a:r>
              <a:rPr lang="en-US" altLang="ja-JP" dirty="0">
                <a:latin typeface="+mn-lt"/>
                <a:ea typeface="ＭＳ 明朝" panose="02020609040205080304" pitchFamily="17" charset="-128"/>
              </a:rPr>
              <a:t>However, such a simple relationship may no longer hold true when the the population begins to decline as rapidly as in Japan.</a:t>
            </a:r>
            <a:r>
              <a:rPr lang="ja-JP" altLang="en-US" dirty="0">
                <a:latin typeface="+mn-lt"/>
                <a:ea typeface="ＭＳ 明朝" panose="02020609040205080304" pitchFamily="17" charset="-128"/>
              </a:rPr>
              <a:t>　</a:t>
            </a:r>
          </a:p>
        </p:txBody>
      </p:sp>
    </p:spTree>
  </p:cSld>
  <p:clrMapOvr>
    <a:masterClrMapping/>
  </p:clrMapOvr>
  <mc:AlternateContent xmlns:mc="http://schemas.openxmlformats.org/markup-compatibility/2006" xmlns:p14="http://schemas.microsoft.com/office/powerpoint/2010/main">
    <mc:Choice Requires="p14">
      <p:transition spd="slow" p14:dur="2000" advTm="54530"/>
    </mc:Choice>
    <mc:Fallback xmlns="">
      <p:transition spd="slow" advTm="5453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a:extLst>
              <a:ext uri="{FF2B5EF4-FFF2-40B4-BE49-F238E27FC236}">
                <a16:creationId xmlns:a16="http://schemas.microsoft.com/office/drawing/2014/main" id="{AE170872-D87A-4CBC-ADAC-BF7BA6F39581}"/>
              </a:ext>
            </a:extLst>
          </p:cNvPr>
          <p:cNvSpPr>
            <a:spLocks noGrp="1" noChangeArrowheads="1"/>
          </p:cNvSpPr>
          <p:nvPr>
            <p:ph type="title"/>
          </p:nvPr>
        </p:nvSpPr>
        <p:spPr>
          <a:xfrm>
            <a:off x="539750" y="625474"/>
            <a:ext cx="7920682" cy="787301"/>
          </a:xfrm>
        </p:spPr>
        <p:txBody>
          <a:bodyPr anchor="ctr"/>
          <a:lstStyle/>
          <a:p>
            <a:pPr eaLnBrk="1" hangingPunct="1"/>
            <a:r>
              <a:rPr kumimoji="0" lang="en-US" altLang="ja-JP" sz="2800" dirty="0">
                <a:latin typeface="+mn-lt"/>
                <a:ea typeface="ＭＳ Ｐゴシック" panose="020B0600070205080204" pitchFamily="50" charset="-128"/>
              </a:rPr>
              <a:t>2-2 </a:t>
            </a:r>
            <a:r>
              <a:rPr kumimoji="0" lang="en-US" altLang="ja-JP" sz="2800" dirty="0">
                <a:ea typeface="ＭＳ 明朝" panose="02020609040205080304" pitchFamily="17" charset="-128"/>
              </a:rPr>
              <a:t>Population </a:t>
            </a:r>
            <a:r>
              <a:rPr kumimoji="0" lang="en-US" altLang="ja-JP" sz="2800" dirty="0">
                <a:latin typeface="+mn-lt"/>
                <a:ea typeface="ＭＳ 明朝" panose="02020609040205080304" pitchFamily="17" charset="-128"/>
              </a:rPr>
              <a:t>Increase </a:t>
            </a:r>
            <a:r>
              <a:rPr kumimoji="0" lang="en-US" altLang="ja-JP" sz="2800" dirty="0">
                <a:latin typeface="+mn-lt"/>
                <a:ea typeface="ＭＳ Ｐゴシック" panose="020B0600070205080204" pitchFamily="50" charset="-128"/>
              </a:rPr>
              <a:t>vs. </a:t>
            </a:r>
            <a:r>
              <a:rPr kumimoji="0" lang="en-US" altLang="ja-JP" sz="2800" dirty="0">
                <a:latin typeface="+mn-lt"/>
                <a:ea typeface="ＭＳ 明朝" panose="02020609040205080304" pitchFamily="17" charset="-128"/>
              </a:rPr>
              <a:t>Decrease </a:t>
            </a:r>
            <a:endParaRPr kumimoji="0" lang="ja-JP" altLang="en-US" sz="2800" dirty="0">
              <a:latin typeface="+mn-lt"/>
              <a:ea typeface="ＭＳ Ｐゴシック" panose="020B0600070205080204" pitchFamily="50" charset="-128"/>
            </a:endParaRPr>
          </a:p>
        </p:txBody>
      </p:sp>
      <p:sp>
        <p:nvSpPr>
          <p:cNvPr id="7171" name="コンテンツ プレースホルダ 2">
            <a:extLst>
              <a:ext uri="{FF2B5EF4-FFF2-40B4-BE49-F238E27FC236}">
                <a16:creationId xmlns:a16="http://schemas.microsoft.com/office/drawing/2014/main" id="{EAAD05CF-6B5C-4A03-9C25-0F887B14EC2F}"/>
              </a:ext>
            </a:extLst>
          </p:cNvPr>
          <p:cNvSpPr>
            <a:spLocks noGrp="1" noChangeArrowheads="1"/>
          </p:cNvSpPr>
          <p:nvPr>
            <p:ph idx="1"/>
          </p:nvPr>
        </p:nvSpPr>
        <p:spPr>
          <a:xfrm>
            <a:off x="611560" y="1700808"/>
            <a:ext cx="7560840" cy="4176464"/>
          </a:xfrm>
        </p:spPr>
        <p:txBody>
          <a:bodyPr/>
          <a:lstStyle/>
          <a:p>
            <a:pPr eaLnBrk="1" hangingPunct="1">
              <a:defRPr/>
            </a:pPr>
            <a:r>
              <a:rPr kumimoji="0" lang="en-US" altLang="ja-JP" sz="2400" dirty="0">
                <a:ea typeface="ＭＳ 明朝" panose="02020609040205080304" pitchFamily="17" charset="-128"/>
              </a:rPr>
              <a:t>Population Increase,  r</a:t>
            </a:r>
            <a:r>
              <a:rPr kumimoji="0" lang="ja-JP" altLang="en-US" sz="2400" dirty="0">
                <a:ea typeface="ＭＳ 明朝" panose="02020609040205080304" pitchFamily="17" charset="-128"/>
              </a:rPr>
              <a:t>＞０ </a:t>
            </a:r>
            <a:r>
              <a:rPr kumimoji="0" lang="en-US" altLang="ja-JP" sz="2400" dirty="0">
                <a:ea typeface="ＭＳ 明朝" panose="02020609040205080304" pitchFamily="17" charset="-128"/>
              </a:rPr>
              <a:t>(figure 18)</a:t>
            </a:r>
          </a:p>
          <a:p>
            <a:pPr eaLnBrk="1" hangingPunct="1">
              <a:buFont typeface="Wingdings" panose="05000000000000000000" pitchFamily="2" charset="2"/>
              <a:buChar char="Ø"/>
              <a:defRPr/>
            </a:pPr>
            <a:r>
              <a:rPr kumimoji="0" lang="en-US" altLang="ja-JP" sz="1800" dirty="0">
                <a:ea typeface="ＭＳ 明朝" panose="02020609040205080304" pitchFamily="17" charset="-128"/>
              </a:rPr>
              <a:t>Exponential growth (growth accelerates with respect to time)</a:t>
            </a:r>
            <a:r>
              <a:rPr kumimoji="0" lang="ja-JP" altLang="en-US" sz="1800" dirty="0">
                <a:ea typeface="ＭＳ 明朝" panose="02020609040205080304" pitchFamily="17" charset="-128"/>
              </a:rPr>
              <a:t>　　</a:t>
            </a:r>
            <a:endParaRPr kumimoji="0" lang="en-US" altLang="ja-JP" sz="1800" dirty="0">
              <a:ea typeface="ＭＳ 明朝" panose="02020609040205080304" pitchFamily="17" charset="-128"/>
            </a:endParaRPr>
          </a:p>
          <a:p>
            <a:pPr eaLnBrk="1" hangingPunct="1">
              <a:buFont typeface="Wingdings" panose="05000000000000000000" pitchFamily="2" charset="2"/>
              <a:buChar char="Ø"/>
              <a:defRPr/>
            </a:pPr>
            <a:r>
              <a:rPr kumimoji="0" lang="en-US" altLang="ja-JP" sz="1800" dirty="0">
                <a:ea typeface="ＭＳ 明朝" panose="02020609040205080304" pitchFamily="17" charset="-128"/>
                <a:cs typeface="Times New Roman" panose="02020603050405020304" pitchFamily="18" charset="0"/>
              </a:rPr>
              <a:t>Population explosion : </a:t>
            </a:r>
            <a:r>
              <a:rPr kumimoji="0" lang="en-US" altLang="ja-JP" sz="1800" dirty="0">
                <a:ea typeface="ＭＳ 明朝" panose="02020609040205080304" pitchFamily="17" charset="-128"/>
              </a:rPr>
              <a:t>r&lt;+2%, Doubling time </a:t>
            </a:r>
            <a:r>
              <a:rPr kumimoji="0" lang="ja-JP" altLang="en-US" sz="1800" dirty="0">
                <a:ea typeface="ＭＳ 明朝" panose="02020609040205080304" pitchFamily="17" charset="-128"/>
              </a:rPr>
              <a:t>≒</a:t>
            </a:r>
            <a:r>
              <a:rPr kumimoji="0" lang="en-US" altLang="ja-JP" sz="1800" dirty="0">
                <a:ea typeface="ＭＳ 明朝" panose="02020609040205080304" pitchFamily="17" charset="-128"/>
              </a:rPr>
              <a:t>one generation (by each 35 years).</a:t>
            </a:r>
          </a:p>
          <a:p>
            <a:pPr eaLnBrk="1" hangingPunct="1">
              <a:buFont typeface="Wingdings" panose="05000000000000000000" pitchFamily="2" charset="2"/>
              <a:buChar char="Ø"/>
              <a:defRPr/>
            </a:pPr>
            <a:r>
              <a:rPr kumimoji="0" lang="en-US" altLang="ja-JP" sz="1800" dirty="0">
                <a:ea typeface="ＭＳ 明朝" panose="02020609040205080304" pitchFamily="17" charset="-128"/>
              </a:rPr>
              <a:t>Growth curve, approaching the limit of growth (also overshooting and shrinking).</a:t>
            </a:r>
          </a:p>
          <a:p>
            <a:pPr eaLnBrk="1" hangingPunct="1">
              <a:buFont typeface="Wingdings" panose="05000000000000000000" pitchFamily="2" charset="2"/>
              <a:buChar char="q"/>
              <a:defRPr/>
            </a:pPr>
            <a:r>
              <a:rPr kumimoji="0" lang="en-US" altLang="ja-JP" sz="2400" dirty="0">
                <a:ea typeface="ＭＳ 明朝" panose="02020609040205080304" pitchFamily="17" charset="-128"/>
              </a:rPr>
              <a:t>Population Decrease, r</a:t>
            </a:r>
            <a:r>
              <a:rPr kumimoji="0" lang="ja-JP" altLang="en-US" sz="2400" dirty="0">
                <a:ea typeface="ＭＳ 明朝" panose="02020609040205080304" pitchFamily="17" charset="-128"/>
              </a:rPr>
              <a:t>＜０　</a:t>
            </a:r>
            <a:r>
              <a:rPr kumimoji="0" lang="en-US" altLang="ja-JP" sz="2400" dirty="0">
                <a:ea typeface="ＭＳ 明朝" panose="02020609040205080304" pitchFamily="17" charset="-128"/>
              </a:rPr>
              <a:t>(figure 18)</a:t>
            </a:r>
          </a:p>
          <a:p>
            <a:pPr eaLnBrk="1" hangingPunct="1">
              <a:buFont typeface="Wingdings" panose="05000000000000000000" pitchFamily="2" charset="2"/>
              <a:buChar char="Ø"/>
              <a:defRPr/>
            </a:pPr>
            <a:r>
              <a:rPr kumimoji="0" lang="en-US" altLang="ja-JP" sz="2000" dirty="0">
                <a:ea typeface="ＭＳ 明朝" panose="02020609040205080304" pitchFamily="17" charset="-128"/>
              </a:rPr>
              <a:t>Exponential decline (decline accelerates with time)</a:t>
            </a:r>
          </a:p>
          <a:p>
            <a:pPr eaLnBrk="1" hangingPunct="1">
              <a:buFont typeface="Wingdings" panose="05000000000000000000" pitchFamily="2" charset="2"/>
              <a:buChar char="Ø"/>
              <a:defRPr/>
            </a:pPr>
            <a:r>
              <a:rPr kumimoji="0" lang="en-US" altLang="ja-JP" sz="2000" dirty="0">
                <a:ea typeface="ＭＳ 明朝" panose="02020609040205080304" pitchFamily="17" charset="-128"/>
              </a:rPr>
              <a:t>Population Implosion r&lt;-2%, </a:t>
            </a:r>
            <a:r>
              <a:rPr kumimoji="0" lang="ja-JP" altLang="en-US" sz="2000" dirty="0">
                <a:ea typeface="ＭＳ 明朝" panose="02020609040205080304" pitchFamily="17" charset="-128"/>
              </a:rPr>
              <a:t> </a:t>
            </a:r>
            <a:r>
              <a:rPr kumimoji="0" lang="en-US" altLang="ja-JP" sz="2000" dirty="0">
                <a:ea typeface="ＭＳ 明朝" panose="02020609040205080304" pitchFamily="17" charset="-128"/>
              </a:rPr>
              <a:t>Half-life </a:t>
            </a:r>
            <a:r>
              <a:rPr kumimoji="0" lang="ja-JP" altLang="en-US" sz="2000" dirty="0">
                <a:ea typeface="ＭＳ 明朝" panose="02020609040205080304" pitchFamily="17" charset="-128"/>
              </a:rPr>
              <a:t>≒ </a:t>
            </a:r>
            <a:r>
              <a:rPr kumimoji="0" lang="en-US" altLang="ja-JP" sz="2000" dirty="0">
                <a:ea typeface="ＭＳ 明朝" panose="02020609040205080304" pitchFamily="17" charset="-128"/>
              </a:rPr>
              <a:t>one generation (by each 35 years).</a:t>
            </a:r>
          </a:p>
          <a:p>
            <a:pPr eaLnBrk="1" hangingPunct="1">
              <a:buFont typeface="Wingdings" panose="05000000000000000000" pitchFamily="2" charset="2"/>
              <a:buChar char="Ø"/>
              <a:defRPr/>
            </a:pPr>
            <a:r>
              <a:rPr kumimoji="0" lang="en-US" altLang="ja-JP" sz="2000" dirty="0">
                <a:ea typeface="ＭＳ 明朝" panose="02020609040205080304" pitchFamily="17" charset="-128"/>
              </a:rPr>
              <a:t>A declining curve is drawn and the population shrinks toward the lower limit.</a:t>
            </a:r>
            <a:endParaRPr kumimoji="0" lang="en-US" altLang="ja-JP" sz="2400" dirty="0">
              <a:ea typeface="ＭＳ Ｐゴシック" panose="020B0600070205080204" pitchFamily="50" charset="-128"/>
            </a:endParaRPr>
          </a:p>
          <a:p>
            <a:pPr marL="0" indent="0" eaLnBrk="1" hangingPunct="1">
              <a:buFont typeface="Wingdings" panose="05000000000000000000" pitchFamily="2" charset="2"/>
              <a:buNone/>
              <a:defRPr/>
            </a:pP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defRPr/>
            </a:pP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9396" name="スライド番号プレースホルダ 3">
            <a:extLst>
              <a:ext uri="{FF2B5EF4-FFF2-40B4-BE49-F238E27FC236}">
                <a16:creationId xmlns:a16="http://schemas.microsoft.com/office/drawing/2014/main" id="{6B582834-E88F-4926-8741-52348ECCC2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9652284-4E40-457E-9190-E9FEBD5F1983}" type="slidenum">
              <a:rPr kumimoji="0" lang="en-US" altLang="ja-JP" sz="1200" smtClean="0"/>
              <a:pPr/>
              <a:t>39</a:t>
            </a:fld>
            <a:endParaRPr kumimoji="0" lang="en-US" altLang="ja-JP" sz="1200" dirty="0"/>
          </a:p>
        </p:txBody>
      </p:sp>
    </p:spTree>
  </p:cSld>
  <p:clrMapOvr>
    <a:masterClrMapping/>
  </p:clrMapOvr>
  <mc:AlternateContent xmlns:mc="http://schemas.openxmlformats.org/markup-compatibility/2006" xmlns:p14="http://schemas.microsoft.com/office/powerpoint/2010/main">
    <mc:Choice Requires="p14">
      <p:transition spd="slow" p14:dur="2000" advTm="113090"/>
    </mc:Choice>
    <mc:Fallback xmlns="">
      <p:transition spd="slow" advTm="1130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CFE54885-ED26-4771-B64F-996D7A7B4797}"/>
              </a:ext>
            </a:extLst>
          </p:cNvPr>
          <p:cNvSpPr>
            <a:spLocks noGrp="1" noChangeArrowheads="1"/>
          </p:cNvSpPr>
          <p:nvPr>
            <p:ph type="title"/>
          </p:nvPr>
        </p:nvSpPr>
        <p:spPr>
          <a:xfrm>
            <a:off x="539750" y="625475"/>
            <a:ext cx="7675563" cy="774700"/>
          </a:xfrm>
        </p:spPr>
        <p:txBody>
          <a:bodyPr anchor="ctr"/>
          <a:lstStyle/>
          <a:p>
            <a:pPr eaLnBrk="1" hangingPunct="1"/>
            <a:r>
              <a:rPr lang="en-US" altLang="ja-JP" sz="3200" b="1" dirty="0">
                <a:latin typeface="+mn-lt"/>
              </a:rPr>
              <a:t>1-1 World Population Prospects 2022</a:t>
            </a:r>
            <a:br>
              <a:rPr lang="en-US" altLang="ja-JP" sz="3200" b="1" dirty="0">
                <a:latin typeface="+mn-lt"/>
              </a:rPr>
            </a:br>
            <a:r>
              <a:rPr kumimoji="0" lang="en-US" altLang="ja-JP" sz="3600" b="1" dirty="0">
                <a:latin typeface="+mn-lt"/>
                <a:ea typeface="ＭＳ Ｐゴシック" panose="020B0600070205080204" pitchFamily="50" charset="-128"/>
                <a:cs typeface="Times New Roman" panose="02020603050405020304" pitchFamily="18" charset="0"/>
              </a:rPr>
              <a:t>(UNWPP2022)</a:t>
            </a:r>
            <a:endParaRPr kumimoji="0" lang="ja-JP" altLang="en-US" sz="3600" dirty="0">
              <a:ea typeface="ＭＳ Ｐゴシック" panose="020B0600070205080204" pitchFamily="50" charset="-128"/>
            </a:endParaRPr>
          </a:p>
        </p:txBody>
      </p:sp>
      <p:sp>
        <p:nvSpPr>
          <p:cNvPr id="7171" name="コンテンツ プレースホルダ 2">
            <a:extLst>
              <a:ext uri="{FF2B5EF4-FFF2-40B4-BE49-F238E27FC236}">
                <a16:creationId xmlns:a16="http://schemas.microsoft.com/office/drawing/2014/main" id="{A5D14ACE-9F45-4316-8936-A6D8735AED83}"/>
              </a:ext>
            </a:extLst>
          </p:cNvPr>
          <p:cNvSpPr>
            <a:spLocks noGrp="1" noChangeArrowheads="1"/>
          </p:cNvSpPr>
          <p:nvPr>
            <p:ph idx="1"/>
          </p:nvPr>
        </p:nvSpPr>
        <p:spPr>
          <a:xfrm>
            <a:off x="459958" y="1844824"/>
            <a:ext cx="8108745" cy="4032448"/>
          </a:xfrm>
        </p:spPr>
        <p:txBody>
          <a:bodyPr/>
          <a:lstStyle/>
          <a:p>
            <a:pPr eaLnBrk="1" hangingPunct="1"/>
            <a:r>
              <a:rPr kumimoji="0" lang="en-US" altLang="ja-JP" sz="2400" dirty="0">
                <a:ea typeface="ＭＳ 明朝" panose="02020609040205080304" pitchFamily="17" charset="-128"/>
                <a:cs typeface="Times New Roman" panose="02020603050405020304" pitchFamily="18" charset="0"/>
              </a:rPr>
              <a:t>The United Nations projected that the world’s population is expected to grow from 8 billion in 2022 </a:t>
            </a:r>
            <a:r>
              <a:rPr kumimoji="0" lang="ja-JP" altLang="en-US" sz="2400" dirty="0">
                <a:ea typeface="ＭＳ 明朝" panose="02020609040205080304" pitchFamily="17" charset="-128"/>
                <a:cs typeface="Times New Roman" panose="02020603050405020304" pitchFamily="18" charset="0"/>
              </a:rPr>
              <a:t>、</a:t>
            </a:r>
            <a:r>
              <a:rPr kumimoji="0" lang="en-US" altLang="ja-JP" sz="2400" dirty="0">
                <a:ea typeface="ＭＳ 明朝" panose="02020609040205080304" pitchFamily="17" charset="-128"/>
                <a:cs typeface="Times New Roman" panose="02020603050405020304" pitchFamily="18" charset="0"/>
              </a:rPr>
              <a:t>to peak off  with 10.4 billion in 2086, then to turn in decrease  to 10.3 billion in 2100. We will still have a 30% increase from 2022.  (United Nations 2022). </a:t>
            </a:r>
            <a:r>
              <a:rPr kumimoji="0" lang="ja-JP" altLang="en-US" sz="2400" dirty="0">
                <a:ea typeface="ＭＳ 明朝" panose="02020609040205080304" pitchFamily="17" charset="-128"/>
                <a:cs typeface="Times New Roman" panose="02020603050405020304" pitchFamily="18" charset="0"/>
              </a:rPr>
              <a:t>（</a:t>
            </a:r>
            <a:r>
              <a:rPr kumimoji="0" lang="en-US" altLang="ja-JP" sz="2400" dirty="0">
                <a:ea typeface="ＭＳ 明朝" panose="02020609040205080304" pitchFamily="17" charset="-128"/>
                <a:cs typeface="Times New Roman" panose="02020603050405020304" pitchFamily="18" charset="0"/>
              </a:rPr>
              <a:t>Figure1</a:t>
            </a:r>
            <a:r>
              <a:rPr kumimoji="0" lang="ja-JP" altLang="en-US" sz="2400" dirty="0">
                <a:ea typeface="ＭＳ 明朝" panose="02020609040205080304" pitchFamily="17" charset="-128"/>
                <a:cs typeface="Times New Roman" panose="02020603050405020304" pitchFamily="18" charset="0"/>
              </a:rPr>
              <a:t>）</a:t>
            </a:r>
          </a:p>
          <a:p>
            <a:pPr eaLnBrk="1" hangingPunct="1"/>
            <a:r>
              <a:rPr kumimoji="0" lang="ja-JP" altLang="en-US" sz="2400" dirty="0">
                <a:ea typeface="ＭＳ 明朝" panose="02020609040205080304" pitchFamily="17" charset="-128"/>
                <a:cs typeface="Times New Roman" panose="02020603050405020304" pitchFamily="18" charset="0"/>
              </a:rPr>
              <a:t> </a:t>
            </a:r>
            <a:r>
              <a:rPr kumimoji="0" lang="en-US" altLang="ja-JP" sz="2400" dirty="0">
                <a:ea typeface="ＭＳ 明朝" panose="02020609040205080304" pitchFamily="17" charset="-128"/>
                <a:cs typeface="Times New Roman" panose="02020603050405020304" pitchFamily="18" charset="0"/>
              </a:rPr>
              <a:t>However, if we take a closer look at this growth, most of the increase (about 95.8%) is expected in Sub-Saharan Africa. In most other regions</a:t>
            </a:r>
            <a:r>
              <a:rPr kumimoji="0" lang="ja-JP" altLang="en-US" sz="2400" dirty="0">
                <a:ea typeface="ＭＳ 明朝" panose="02020609040205080304" pitchFamily="17" charset="-128"/>
                <a:cs typeface="Times New Roman" panose="02020603050405020304" pitchFamily="18" charset="0"/>
              </a:rPr>
              <a:t> </a:t>
            </a:r>
            <a:r>
              <a:rPr kumimoji="0" lang="en-US" altLang="ja-JP" sz="2400" dirty="0">
                <a:ea typeface="ＭＳ 明朝" panose="02020609040205080304" pitchFamily="17" charset="-128"/>
                <a:cs typeface="Times New Roman" panose="02020603050405020304" pitchFamily="18" charset="0"/>
              </a:rPr>
              <a:t>except for Africa, population growth will continue but only the elderly (65+) will increase, while working-age adults (15–64) and children (0–14) will decrease. </a:t>
            </a:r>
            <a:r>
              <a:rPr kumimoji="0" lang="ja-JP" altLang="en-US" sz="2400" dirty="0">
                <a:ea typeface="ＭＳ 明朝" panose="02020609040205080304" pitchFamily="17" charset="-128"/>
                <a:cs typeface="Times New Roman" panose="02020603050405020304" pitchFamily="18" charset="0"/>
              </a:rPr>
              <a:t>（</a:t>
            </a:r>
            <a:r>
              <a:rPr kumimoji="0" lang="en-US" altLang="ja-JP" sz="2400" dirty="0">
                <a:ea typeface="ＭＳ 明朝" panose="02020609040205080304" pitchFamily="17" charset="-128"/>
                <a:cs typeface="Times New Roman" panose="02020603050405020304" pitchFamily="18" charset="0"/>
              </a:rPr>
              <a:t>Figure2</a:t>
            </a:r>
            <a:r>
              <a:rPr kumimoji="0" lang="ja-JP" altLang="en-US" sz="2400" dirty="0">
                <a:ea typeface="ＭＳ 明朝" panose="02020609040205080304" pitchFamily="17" charset="-128"/>
                <a:cs typeface="Times New Roman" panose="02020603050405020304" pitchFamily="18" charset="0"/>
              </a:rPr>
              <a:t>）</a:t>
            </a: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72" name="スライド番号プレースホルダ 3">
            <a:extLst>
              <a:ext uri="{FF2B5EF4-FFF2-40B4-BE49-F238E27FC236}">
                <a16:creationId xmlns:a16="http://schemas.microsoft.com/office/drawing/2014/main" id="{35E68F56-CBE4-407E-BE3C-74B8BE922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52D6FEC-C30F-42E7-B5AE-6D6D9420C31F}" type="slidenum">
              <a:rPr kumimoji="0" lang="en-US" altLang="ja-JP" sz="1200" smtClean="0"/>
              <a:pPr/>
              <a:t>4</a:t>
            </a:fld>
            <a:endParaRPr kumimoji="0" lang="en-US" altLang="ja-JP" sz="1200" dirty="0"/>
          </a:p>
        </p:txBody>
      </p:sp>
    </p:spTree>
  </p:cSld>
  <p:clrMapOvr>
    <a:masterClrMapping/>
  </p:clrMapOvr>
  <mc:AlternateContent xmlns:mc="http://schemas.openxmlformats.org/markup-compatibility/2006" xmlns:p14="http://schemas.microsoft.com/office/powerpoint/2010/main">
    <mc:Choice Requires="p14">
      <p:transition spd="slow" p14:dur="2000" advTm="46433"/>
    </mc:Choice>
    <mc:Fallback xmlns="">
      <p:transition spd="slow" advTm="4643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a:extLst>
              <a:ext uri="{FF2B5EF4-FFF2-40B4-BE49-F238E27FC236}">
                <a16:creationId xmlns:a16="http://schemas.microsoft.com/office/drawing/2014/main" id="{D91E64BB-3B33-404F-8FEC-D73279D131FF}"/>
              </a:ext>
            </a:extLst>
          </p:cNvPr>
          <p:cNvSpPr>
            <a:spLocks noGrp="1" noChangeArrowheads="1"/>
          </p:cNvSpPr>
          <p:nvPr>
            <p:ph type="title"/>
          </p:nvPr>
        </p:nvSpPr>
        <p:spPr>
          <a:xfrm>
            <a:off x="533400" y="152400"/>
            <a:ext cx="8001000" cy="1216025"/>
          </a:xfrm>
        </p:spPr>
        <p:txBody>
          <a:bodyPr anchor="ctr" anchorCtr="0"/>
          <a:lstStyle/>
          <a:p>
            <a:pPr eaLnBrk="1" hangingPunct="1"/>
            <a:r>
              <a:rPr lang="en-US" altLang="ja-JP" sz="2800" dirty="0">
                <a:ea typeface="ＭＳ Ｐゴシック" panose="020B0600070205080204" pitchFamily="50" charset="-128"/>
              </a:rPr>
              <a:t>Figure 18: </a:t>
            </a:r>
            <a:r>
              <a:rPr kumimoji="0" lang="en-US" altLang="ja-JP" sz="2800" dirty="0">
                <a:ea typeface="ＭＳ 明朝" panose="02020609040205080304" pitchFamily="17" charset="-128"/>
              </a:rPr>
              <a:t>Exponential growth  </a:t>
            </a:r>
            <a:endParaRPr kumimoji="0" lang="ja-JP" altLang="en-US" sz="2800" dirty="0">
              <a:latin typeface="ＭＳ ゴシック" panose="020B0609070205080204" pitchFamily="49" charset="-128"/>
              <a:ea typeface="ＭＳ ゴシック" panose="020B0609070205080204" pitchFamily="49" charset="-128"/>
            </a:endParaRPr>
          </a:p>
        </p:txBody>
      </p:sp>
      <p:pic>
        <p:nvPicPr>
          <p:cNvPr id="61443" name="図 3">
            <a:extLst>
              <a:ext uri="{FF2B5EF4-FFF2-40B4-BE49-F238E27FC236}">
                <a16:creationId xmlns:a16="http://schemas.microsoft.com/office/drawing/2014/main" id="{48A46CF7-A6C4-4AAC-BB1B-97B84F98C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73238"/>
            <a:ext cx="48244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テキスト ボックス 6">
            <a:extLst>
              <a:ext uri="{FF2B5EF4-FFF2-40B4-BE49-F238E27FC236}">
                <a16:creationId xmlns:a16="http://schemas.microsoft.com/office/drawing/2014/main" id="{9F5743C2-4187-4F74-B900-91FB71CB7B4B}"/>
              </a:ext>
            </a:extLst>
          </p:cNvPr>
          <p:cNvSpPr txBox="1">
            <a:spLocks noChangeArrowheads="1"/>
          </p:cNvSpPr>
          <p:nvPr/>
        </p:nvSpPr>
        <p:spPr bwMode="auto">
          <a:xfrm>
            <a:off x="571500" y="4762500"/>
            <a:ext cx="8001000" cy="1754188"/>
          </a:xfrm>
          <a:prstGeom prst="rect">
            <a:avLst/>
          </a:prstGeom>
          <a:solidFill>
            <a:schemeClr val="bg1"/>
          </a:solidFill>
          <a:ln>
            <a:noFill/>
          </a:ln>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defRPr/>
            </a:pPr>
            <a:r>
              <a:rPr lang="en-US" altLang="ja-JP" sz="1800" dirty="0">
                <a:latin typeface="Times-Roman2"/>
              </a:rPr>
              <a:t>(1) Population increases exponentially (i.e. in a geometrical ratio) if the growth rate</a:t>
            </a:r>
          </a:p>
          <a:p>
            <a:pPr>
              <a:defRPr/>
            </a:pPr>
            <a:r>
              <a:rPr lang="de-DE" altLang="ja-JP" sz="1800" dirty="0">
                <a:latin typeface="Times-Roman2"/>
              </a:rPr>
              <a:t>is positive (</a:t>
            </a:r>
            <a:r>
              <a:rPr lang="de-DE" altLang="ja-JP" sz="1800" i="1" dirty="0">
                <a:latin typeface="Times-Italic2"/>
              </a:rPr>
              <a:t>r </a:t>
            </a:r>
            <a:r>
              <a:rPr lang="de-DE" altLang="ja-JP" sz="1800" dirty="0">
                <a:latin typeface="Times-Roman2"/>
              </a:rPr>
              <a:t>&gt; 0).</a:t>
            </a:r>
          </a:p>
          <a:p>
            <a:pPr>
              <a:defRPr/>
            </a:pPr>
            <a:r>
              <a:rPr lang="en-US" altLang="ja-JP" sz="1800" dirty="0">
                <a:latin typeface="Times-Roman2"/>
              </a:rPr>
              <a:t>(2) Population is stationary if the growth rate is zero (</a:t>
            </a:r>
            <a:r>
              <a:rPr lang="en-US" altLang="ja-JP" sz="1800" i="1" dirty="0">
                <a:latin typeface="Times-Italic2"/>
              </a:rPr>
              <a:t>r </a:t>
            </a:r>
            <a:r>
              <a:rPr lang="en-US" altLang="ja-JP" sz="1800" dirty="0">
                <a:latin typeface="MTSYN2"/>
              </a:rPr>
              <a:t>= </a:t>
            </a:r>
            <a:r>
              <a:rPr lang="en-US" altLang="ja-JP" sz="1800" dirty="0">
                <a:latin typeface="Times-Roman2"/>
              </a:rPr>
              <a:t>0).</a:t>
            </a:r>
          </a:p>
          <a:p>
            <a:pPr>
              <a:defRPr/>
            </a:pPr>
            <a:r>
              <a:rPr lang="en-US" altLang="ja-JP" sz="1800" dirty="0">
                <a:latin typeface="Times-Roman2"/>
              </a:rPr>
              <a:t>(3) Population decreases exponentially (i.e. in a geometrical ratio) and reaches a</a:t>
            </a:r>
          </a:p>
          <a:p>
            <a:pPr>
              <a:defRPr/>
            </a:pPr>
            <a:r>
              <a:rPr lang="en-US" altLang="ja-JP" sz="1800" dirty="0">
                <a:latin typeface="Times-Roman2"/>
              </a:rPr>
              <a:t>minimum (0) at the infinite position, if the growth rate is negative (</a:t>
            </a:r>
            <a:r>
              <a:rPr lang="en-US" altLang="ja-JP" sz="1800" i="1" dirty="0">
                <a:latin typeface="Times-Italic2"/>
              </a:rPr>
              <a:t>r </a:t>
            </a:r>
            <a:r>
              <a:rPr lang="en-US" altLang="ja-JP" sz="1800" dirty="0">
                <a:latin typeface="Times-Roman2"/>
              </a:rPr>
              <a:t>&lt; 0).</a:t>
            </a:r>
            <a:r>
              <a:rPr lang="en-US" altLang="ja-JP" sz="1200" dirty="0">
                <a:latin typeface="Times New Roman" panose="02020603050405020304" pitchFamily="18" charset="0"/>
                <a:cs typeface="Times New Roman" panose="02020603050405020304" pitchFamily="18" charset="0"/>
              </a:rPr>
              <a:t> </a:t>
            </a:r>
          </a:p>
          <a:p>
            <a:pPr>
              <a:defRPr/>
            </a:pPr>
            <a:r>
              <a:rPr lang="en-US" altLang="ja-JP" sz="12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800" kern="100" dirty="0">
                <a:latin typeface="Times New Roman" panose="02020603050405020304" pitchFamily="18" charset="0"/>
                <a:ea typeface="ＭＳ 明朝" panose="02020609040205080304" pitchFamily="17" charset="-128"/>
                <a:cs typeface="Times New Roman" panose="02020603050405020304" pitchFamily="18" charset="0"/>
              </a:rPr>
              <a:t>(Hara 2020)</a:t>
            </a:r>
            <a:endParaRPr lang="en-US" altLang="ja-JP" sz="1800" dirty="0">
              <a:latin typeface="ＭＳ 明朝" panose="02020609040205080304" pitchFamily="17" charset="-128"/>
              <a:ea typeface="ＭＳ 明朝" panose="02020609040205080304" pitchFamily="17" charset="-128"/>
            </a:endParaRPr>
          </a:p>
        </p:txBody>
      </p:sp>
      <p:sp>
        <p:nvSpPr>
          <p:cNvPr id="61445" name="Rectangle 2">
            <a:extLst>
              <a:ext uri="{FF2B5EF4-FFF2-40B4-BE49-F238E27FC236}">
                <a16:creationId xmlns:a16="http://schemas.microsoft.com/office/drawing/2014/main" id="{8A28F3BF-3840-4AE6-9D12-D911E55B519E}"/>
              </a:ext>
            </a:extLst>
          </p:cNvPr>
          <p:cNvSpPr>
            <a:spLocks noChangeArrowheads="1"/>
          </p:cNvSpPr>
          <p:nvPr/>
        </p:nvSpPr>
        <p:spPr bwMode="auto">
          <a:xfrm>
            <a:off x="6084888" y="2811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aphicFrame>
        <p:nvGraphicFramePr>
          <p:cNvPr id="61446" name="オブジェクト 7">
            <a:extLst>
              <a:ext uri="{FF2B5EF4-FFF2-40B4-BE49-F238E27FC236}">
                <a16:creationId xmlns:a16="http://schemas.microsoft.com/office/drawing/2014/main" id="{F91BFEAD-EA10-47D0-9230-52CC01B48BEA}"/>
              </a:ext>
            </a:extLst>
          </p:cNvPr>
          <p:cNvGraphicFramePr>
            <a:graphicFrameLocks noChangeAspect="1"/>
          </p:cNvGraphicFramePr>
          <p:nvPr/>
        </p:nvGraphicFramePr>
        <p:xfrm>
          <a:off x="5795963" y="2025650"/>
          <a:ext cx="2190750" cy="800100"/>
        </p:xfrm>
        <a:graphic>
          <a:graphicData uri="http://schemas.openxmlformats.org/presentationml/2006/ole">
            <mc:AlternateContent xmlns:mc="http://schemas.openxmlformats.org/markup-compatibility/2006">
              <mc:Choice xmlns:v="urn:schemas-microsoft-com:vml" Requires="v">
                <p:oleObj name="Equation" r:id="rId3" imgW="660113" imgH="241195" progId="Equation.DSMT4">
                  <p:embed/>
                </p:oleObj>
              </mc:Choice>
              <mc:Fallback>
                <p:oleObj name="Equation" r:id="rId3" imgW="660113" imgH="241195" progId="Equation.DSMT4">
                  <p:embed/>
                  <p:pic>
                    <p:nvPicPr>
                      <p:cNvPr id="0" name="オブジェクト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025650"/>
                        <a:ext cx="2190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47" name="オブジェクト 8">
            <a:extLst>
              <a:ext uri="{FF2B5EF4-FFF2-40B4-BE49-F238E27FC236}">
                <a16:creationId xmlns:a16="http://schemas.microsoft.com/office/drawing/2014/main" id="{729CF5CF-5A52-435C-81CB-13D4A401037A}"/>
              </a:ext>
            </a:extLst>
          </p:cNvPr>
          <p:cNvGraphicFramePr>
            <a:graphicFrameLocks noChangeAspect="1"/>
          </p:cNvGraphicFramePr>
          <p:nvPr/>
        </p:nvGraphicFramePr>
        <p:xfrm>
          <a:off x="6084888" y="3305175"/>
          <a:ext cx="1511300" cy="989013"/>
        </p:xfrm>
        <a:graphic>
          <a:graphicData uri="http://schemas.openxmlformats.org/presentationml/2006/ole">
            <mc:AlternateContent xmlns:mc="http://schemas.openxmlformats.org/markup-compatibility/2006">
              <mc:Choice xmlns:v="urn:schemas-microsoft-com:vml" Requires="v">
                <p:oleObj name="Equation" r:id="rId5" imgW="596641" imgH="393529" progId="Equation.DSMT4">
                  <p:embed/>
                </p:oleObj>
              </mc:Choice>
              <mc:Fallback>
                <p:oleObj name="Equation" r:id="rId5" imgW="596641" imgH="393529" progId="Equation.DSMT4">
                  <p:embed/>
                  <p:pic>
                    <p:nvPicPr>
                      <p:cNvPr id="0" name="オブジェクト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305175"/>
                        <a:ext cx="15113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57681"/>
    </mc:Choice>
    <mc:Fallback xmlns="">
      <p:transition spd="slow" advTm="5768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図 2">
            <a:extLst>
              <a:ext uri="{FF2B5EF4-FFF2-40B4-BE49-F238E27FC236}">
                <a16:creationId xmlns:a16="http://schemas.microsoft.com/office/drawing/2014/main" id="{D6C4F6A7-1580-4162-8EE2-01E00CD47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04914"/>
            <a:ext cx="59563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タイトル 1">
            <a:extLst>
              <a:ext uri="{FF2B5EF4-FFF2-40B4-BE49-F238E27FC236}">
                <a16:creationId xmlns:a16="http://schemas.microsoft.com/office/drawing/2014/main" id="{3A141E81-FA32-4BA2-B94D-985070AAFD25}"/>
              </a:ext>
            </a:extLst>
          </p:cNvPr>
          <p:cNvSpPr>
            <a:spLocks noGrp="1" noChangeArrowheads="1"/>
          </p:cNvSpPr>
          <p:nvPr>
            <p:ph type="title"/>
          </p:nvPr>
        </p:nvSpPr>
        <p:spPr>
          <a:xfrm>
            <a:off x="517525" y="81756"/>
            <a:ext cx="8151813" cy="1169988"/>
          </a:xfrm>
        </p:spPr>
        <p:txBody>
          <a:bodyPr anchor="ctr" anchorCtr="0"/>
          <a:lstStyle/>
          <a:p>
            <a:pPr eaLnBrk="1" hangingPunct="1"/>
            <a:r>
              <a:rPr lang="en-US" altLang="ja-JP" sz="2800" dirty="0">
                <a:ea typeface="ＭＳ Ｐゴシック" panose="020B0600070205080204" pitchFamily="50" charset="-128"/>
              </a:rPr>
              <a:t>Figure 19: </a:t>
            </a:r>
            <a:r>
              <a:rPr kumimoji="0" lang="en-US" altLang="ja-JP" sz="2800" dirty="0">
                <a:ea typeface="ＭＳ 明朝" panose="02020609040205080304" pitchFamily="17" charset="-128"/>
              </a:rPr>
              <a:t>Doubling Time or Half Life</a:t>
            </a:r>
            <a:endParaRPr kumimoji="0" lang="ja-JP" altLang="en-US" sz="2800" dirty="0">
              <a:latin typeface="ＭＳ ゴシック" panose="020B0609070205080204" pitchFamily="49" charset="-128"/>
              <a:ea typeface="ＭＳ ゴシック" panose="020B0609070205080204" pitchFamily="49" charset="-128"/>
            </a:endParaRPr>
          </a:p>
        </p:txBody>
      </p:sp>
      <p:sp>
        <p:nvSpPr>
          <p:cNvPr id="31748" name="テキスト ボックス 6">
            <a:extLst>
              <a:ext uri="{FF2B5EF4-FFF2-40B4-BE49-F238E27FC236}">
                <a16:creationId xmlns:a16="http://schemas.microsoft.com/office/drawing/2014/main" id="{0BC64C02-6FE8-426F-830F-1E605D2DFF59}"/>
              </a:ext>
            </a:extLst>
          </p:cNvPr>
          <p:cNvSpPr txBox="1">
            <a:spLocks noChangeArrowheads="1"/>
          </p:cNvSpPr>
          <p:nvPr/>
        </p:nvSpPr>
        <p:spPr bwMode="auto">
          <a:xfrm>
            <a:off x="533400" y="5146675"/>
            <a:ext cx="7921625" cy="1069975"/>
          </a:xfrm>
          <a:prstGeom prst="rect">
            <a:avLst/>
          </a:prstGeom>
          <a:solidFill>
            <a:schemeClr val="bg1"/>
          </a:solidFill>
          <a:ln>
            <a:noFill/>
          </a:ln>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defRPr/>
            </a:pPr>
            <a:r>
              <a:rPr lang="en-US" altLang="ja-JP" sz="1600" dirty="0">
                <a:latin typeface="Times New Roman" panose="02020603050405020304" pitchFamily="18" charset="0"/>
                <a:ea typeface="ＭＳ 明朝" panose="02020609040205080304" pitchFamily="17" charset="-128"/>
                <a:cs typeface="Times New Roman" panose="02020603050405020304" pitchFamily="18" charset="0"/>
              </a:rPr>
              <a:t>The</a:t>
            </a:r>
            <a:r>
              <a:rPr lang="ja-JP" altLang="en-US" sz="16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600" dirty="0">
                <a:latin typeface="Times New Roman" panose="02020603050405020304" pitchFamily="18" charset="0"/>
                <a:ea typeface="ＭＳ 明朝" panose="02020609040205080304" pitchFamily="17" charset="-128"/>
                <a:cs typeface="Times New Roman" panose="02020603050405020304" pitchFamily="18" charset="0"/>
              </a:rPr>
              <a:t>doubling time is the same length for a decaying population.  In this case, instead of “a doubling time”, the notion of “half-life (halving time)” is applied. The term “half-life” is rarely used in demography but very popular in archeology and atom physics to express a lifetime of the radioisotope.</a:t>
            </a:r>
            <a:r>
              <a:rPr lang="en-US" altLang="ja-JP" sz="110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600" kern="100" dirty="0">
                <a:latin typeface="Times New Roman" panose="02020603050405020304" pitchFamily="18" charset="0"/>
                <a:ea typeface="ＭＳ 明朝" panose="02020609040205080304" pitchFamily="17" charset="-128"/>
                <a:cs typeface="Times New Roman" panose="02020603050405020304" pitchFamily="18" charset="0"/>
              </a:rPr>
              <a:t>(Hara 2020)</a:t>
            </a:r>
            <a:endParaRPr lang="en-US" altLang="ja-JP" sz="160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2469" name="Rectangle 2">
            <a:extLst>
              <a:ext uri="{FF2B5EF4-FFF2-40B4-BE49-F238E27FC236}">
                <a16:creationId xmlns:a16="http://schemas.microsoft.com/office/drawing/2014/main" id="{A99F7CAF-68EA-44C0-A8D1-3D62ED18576D}"/>
              </a:ext>
            </a:extLst>
          </p:cNvPr>
          <p:cNvSpPr>
            <a:spLocks noChangeArrowheads="1"/>
          </p:cNvSpPr>
          <p:nvPr/>
        </p:nvSpPr>
        <p:spPr bwMode="auto">
          <a:xfrm>
            <a:off x="6084888" y="2811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2470" name="Rectangle 2">
            <a:extLst>
              <a:ext uri="{FF2B5EF4-FFF2-40B4-BE49-F238E27FC236}">
                <a16:creationId xmlns:a16="http://schemas.microsoft.com/office/drawing/2014/main" id="{8F20F6D9-EE76-4A62-8971-E29224746954}"/>
              </a:ext>
            </a:extLst>
          </p:cNvPr>
          <p:cNvSpPr>
            <a:spLocks noChangeArrowheads="1"/>
          </p:cNvSpPr>
          <p:nvPr/>
        </p:nvSpPr>
        <p:spPr bwMode="auto">
          <a:xfrm>
            <a:off x="6584950" y="294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aphicFrame>
        <p:nvGraphicFramePr>
          <p:cNvPr id="62471" name="オブジェクト 9">
            <a:extLst>
              <a:ext uri="{FF2B5EF4-FFF2-40B4-BE49-F238E27FC236}">
                <a16:creationId xmlns:a16="http://schemas.microsoft.com/office/drawing/2014/main" id="{A6CF88EB-9C1D-47F0-AC28-66345E8568F9}"/>
              </a:ext>
            </a:extLst>
          </p:cNvPr>
          <p:cNvGraphicFramePr>
            <a:graphicFrameLocks noChangeAspect="1"/>
          </p:cNvGraphicFramePr>
          <p:nvPr>
            <p:extLst>
              <p:ext uri="{D42A27DB-BD31-4B8C-83A1-F6EECF244321}">
                <p14:modId xmlns:p14="http://schemas.microsoft.com/office/powerpoint/2010/main" val="3091363970"/>
              </p:ext>
            </p:extLst>
          </p:nvPr>
        </p:nvGraphicFramePr>
        <p:xfrm>
          <a:off x="6696530" y="2867027"/>
          <a:ext cx="1885950" cy="565150"/>
        </p:xfrm>
        <a:graphic>
          <a:graphicData uri="http://schemas.openxmlformats.org/presentationml/2006/ole">
            <mc:AlternateContent xmlns:mc="http://schemas.openxmlformats.org/markup-compatibility/2006">
              <mc:Choice xmlns:v="urn:schemas-microsoft-com:vml" Requires="v">
                <p:oleObj name="Equation" r:id="rId3" imgW="1307532" imgH="393529" progId="Equation.DSMT4">
                  <p:embed/>
                </p:oleObj>
              </mc:Choice>
              <mc:Fallback>
                <p:oleObj name="Equation" r:id="rId3" imgW="1307532" imgH="393529" progId="Equation.DSMT4">
                  <p:embed/>
                  <p:pic>
                    <p:nvPicPr>
                      <p:cNvPr id="0" name="オブジェクト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530" y="2867027"/>
                        <a:ext cx="1885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52231"/>
    </mc:Choice>
    <mc:Fallback xmlns="">
      <p:transition spd="slow" advTm="5223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a:extLst>
              <a:ext uri="{FF2B5EF4-FFF2-40B4-BE49-F238E27FC236}">
                <a16:creationId xmlns:a16="http://schemas.microsoft.com/office/drawing/2014/main" id="{2BDE0649-7BC4-427A-9EE9-66FFB4EC9CCD}"/>
              </a:ext>
            </a:extLst>
          </p:cNvPr>
          <p:cNvSpPr>
            <a:spLocks noGrp="1" noChangeArrowheads="1"/>
          </p:cNvSpPr>
          <p:nvPr>
            <p:ph type="title"/>
          </p:nvPr>
        </p:nvSpPr>
        <p:spPr>
          <a:xfrm>
            <a:off x="533400" y="152400"/>
            <a:ext cx="8143056" cy="1332384"/>
          </a:xfrm>
        </p:spPr>
        <p:txBody>
          <a:bodyPr anchor="ctr" anchorCtr="0"/>
          <a:lstStyle/>
          <a:p>
            <a:pPr eaLnBrk="1" hangingPunct="1"/>
            <a:r>
              <a:rPr lang="en-US" altLang="ja-JP" sz="2800" dirty="0">
                <a:ea typeface="ＭＳ Ｐゴシック" panose="020B0600070205080204" pitchFamily="50" charset="-128"/>
              </a:rPr>
              <a:t>Figure 20 </a:t>
            </a:r>
            <a:r>
              <a:rPr kumimoji="0" lang="en-US" altLang="ja-JP" sz="2800" dirty="0">
                <a:latin typeface="ＭＳ ゴシック" panose="020B0609070205080204" pitchFamily="49" charset="-128"/>
                <a:ea typeface="ＭＳ ゴシック" panose="020B0609070205080204" pitchFamily="49" charset="-128"/>
              </a:rPr>
              <a:t>logistic curve and carrying capacity of the environment K</a:t>
            </a:r>
            <a:endParaRPr kumimoji="0" lang="ja-JP" altLang="en-US" sz="2800" dirty="0">
              <a:latin typeface="ＭＳ ゴシック" panose="020B0609070205080204" pitchFamily="49" charset="-128"/>
              <a:ea typeface="ＭＳ ゴシック" panose="020B0609070205080204" pitchFamily="49" charset="-128"/>
            </a:endParaRPr>
          </a:p>
        </p:txBody>
      </p:sp>
      <p:sp>
        <p:nvSpPr>
          <p:cNvPr id="32772" name="テキスト ボックス 6">
            <a:extLst>
              <a:ext uri="{FF2B5EF4-FFF2-40B4-BE49-F238E27FC236}">
                <a16:creationId xmlns:a16="http://schemas.microsoft.com/office/drawing/2014/main" id="{5B4E5DF1-5FFE-424B-B1AA-B21A6C94B70B}"/>
              </a:ext>
            </a:extLst>
          </p:cNvPr>
          <p:cNvSpPr txBox="1">
            <a:spLocks noChangeArrowheads="1"/>
          </p:cNvSpPr>
          <p:nvPr/>
        </p:nvSpPr>
        <p:spPr bwMode="auto">
          <a:xfrm>
            <a:off x="587375" y="5157788"/>
            <a:ext cx="8001000" cy="954087"/>
          </a:xfrm>
          <a:prstGeom prst="rect">
            <a:avLst/>
          </a:prstGeom>
          <a:solidFill>
            <a:schemeClr val="bg1"/>
          </a:solidFill>
          <a:ln>
            <a:noFill/>
          </a:ln>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defRPr/>
            </a:pPr>
            <a:r>
              <a:rPr lang="en-US" altLang="ja-JP" sz="1800" dirty="0">
                <a:latin typeface="Times-Roman2"/>
              </a:rPr>
              <a:t>It is difficult to predict the level of K in the case of human beings.</a:t>
            </a:r>
          </a:p>
          <a:p>
            <a:pPr>
              <a:defRPr/>
            </a:pPr>
            <a:r>
              <a:rPr lang="en-US" altLang="ja-JP" sz="1800" dirty="0">
                <a:latin typeface="Times-Roman2"/>
              </a:rPr>
              <a:t>It is because K is not fixed a priori but relatively changed according to the adaptation</a:t>
            </a:r>
          </a:p>
          <a:p>
            <a:pPr>
              <a:defRPr/>
            </a:pPr>
            <a:r>
              <a:rPr lang="en-US" altLang="ja-JP" sz="1800" dirty="0">
                <a:latin typeface="Times-Roman2"/>
              </a:rPr>
              <a:t>capacity of the human being</a:t>
            </a:r>
            <a:r>
              <a:rPr lang="en-US" altLang="ja-JP" sz="2000" dirty="0">
                <a:latin typeface="Times-Roman2"/>
              </a:rPr>
              <a:t>.</a:t>
            </a:r>
            <a:r>
              <a:rPr lang="en-US" altLang="ja-JP" sz="1050"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(Hara 2020)</a:t>
            </a:r>
            <a:endParaRPr lang="en-US" altLang="ja-JP" sz="1200" dirty="0">
              <a:latin typeface="ＭＳ 明朝" panose="02020609040205080304" pitchFamily="17" charset="-128"/>
              <a:ea typeface="ＭＳ 明朝" panose="02020609040205080304" pitchFamily="17" charset="-128"/>
            </a:endParaRPr>
          </a:p>
        </p:txBody>
      </p:sp>
      <p:graphicFrame>
        <p:nvGraphicFramePr>
          <p:cNvPr id="63493" name="オブジェクト 9">
            <a:extLst>
              <a:ext uri="{FF2B5EF4-FFF2-40B4-BE49-F238E27FC236}">
                <a16:creationId xmlns:a16="http://schemas.microsoft.com/office/drawing/2014/main" id="{3347A063-DB9C-4EC1-945C-38EAE65D60CE}"/>
              </a:ext>
            </a:extLst>
          </p:cNvPr>
          <p:cNvGraphicFramePr>
            <a:graphicFrameLocks noChangeAspect="1"/>
          </p:cNvGraphicFramePr>
          <p:nvPr/>
        </p:nvGraphicFramePr>
        <p:xfrm>
          <a:off x="6296025" y="2281238"/>
          <a:ext cx="2068513" cy="739775"/>
        </p:xfrm>
        <a:graphic>
          <a:graphicData uri="http://schemas.openxmlformats.org/presentationml/2006/ole">
            <mc:AlternateContent xmlns:mc="http://schemas.openxmlformats.org/markup-compatibility/2006">
              <mc:Choice xmlns:v="urn:schemas-microsoft-com:vml" Requires="v">
                <p:oleObj name="Equation" r:id="rId2" imgW="1270000" imgH="457200" progId="Equation.DSMT4">
                  <p:embed/>
                </p:oleObj>
              </mc:Choice>
              <mc:Fallback>
                <p:oleObj name="Equation" r:id="rId2" imgW="1270000" imgH="457200" progId="Equation.DSMT4">
                  <p:embed/>
                  <p:pic>
                    <p:nvPicPr>
                      <p:cNvPr id="0" name="オブジェクト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2281238"/>
                        <a:ext cx="20685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494" name="図 10">
            <a:extLst>
              <a:ext uri="{FF2B5EF4-FFF2-40B4-BE49-F238E27FC236}">
                <a16:creationId xmlns:a16="http://schemas.microsoft.com/office/drawing/2014/main" id="{12CC6367-E776-4B89-9ADA-08A8947FD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608388"/>
            <a:ext cx="2657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E3DFF381-CDDB-4352-9EA9-B8C76BD2B4C9}"/>
              </a:ext>
            </a:extLst>
          </p:cNvPr>
          <p:cNvPicPr>
            <a:picLocks noChangeAspect="1"/>
          </p:cNvPicPr>
          <p:nvPr/>
        </p:nvPicPr>
        <p:blipFill>
          <a:blip r:embed="rId5"/>
          <a:stretch>
            <a:fillRect/>
          </a:stretch>
        </p:blipFill>
        <p:spPr>
          <a:xfrm>
            <a:off x="425604" y="1748499"/>
            <a:ext cx="5508104" cy="3361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817"/>
    </mc:Choice>
    <mc:Fallback xmlns="">
      <p:transition spd="slow" advTm="4881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E8D3BE09-F1D2-40AF-80E5-A21E18AA405A}"/>
              </a:ext>
            </a:extLst>
          </p:cNvPr>
          <p:cNvSpPr>
            <a:spLocks noGrp="1" noChangeArrowheads="1"/>
          </p:cNvSpPr>
          <p:nvPr>
            <p:ph type="title"/>
          </p:nvPr>
        </p:nvSpPr>
        <p:spPr>
          <a:xfrm>
            <a:off x="539750" y="625474"/>
            <a:ext cx="7848674" cy="787301"/>
          </a:xfrm>
        </p:spPr>
        <p:txBody>
          <a:bodyPr anchor="ctr"/>
          <a:lstStyle/>
          <a:p>
            <a:pPr eaLnBrk="1" hangingPunct="1"/>
            <a:r>
              <a:rPr kumimoji="0" lang="en-US" altLang="ja-JP" sz="2800" dirty="0">
                <a:ea typeface="ＭＳ Ｐゴシック" panose="020B0600070205080204" pitchFamily="50" charset="-128"/>
              </a:rPr>
              <a:t>2-3 What is the problem with a shrinking population?</a:t>
            </a:r>
            <a:r>
              <a:rPr kumimoji="0" lang="ja-JP" altLang="en-US" sz="2800" dirty="0">
                <a:ea typeface="ＭＳ Ｐゴシック" panose="020B0600070205080204" pitchFamily="50" charset="-128"/>
              </a:rPr>
              <a:t>　　</a:t>
            </a:r>
          </a:p>
        </p:txBody>
      </p:sp>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573666" y="1916832"/>
            <a:ext cx="8136706" cy="3667794"/>
          </a:xfrm>
        </p:spPr>
        <p:txBody>
          <a:bodyPr/>
          <a:lstStyle/>
          <a:p>
            <a:pPr eaLnBrk="1" hangingPunct="1"/>
            <a:r>
              <a:rPr lang="en-US" altLang="ja-JP" sz="2000" dirty="0">
                <a:ea typeface="ＭＳ 明朝" panose="02020609040205080304" pitchFamily="17" charset="-128"/>
              </a:rPr>
              <a:t>Social systems have developed as adapting to the size of the population, so as the population decreases, the social system must change accordingly.</a:t>
            </a:r>
          </a:p>
          <a:p>
            <a:pPr eaLnBrk="1" hangingPunct="1"/>
            <a:r>
              <a:rPr lang="en-US" altLang="ja-JP" sz="2000" dirty="0">
                <a:ea typeface="ＭＳ 明朝" panose="02020609040205080304" pitchFamily="17" charset="-128"/>
              </a:rPr>
              <a:t>Population growth also causes various problems, but population growth itself promotes the accumulation of social capital and the expansion of production. This makes it relatively easy to solve the problems (pie expansion, trickle down).</a:t>
            </a:r>
          </a:p>
          <a:p>
            <a:pPr eaLnBrk="1" hangingPunct="1"/>
            <a:r>
              <a:rPr lang="en-US" altLang="ja-JP" sz="2000" dirty="0">
                <a:ea typeface="ＭＳ 明朝" panose="02020609040205080304" pitchFamily="17" charset="-128"/>
              </a:rPr>
              <a:t>A shrinking population itself slows down the accumulation of social capital, but at the same time, the social system must be continuously restructured to accommodate the shrinking population. (Pie shrinking and sucking up).</a:t>
            </a: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43</a:t>
            </a:fld>
            <a:endParaRPr kumimoji="0" lang="en-US" altLang="ja-JP" sz="1200" dirty="0"/>
          </a:p>
        </p:txBody>
      </p:sp>
    </p:spTree>
  </p:cSld>
  <p:clrMapOvr>
    <a:masterClrMapping/>
  </p:clrMapOvr>
  <mc:AlternateContent xmlns:mc="http://schemas.openxmlformats.org/markup-compatibility/2006" xmlns:p14="http://schemas.microsoft.com/office/powerpoint/2010/main">
    <mc:Choice Requires="p14">
      <p:transition spd="slow" p14:dur="2000" advTm="63580"/>
    </mc:Choice>
    <mc:Fallback xmlns="">
      <p:transition spd="slow" advTm="6358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E8D3BE09-F1D2-40AF-80E5-A21E18AA405A}"/>
              </a:ext>
            </a:extLst>
          </p:cNvPr>
          <p:cNvSpPr>
            <a:spLocks noGrp="1" noChangeArrowheads="1"/>
          </p:cNvSpPr>
          <p:nvPr>
            <p:ph type="title"/>
          </p:nvPr>
        </p:nvSpPr>
        <p:spPr>
          <a:xfrm>
            <a:off x="539750" y="625474"/>
            <a:ext cx="7848674" cy="787301"/>
          </a:xfrm>
        </p:spPr>
        <p:txBody>
          <a:bodyPr anchor="ctr"/>
          <a:lstStyle/>
          <a:p>
            <a:pPr eaLnBrk="1" hangingPunct="1"/>
            <a:r>
              <a:rPr kumimoji="0" lang="ja-JP" altLang="en-US" sz="2800" dirty="0">
                <a:ea typeface="ＭＳ Ｐゴシック" panose="020B0600070205080204" pitchFamily="50" charset="-128"/>
              </a:rPr>
              <a:t>＊</a:t>
            </a:r>
            <a:r>
              <a:rPr kumimoji="0" lang="en-US" altLang="ja-JP" sz="2800" dirty="0">
                <a:ea typeface="ＭＳ Ｐゴシック" panose="020B0600070205080204" pitchFamily="50" charset="-128"/>
              </a:rPr>
              <a:t> What is the problem with a shrinking population?</a:t>
            </a:r>
            <a:r>
              <a:rPr kumimoji="0" lang="ja-JP" altLang="en-US" sz="2800" dirty="0">
                <a:ea typeface="ＭＳ Ｐゴシック" panose="020B0600070205080204" pitchFamily="50" charset="-128"/>
              </a:rPr>
              <a:t>　　</a:t>
            </a:r>
          </a:p>
        </p:txBody>
      </p:sp>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573666" y="1916832"/>
            <a:ext cx="8136706" cy="3667794"/>
          </a:xfrm>
        </p:spPr>
        <p:txBody>
          <a:bodyPr/>
          <a:lstStyle/>
          <a:p>
            <a:pPr eaLnBrk="1" hangingPunct="1"/>
            <a:r>
              <a:rPr lang="en-US" altLang="ja-JP" sz="2400" dirty="0">
                <a:ea typeface="ＭＳ 明朝" panose="02020609040205080304" pitchFamily="17" charset="-128"/>
              </a:rPr>
              <a:t>Shrinking demand</a:t>
            </a:r>
          </a:p>
          <a:p>
            <a:pPr eaLnBrk="1" hangingPunct="1"/>
            <a:r>
              <a:rPr lang="en-US" altLang="ja-JP" sz="2400" dirty="0">
                <a:ea typeface="ＭＳ 明朝" panose="02020609040205080304" pitchFamily="17" charset="-128"/>
              </a:rPr>
              <a:t>Worsening cost performance</a:t>
            </a:r>
          </a:p>
          <a:p>
            <a:pPr eaLnBrk="1" hangingPunct="1"/>
            <a:r>
              <a:rPr lang="en-US" altLang="ja-JP" sz="2400" dirty="0">
                <a:ea typeface="ＭＳ 明朝" panose="02020609040205080304" pitchFamily="17" charset="-128"/>
              </a:rPr>
              <a:t>Needs for increasing productivity </a:t>
            </a:r>
            <a:r>
              <a:rPr lang="ja-JP" altLang="en-US" sz="2400" dirty="0">
                <a:ea typeface="ＭＳ 明朝" panose="02020609040205080304" pitchFamily="17" charset="-128"/>
              </a:rPr>
              <a:t>⇒</a:t>
            </a:r>
            <a:r>
              <a:rPr lang="en-US" altLang="ja-JP" sz="2400" dirty="0">
                <a:ea typeface="ＭＳ 明朝" panose="02020609040205080304" pitchFamily="17" charset="-128"/>
              </a:rPr>
              <a:t> mechanization</a:t>
            </a:r>
          </a:p>
          <a:p>
            <a:pPr eaLnBrk="1" hangingPunct="1"/>
            <a:r>
              <a:rPr lang="en-US" altLang="ja-JP" sz="2400" dirty="0">
                <a:ea typeface="ＭＳ 明朝" panose="02020609040205080304" pitchFamily="17" charset="-128"/>
              </a:rPr>
              <a:t>Changing labor demand</a:t>
            </a:r>
            <a:r>
              <a:rPr lang="ja-JP" altLang="en-US" sz="2400" dirty="0">
                <a:ea typeface="ＭＳ 明朝" panose="02020609040205080304" pitchFamily="17" charset="-128"/>
              </a:rPr>
              <a:t> </a:t>
            </a:r>
            <a:r>
              <a:rPr lang="en-US" altLang="ja-JP" sz="2400" dirty="0">
                <a:ea typeface="ＭＳ 明朝" panose="02020609040205080304" pitchFamily="17" charset="-128"/>
              </a:rPr>
              <a:t>and</a:t>
            </a:r>
            <a:r>
              <a:rPr lang="ja-JP" altLang="en-US" sz="2400" dirty="0">
                <a:ea typeface="ＭＳ 明朝" panose="02020609040205080304" pitchFamily="17" charset="-128"/>
              </a:rPr>
              <a:t> </a:t>
            </a:r>
            <a:r>
              <a:rPr lang="en-US" altLang="ja-JP" sz="2400" dirty="0">
                <a:ea typeface="ＭＳ 明朝" panose="02020609040205080304" pitchFamily="17" charset="-128"/>
              </a:rPr>
              <a:t>supply</a:t>
            </a:r>
          </a:p>
          <a:p>
            <a:pPr eaLnBrk="1" hangingPunct="1"/>
            <a:r>
              <a:rPr lang="en-US" altLang="ja-JP" sz="2400" dirty="0">
                <a:ea typeface="ＭＳ 明朝" panose="02020609040205080304" pitchFamily="17" charset="-128"/>
              </a:rPr>
              <a:t>Distribution issues, </a:t>
            </a:r>
          </a:p>
          <a:p>
            <a:pPr eaLnBrk="1" hangingPunct="1"/>
            <a:r>
              <a:rPr lang="en-US" altLang="ja-JP" sz="2400" dirty="0">
                <a:ea typeface="ＭＳ 明朝" panose="02020609040205080304" pitchFamily="17" charset="-128"/>
              </a:rPr>
              <a:t>Relationship with the environment and infrastructure</a:t>
            </a:r>
          </a:p>
          <a:p>
            <a:pPr eaLnBrk="1" hangingPunct="1"/>
            <a:r>
              <a:rPr lang="en-US" altLang="ja-JP" sz="2400" dirty="0">
                <a:ea typeface="ＭＳ 明朝" panose="02020609040205080304" pitchFamily="17" charset="-128"/>
              </a:rPr>
              <a:t>International population movement</a:t>
            </a:r>
          </a:p>
          <a:p>
            <a:pPr eaLnBrk="1" hangingPunct="1"/>
            <a:r>
              <a:rPr lang="en-US" altLang="ja-JP" sz="2400" dirty="0">
                <a:ea typeface="ＭＳ 明朝" panose="02020609040205080304" pitchFamily="17" charset="-128"/>
              </a:rPr>
              <a:t>Global decision-making issues, etc.</a:t>
            </a: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44</a:t>
            </a:fld>
            <a:endParaRPr kumimoji="0" lang="en-US" altLang="ja-JP" sz="1200" dirty="0"/>
          </a:p>
        </p:txBody>
      </p:sp>
    </p:spTree>
    <p:extLst>
      <p:ext uri="{BB962C8B-B14F-4D97-AF65-F5344CB8AC3E}">
        <p14:creationId xmlns:p14="http://schemas.microsoft.com/office/powerpoint/2010/main" val="2337761945"/>
      </p:ext>
    </p:extLst>
  </p:cSld>
  <p:clrMapOvr>
    <a:masterClrMapping/>
  </p:clrMapOvr>
  <mc:AlternateContent xmlns:mc="http://schemas.openxmlformats.org/markup-compatibility/2006" xmlns:p14="http://schemas.microsoft.com/office/powerpoint/2010/main">
    <mc:Choice Requires="p14">
      <p:transition spd="slow" p14:dur="2000" advTm="104167"/>
    </mc:Choice>
    <mc:Fallback xmlns="">
      <p:transition spd="slow" advTm="10416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E8D3BE09-F1D2-40AF-80E5-A21E18AA405A}"/>
              </a:ext>
            </a:extLst>
          </p:cNvPr>
          <p:cNvSpPr>
            <a:spLocks noGrp="1" noChangeArrowheads="1"/>
          </p:cNvSpPr>
          <p:nvPr>
            <p:ph type="title"/>
          </p:nvPr>
        </p:nvSpPr>
        <p:spPr>
          <a:xfrm>
            <a:off x="539750" y="625474"/>
            <a:ext cx="7994650" cy="859310"/>
          </a:xfrm>
        </p:spPr>
        <p:txBody>
          <a:bodyPr anchor="ctr"/>
          <a:lstStyle/>
          <a:p>
            <a:pPr eaLnBrk="1" hangingPunct="1"/>
            <a:r>
              <a:rPr kumimoji="0" lang="en-US" altLang="ja-JP" sz="2800" dirty="0">
                <a:ea typeface="ＭＳ Ｐゴシック" panose="020B0600070205080204" pitchFamily="50" charset="-128"/>
              </a:rPr>
              <a:t>2-4 Necessity to reorganize the relationship with the natural environment.</a:t>
            </a:r>
            <a:endParaRPr kumimoji="0" lang="ja-JP" altLang="en-US" sz="2800" dirty="0">
              <a:ea typeface="ＭＳ Ｐゴシック" panose="020B0600070205080204" pitchFamily="50" charset="-128"/>
            </a:endParaRPr>
          </a:p>
        </p:txBody>
      </p:sp>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505029" y="1772816"/>
            <a:ext cx="8208714" cy="4544418"/>
          </a:xfrm>
        </p:spPr>
        <p:txBody>
          <a:bodyPr/>
          <a:lstStyle/>
          <a:p>
            <a:pPr eaLnBrk="1" hangingPunct="1"/>
            <a:r>
              <a:rPr lang="en-US" altLang="ja-JP" sz="2000" dirty="0">
                <a:ea typeface="ＭＳ 明朝" panose="02020609040205080304" pitchFamily="17" charset="-128"/>
              </a:rPr>
              <a:t>As the population size shrinks and the population density decreases, it becomes necessary to reorganize the relationship with the natural environment.</a:t>
            </a:r>
          </a:p>
          <a:p>
            <a:pPr eaLnBrk="1" hangingPunct="1"/>
            <a:r>
              <a:rPr lang="en-US" altLang="ja-JP" sz="2000" dirty="0">
                <a:ea typeface="ＭＳ 明朝" panose="02020609040205080304" pitchFamily="17" charset="-128"/>
              </a:rPr>
              <a:t>As populations thin out in depopulated areas, peri-urban areas, and even within large cities, the ecological balance is already being disrupted, causing wild animals to reproduce abnormally and invade human living areas from </a:t>
            </a:r>
            <a:r>
              <a:rPr kumimoji="0" lang="en-US" altLang="ja-JP" sz="2000" dirty="0">
                <a:ea typeface="ＭＳ Ｐゴシック" panose="020B0600070205080204" pitchFamily="50" charset="-128"/>
              </a:rPr>
              <a:t>forest.</a:t>
            </a:r>
            <a:endParaRPr lang="en-US" altLang="ja-JP" sz="2000" dirty="0">
              <a:ea typeface="ＭＳ 明朝" panose="02020609040205080304" pitchFamily="17" charset="-128"/>
            </a:endParaRPr>
          </a:p>
          <a:p>
            <a:pPr eaLnBrk="1" hangingPunct="1"/>
            <a:r>
              <a:rPr lang="en-US" altLang="ja-JP" sz="2000" dirty="0">
                <a:ea typeface="ＭＳ 明朝" panose="02020609040205080304" pitchFamily="17" charset="-128"/>
              </a:rPr>
              <a:t>With a unilateral withdrawal from the ecological environment due to a decrease in population, the ecological environment will not necessarily recover its original balance, but rather the natural environment is likely to be devastated as people drop out of their living areas. In addition, such a devastated natural environment will be more vulnerable to climate change and extreme weather events.</a:t>
            </a: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45</a:t>
            </a:fld>
            <a:endParaRPr kumimoji="0" lang="en-US" altLang="ja-JP" sz="1200" dirty="0"/>
          </a:p>
        </p:txBody>
      </p:sp>
    </p:spTree>
    <p:extLst>
      <p:ext uri="{BB962C8B-B14F-4D97-AF65-F5344CB8AC3E}">
        <p14:creationId xmlns:p14="http://schemas.microsoft.com/office/powerpoint/2010/main" val="2556078759"/>
      </p:ext>
    </p:extLst>
  </p:cSld>
  <p:clrMapOvr>
    <a:masterClrMapping/>
  </p:clrMapOvr>
  <mc:AlternateContent xmlns:mc="http://schemas.openxmlformats.org/markup-compatibility/2006" xmlns:p14="http://schemas.microsoft.com/office/powerpoint/2010/main">
    <mc:Choice Requires="p14">
      <p:transition spd="slow" p14:dur="2000" advTm="85296"/>
    </mc:Choice>
    <mc:Fallback xmlns="">
      <p:transition spd="slow" advTm="8529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E8D3BE09-F1D2-40AF-80E5-A21E18AA405A}"/>
              </a:ext>
            </a:extLst>
          </p:cNvPr>
          <p:cNvSpPr>
            <a:spLocks noGrp="1" noChangeArrowheads="1"/>
          </p:cNvSpPr>
          <p:nvPr>
            <p:ph type="title"/>
          </p:nvPr>
        </p:nvSpPr>
        <p:spPr>
          <a:xfrm>
            <a:off x="539749" y="625474"/>
            <a:ext cx="8424739" cy="1003326"/>
          </a:xfrm>
        </p:spPr>
        <p:txBody>
          <a:bodyPr anchor="ctr"/>
          <a:lstStyle/>
          <a:p>
            <a:pPr eaLnBrk="1" hangingPunct="1"/>
            <a:r>
              <a:rPr kumimoji="0" lang="en-US" altLang="ja-JP" sz="2800" dirty="0">
                <a:ea typeface="ＭＳ Ｐゴシック" panose="020B0600070205080204" pitchFamily="50" charset="-128"/>
              </a:rPr>
              <a:t>2-5 Some Advices for Sustainable Use of Forest/Natural Resources</a:t>
            </a:r>
            <a:r>
              <a:rPr kumimoji="0" lang="ja-JP" altLang="en-US" sz="2800" dirty="0">
                <a:ea typeface="ＭＳ Ｐゴシック" panose="020B0600070205080204" pitchFamily="50" charset="-128"/>
              </a:rPr>
              <a:t>　</a:t>
            </a:r>
          </a:p>
        </p:txBody>
      </p:sp>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467643" y="1688108"/>
            <a:ext cx="7776765" cy="3397076"/>
          </a:xfrm>
        </p:spPr>
        <p:txBody>
          <a:bodyPr/>
          <a:lstStyle/>
          <a:p>
            <a:pPr marL="0" indent="0" eaLnBrk="1" hangingPunct="1">
              <a:buNone/>
            </a:pPr>
            <a:endParaRPr lang="en-US" altLang="ja-JP" sz="2000" dirty="0">
              <a:ea typeface="ＭＳ 明朝" panose="02020609040205080304" pitchFamily="17" charset="-128"/>
            </a:endParaRPr>
          </a:p>
          <a:p>
            <a:pPr eaLnBrk="1" hangingPunct="1"/>
            <a:r>
              <a:rPr lang="en-US" altLang="ja-JP" sz="2000" dirty="0">
                <a:ea typeface="ＭＳ 明朝" panose="02020609040205080304" pitchFamily="17" charset="-128"/>
              </a:rPr>
              <a:t>It is necessary to restore the sustainability of natural environments, including human population.</a:t>
            </a:r>
          </a:p>
          <a:p>
            <a:pPr eaLnBrk="1" hangingPunct="1"/>
            <a:r>
              <a:rPr lang="en-US" altLang="ja-JP" sz="2000" dirty="0">
                <a:ea typeface="ＭＳ 明朝" panose="02020609040205080304" pitchFamily="17" charset="-128"/>
              </a:rPr>
              <a:t>The population of forest areas is aging and decreasing faster than that of urban areas. The population density will rapidly decline and become diluted.</a:t>
            </a:r>
          </a:p>
          <a:p>
            <a:pPr eaLnBrk="1" hangingPunct="1"/>
            <a:r>
              <a:rPr lang="en-US" altLang="ja-JP" sz="2000" dirty="0">
                <a:ea typeface="ＭＳ 明朝" panose="02020609040205080304" pitchFamily="17" charset="-128"/>
              </a:rPr>
              <a:t>We need to design a new balance between the population and the forest ecosystem. It is not necessary to recreate the ecosystem of the past.</a:t>
            </a: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46</a:t>
            </a:fld>
            <a:endParaRPr kumimoji="0" lang="en-US" altLang="ja-JP" sz="1200" dirty="0"/>
          </a:p>
        </p:txBody>
      </p:sp>
    </p:spTree>
    <p:extLst>
      <p:ext uri="{BB962C8B-B14F-4D97-AF65-F5344CB8AC3E}">
        <p14:creationId xmlns:p14="http://schemas.microsoft.com/office/powerpoint/2010/main" val="2187278746"/>
      </p:ext>
    </p:extLst>
  </p:cSld>
  <p:clrMapOvr>
    <a:masterClrMapping/>
  </p:clrMapOvr>
  <mc:AlternateContent xmlns:mc="http://schemas.openxmlformats.org/markup-compatibility/2006" xmlns:p14="http://schemas.microsoft.com/office/powerpoint/2010/main">
    <mc:Choice Requires="p14">
      <p:transition spd="slow" p14:dur="2000" advTm="46397"/>
    </mc:Choice>
    <mc:Fallback xmlns="">
      <p:transition spd="slow" advTm="46397"/>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E8D3BE09-F1D2-40AF-80E5-A21E18AA405A}"/>
              </a:ext>
            </a:extLst>
          </p:cNvPr>
          <p:cNvSpPr>
            <a:spLocks noGrp="1" noChangeArrowheads="1"/>
          </p:cNvSpPr>
          <p:nvPr>
            <p:ph type="title"/>
          </p:nvPr>
        </p:nvSpPr>
        <p:spPr>
          <a:xfrm>
            <a:off x="539749" y="625474"/>
            <a:ext cx="8424739" cy="1003326"/>
          </a:xfrm>
        </p:spPr>
        <p:txBody>
          <a:bodyPr anchor="ctr"/>
          <a:lstStyle/>
          <a:p>
            <a:pPr eaLnBrk="1" hangingPunct="1"/>
            <a:r>
              <a:rPr kumimoji="0" lang="en-US" altLang="ja-JP" sz="2800" dirty="0">
                <a:ea typeface="ＭＳ Ｐゴシック" panose="020B0600070205080204" pitchFamily="50" charset="-128"/>
              </a:rPr>
              <a:t>2-5 Some Advices for Sustainable Use of Forest/Natural Resources</a:t>
            </a:r>
            <a:r>
              <a:rPr kumimoji="0" lang="ja-JP" altLang="en-US" sz="2800" dirty="0">
                <a:ea typeface="ＭＳ Ｐゴシック" panose="020B0600070205080204" pitchFamily="50" charset="-128"/>
              </a:rPr>
              <a:t>　</a:t>
            </a:r>
          </a:p>
        </p:txBody>
      </p:sp>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467643" y="1844824"/>
            <a:ext cx="8208714" cy="4544418"/>
          </a:xfrm>
        </p:spPr>
        <p:txBody>
          <a:bodyPr/>
          <a:lstStyle/>
          <a:p>
            <a:pPr eaLnBrk="1" hangingPunct="1">
              <a:buFont typeface="Wingdings" panose="05000000000000000000" pitchFamily="2" charset="2"/>
              <a:buChar char="q"/>
            </a:pPr>
            <a:r>
              <a:rPr lang="en-US" altLang="ja-JP" sz="2000" dirty="0">
                <a:ea typeface="ＭＳ 明朝" panose="02020609040205080304" pitchFamily="17" charset="-128"/>
              </a:rPr>
              <a:t>Minimize the environmental impact of the local population by promoting information and labor saving wherever possible.</a:t>
            </a:r>
          </a:p>
          <a:p>
            <a:pPr eaLnBrk="1" hangingPunct="1"/>
            <a:r>
              <a:rPr lang="en-US" altLang="ja-JP" sz="2000" dirty="0">
                <a:ea typeface="ＭＳ 明朝" panose="02020609040205080304" pitchFamily="17" charset="-128"/>
              </a:rPr>
              <a:t>The management of forests will be mostly by remote sensing, and local manpower will be smaller than ever.</a:t>
            </a:r>
          </a:p>
          <a:p>
            <a:pPr eaLnBrk="1" hangingPunct="1"/>
            <a:r>
              <a:rPr lang="en-US" altLang="ja-JP" sz="2000" dirty="0">
                <a:ea typeface="ＭＳ 明朝" panose="02020609040205080304" pitchFamily="17" charset="-128"/>
              </a:rPr>
              <a:t>Network the producer and consumer in distance to maintain market relationships.</a:t>
            </a:r>
          </a:p>
          <a:p>
            <a:pPr eaLnBrk="1" hangingPunct="1"/>
            <a:r>
              <a:rPr lang="en-US" altLang="ja-JP" sz="2000" dirty="0">
                <a:ea typeface="ＭＳ 明朝" panose="02020609040205080304" pitchFamily="17" charset="-128"/>
              </a:rPr>
              <a:t>Constantly develop new products in anticipation of climate change and ecological change due to global warming. </a:t>
            </a:r>
          </a:p>
          <a:p>
            <a:pPr eaLnBrk="1" hangingPunct="1"/>
            <a:r>
              <a:rPr lang="en-US" altLang="ja-JP" sz="2000" dirty="0">
                <a:ea typeface="ＭＳ 明朝" panose="02020609040205080304" pitchFamily="17" charset="-128"/>
              </a:rPr>
              <a:t>Diverse and multiple uses of the forest's ecological environment are desirable: production, housing, health care, welfare, education, research, and spiritual and cultural activities. </a:t>
            </a:r>
            <a:r>
              <a:rPr lang="en-US" altLang="ja-JP" sz="2000" dirty="0">
                <a:solidFill>
                  <a:srgbClr val="FF0000"/>
                </a:solidFill>
                <a:ea typeface="ＭＳ 明朝" panose="02020609040205080304" pitchFamily="17" charset="-128"/>
              </a:rPr>
              <a:t>No mono-culture !</a:t>
            </a:r>
          </a:p>
          <a:p>
            <a:pPr marL="0" indent="0" eaLnBrk="1" hangingPunct="1">
              <a:buNone/>
            </a:pPr>
            <a:endParaRPr lang="en-US" altLang="ja-JP" sz="2000" dirty="0">
              <a:ea typeface="ＭＳ 明朝" panose="02020609040205080304" pitchFamily="17" charset="-128"/>
            </a:endParaRP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47</a:t>
            </a:fld>
            <a:endParaRPr kumimoji="0" lang="en-US" altLang="ja-JP" sz="1200" dirty="0"/>
          </a:p>
        </p:txBody>
      </p:sp>
    </p:spTree>
    <p:extLst>
      <p:ext uri="{BB962C8B-B14F-4D97-AF65-F5344CB8AC3E}">
        <p14:creationId xmlns:p14="http://schemas.microsoft.com/office/powerpoint/2010/main" val="1949084377"/>
      </p:ext>
    </p:extLst>
  </p:cSld>
  <p:clrMapOvr>
    <a:masterClrMapping/>
  </p:clrMapOvr>
  <mc:AlternateContent xmlns:mc="http://schemas.openxmlformats.org/markup-compatibility/2006" xmlns:p14="http://schemas.microsoft.com/office/powerpoint/2010/main">
    <mc:Choice Requires="p14">
      <p:transition spd="slow" p14:dur="2000" advTm="72798"/>
    </mc:Choice>
    <mc:Fallback xmlns="">
      <p:transition spd="slow" advTm="7279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E8D3BE09-F1D2-40AF-80E5-A21E18AA405A}"/>
              </a:ext>
            </a:extLst>
          </p:cNvPr>
          <p:cNvSpPr>
            <a:spLocks noGrp="1" noChangeArrowheads="1"/>
          </p:cNvSpPr>
          <p:nvPr>
            <p:ph type="title"/>
          </p:nvPr>
        </p:nvSpPr>
        <p:spPr>
          <a:xfrm>
            <a:off x="539749" y="625474"/>
            <a:ext cx="8424739" cy="1003326"/>
          </a:xfrm>
        </p:spPr>
        <p:txBody>
          <a:bodyPr anchor="ctr"/>
          <a:lstStyle/>
          <a:p>
            <a:pPr eaLnBrk="1" hangingPunct="1"/>
            <a:r>
              <a:rPr kumimoji="0" lang="en-US" altLang="ja-JP" sz="2800" dirty="0">
                <a:ea typeface="ＭＳ Ｐゴシック" panose="020B0600070205080204" pitchFamily="50" charset="-128"/>
              </a:rPr>
              <a:t>2-5 Some Advices for Sustainable Use of Forest/Natural Resources</a:t>
            </a:r>
            <a:r>
              <a:rPr kumimoji="0" lang="ja-JP" altLang="en-US" sz="2800" dirty="0">
                <a:ea typeface="ＭＳ Ｐゴシック" panose="020B0600070205080204" pitchFamily="50" charset="-128"/>
              </a:rPr>
              <a:t>　</a:t>
            </a:r>
          </a:p>
        </p:txBody>
      </p:sp>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564202" y="1988840"/>
            <a:ext cx="8280821" cy="3109044"/>
          </a:xfrm>
        </p:spPr>
        <p:txBody>
          <a:bodyPr/>
          <a:lstStyle/>
          <a:p>
            <a:pPr eaLnBrk="1" hangingPunct="1">
              <a:buFont typeface="Wingdings" panose="05000000000000000000" pitchFamily="2" charset="2"/>
              <a:buChar char="q"/>
            </a:pPr>
            <a:r>
              <a:rPr lang="en-US" altLang="ja-JP" sz="2000" dirty="0">
                <a:ea typeface="ＭＳ 明朝" panose="02020609040205080304" pitchFamily="17" charset="-128"/>
              </a:rPr>
              <a:t>Environmental management should be adapted to climate changes ⇒ Natural disasters such as forest fires have a long-term effect of enriching the ecosystem ⇒ It would be more rational to relocate people.</a:t>
            </a:r>
          </a:p>
          <a:p>
            <a:pPr eaLnBrk="1" hangingPunct="1">
              <a:buFont typeface="Wingdings" panose="05000000000000000000" pitchFamily="2" charset="2"/>
              <a:buChar char="q"/>
            </a:pPr>
            <a:r>
              <a:rPr lang="en-US" altLang="ja-JP" sz="2000" dirty="0">
                <a:ea typeface="ＭＳ 明朝" panose="02020609040205080304" pitchFamily="17" charset="-128"/>
              </a:rPr>
              <a:t>Eventually, we will have to design and create new artificial ecosystems, like the planetary remodeling project, but since rapid development has a high risk of causing the collapse of ecosystems, we need to take our time and develop through trial and error.</a:t>
            </a:r>
          </a:p>
          <a:p>
            <a:pPr eaLnBrk="1" hangingPunct="1"/>
            <a:endParaRPr lang="en-US" altLang="ja-JP" sz="2000" dirty="0">
              <a:ea typeface="ＭＳ 明朝" panose="02020609040205080304" pitchFamily="17" charset="-128"/>
            </a:endParaRP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48</a:t>
            </a:fld>
            <a:endParaRPr kumimoji="0" lang="en-US" altLang="ja-JP" sz="1200" dirty="0"/>
          </a:p>
        </p:txBody>
      </p:sp>
      <p:sp>
        <p:nvSpPr>
          <p:cNvPr id="2" name="テキスト ボックス 1">
            <a:extLst>
              <a:ext uri="{FF2B5EF4-FFF2-40B4-BE49-F238E27FC236}">
                <a16:creationId xmlns:a16="http://schemas.microsoft.com/office/drawing/2014/main" id="{7AA61DF7-33CA-49EB-8BD7-4B71CE2A524F}"/>
              </a:ext>
            </a:extLst>
          </p:cNvPr>
          <p:cNvSpPr txBox="1"/>
          <p:nvPr/>
        </p:nvSpPr>
        <p:spPr>
          <a:xfrm>
            <a:off x="3923928" y="5282913"/>
            <a:ext cx="4464496" cy="461665"/>
          </a:xfrm>
          <a:prstGeom prst="rect">
            <a:avLst/>
          </a:prstGeom>
          <a:noFill/>
        </p:spPr>
        <p:txBody>
          <a:bodyPr wrap="square" rtlCol="0">
            <a:spAutoFit/>
          </a:bodyPr>
          <a:lstStyle/>
          <a:p>
            <a:r>
              <a:rPr lang="en-US" dirty="0"/>
              <a:t>Thank you for your attention !</a:t>
            </a:r>
          </a:p>
        </p:txBody>
      </p:sp>
    </p:spTree>
    <p:extLst>
      <p:ext uri="{BB962C8B-B14F-4D97-AF65-F5344CB8AC3E}">
        <p14:creationId xmlns:p14="http://schemas.microsoft.com/office/powerpoint/2010/main" val="3262726837"/>
      </p:ext>
    </p:extLst>
  </p:cSld>
  <p:clrMapOvr>
    <a:masterClrMapping/>
  </p:clrMapOvr>
  <mc:AlternateContent xmlns:mc="http://schemas.openxmlformats.org/markup-compatibility/2006" xmlns:p14="http://schemas.microsoft.com/office/powerpoint/2010/main">
    <mc:Choice Requires="p14">
      <p:transition spd="slow" p14:dur="2000" advTm="54027"/>
    </mc:Choice>
    <mc:Fallback xmlns="">
      <p:transition spd="slow" advTm="5402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D956F33-5B53-4D0B-9948-CC50E7612C4D}"/>
              </a:ext>
            </a:extLst>
          </p:cNvPr>
          <p:cNvSpPr>
            <a:spLocks noGrp="1" noChangeArrowheads="1"/>
          </p:cNvSpPr>
          <p:nvPr>
            <p:ph type="title"/>
          </p:nvPr>
        </p:nvSpPr>
        <p:spPr/>
        <p:txBody>
          <a:bodyPr anchor="ctr"/>
          <a:lstStyle/>
          <a:p>
            <a:pPr eaLnBrk="1" hangingPunct="1">
              <a:lnSpc>
                <a:spcPct val="90000"/>
              </a:lnSpc>
            </a:pPr>
            <a:r>
              <a:rPr kumimoji="0" lang="en-US" altLang="ja-JP" sz="2800" dirty="0">
                <a:ea typeface="ＭＳ Ｐゴシック" panose="020B0600070205080204" pitchFamily="50" charset="-128"/>
              </a:rPr>
              <a:t>References</a:t>
            </a:r>
            <a:br>
              <a:rPr lang="ja-JP" altLang="ja-JP" sz="2800" dirty="0">
                <a:solidFill>
                  <a:schemeClr val="tx1"/>
                </a:solidFill>
                <a:latin typeface="ＭＳ 明朝" panose="02020609040205080304" pitchFamily="17" charset="-128"/>
                <a:ea typeface="ＭＳ 明朝" panose="02020609040205080304" pitchFamily="17" charset="-128"/>
              </a:rPr>
            </a:br>
            <a:endParaRPr lang="ja-JP" altLang="en-US" sz="2800" dirty="0">
              <a:solidFill>
                <a:schemeClr val="tx1"/>
              </a:solidFill>
              <a:latin typeface="ＭＳ 明朝" panose="02020609040205080304" pitchFamily="17" charset="-128"/>
              <a:ea typeface="ＭＳ 明朝" panose="02020609040205080304" pitchFamily="17" charset="-128"/>
            </a:endParaRPr>
          </a:p>
        </p:txBody>
      </p:sp>
      <p:sp>
        <p:nvSpPr>
          <p:cNvPr id="40963" name="Text Box 4">
            <a:extLst>
              <a:ext uri="{FF2B5EF4-FFF2-40B4-BE49-F238E27FC236}">
                <a16:creationId xmlns:a16="http://schemas.microsoft.com/office/drawing/2014/main" id="{F9872D10-7923-452A-A5AC-A11D9BA09C84}"/>
              </a:ext>
            </a:extLst>
          </p:cNvPr>
          <p:cNvSpPr txBox="1">
            <a:spLocks noChangeArrowheads="1"/>
          </p:cNvSpPr>
          <p:nvPr/>
        </p:nvSpPr>
        <p:spPr bwMode="auto">
          <a:xfrm>
            <a:off x="395535" y="1807717"/>
            <a:ext cx="8180139" cy="4069555"/>
          </a:xfrm>
          <a:prstGeom prst="rect">
            <a:avLst/>
          </a:prstGeom>
          <a:solidFill>
            <a:srgbClr val="FFFFFF"/>
          </a:solidFill>
          <a:ln>
            <a:noFill/>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Hara T (2014) A Shrinking Society: Post-Demographic Transition , in Series: SpringerBriefs in Population Studies Subseries: Population Studies of Japan, (https://www.springer.com/gp/book/9789811336539).Springer </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Hara,T(2020) An Essay on the Principle of Sustainable Population, in Series: SpringerBriefs in Population Studies Subseries: Population Studies of Japan, (https://www.springer.com/gp/book/9789811336539).Springer </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IPSS (2023a) Population Projections for Japan: 2021 to 2070 (With long-range Population Projections: 2071 to 2120) https://</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www.ipss.go.jp</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/pp-</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zenkoku</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/e/zenkoku_e2023/pp_zenkoku2023e.asp</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IPSS (2023b) Population statistics of Japan 2023. </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hlinkClick r:id="rId3"/>
              </a:rPr>
              <a:t>https://</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hlinkClick r:id="rId3"/>
              </a:rPr>
              <a:t>www.ipss.go.jp</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hlinkClick r:id="rId3"/>
              </a:rPr>
              <a:t>/p-info/e/psj2023/PSJ2023.asp</a:t>
            </a:r>
            <a:endPar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endParaRP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United Nations(2022a) World Population Prospects 2022 [Database]. https://</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population.un.org</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wpp</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United Nations.(2022b) World Population Prospects 2022: Summary of Results. UN DESA/POP/2022/TR/NO.3.</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Sustainable Development Report (formerly the SDG Index &amp; Dashboards). 2019. GlobalIndexResults2019. https://www.sdgindex.org/reports/sustainable-development-report-2019/ Accessed 03 .09.202 .</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Van de Kaa DJ (2002) The idea of a second demographic transition in industrialized countries. In:Paper to be presented at the sixth welfare policy seminar of the national institute of population and social security (NIPSSR), 29 January 2002. Tokyo, Japan. https://pdfs.semanticscholar.org/17c8/c2c3b43d447474107554926eb289d269c939.pdf. </a:t>
            </a:r>
          </a:p>
          <a:p>
            <a:pPr eaLnBrk="1" hangingPunct="1">
              <a:defRPr/>
            </a:pPr>
            <a:endParaRPr lang="en-US" altLang="ja-JP" sz="1400" dirty="0">
              <a:latin typeface="ＭＳ 明朝" panose="02020609040205080304" pitchFamily="17" charset="-128"/>
              <a:ea typeface="ＭＳ 明朝" panose="02020609040205080304" pitchFamily="17" charset="-128"/>
            </a:endParaRPr>
          </a:p>
          <a:p>
            <a:pPr eaLnBrk="1" hangingPunct="1">
              <a:defRPr/>
            </a:pPr>
            <a:br>
              <a:rPr kumimoji="0" lang="en-US" altLang="ja-JP" sz="1400" dirty="0">
                <a:latin typeface="ＭＳ 明朝" panose="02020609040205080304" pitchFamily="17" charset="-128"/>
                <a:ea typeface="ＭＳ 明朝" panose="02020609040205080304" pitchFamily="17" charset="-128"/>
              </a:rPr>
            </a:br>
            <a:endParaRPr kumimoji="0" lang="en-US" altLang="ja-JP" sz="1400"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AF6D9FF-2782-4439-92CD-9646BD82A97A}"/>
              </a:ext>
            </a:extLst>
          </p:cNvPr>
          <p:cNvSpPr>
            <a:spLocks noGrp="1" noChangeArrowheads="1"/>
          </p:cNvSpPr>
          <p:nvPr>
            <p:ph type="title"/>
          </p:nvPr>
        </p:nvSpPr>
        <p:spPr>
          <a:xfrm>
            <a:off x="449411" y="260648"/>
            <a:ext cx="8101013" cy="1179513"/>
          </a:xfrm>
        </p:spPr>
        <p:txBody>
          <a:bodyPr anchor="ctr"/>
          <a:lstStyle/>
          <a:p>
            <a:pPr algn="ctr"/>
            <a:br>
              <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b="1" kern="100" dirty="0">
                <a:effectLst/>
                <a:latin typeface="+mn-lt"/>
                <a:ea typeface="ＭＳ 明朝" panose="02020609040205080304" pitchFamily="17" charset="-128"/>
                <a:cs typeface="Times New Roman" panose="02020603050405020304" pitchFamily="18" charset="0"/>
              </a:rPr>
              <a:t>Figure1: Long term Population Development </a:t>
            </a:r>
            <a:br>
              <a:rPr lang="en-US" altLang="ja-JP" sz="2400" b="1" kern="100" dirty="0">
                <a:effectLst/>
                <a:latin typeface="+mn-lt"/>
                <a:ea typeface="ＭＳ 明朝" panose="02020609040205080304" pitchFamily="17" charset="-128"/>
                <a:cs typeface="Times New Roman" panose="02020603050405020304" pitchFamily="18" charset="0"/>
              </a:rPr>
            </a:br>
            <a:r>
              <a:rPr lang="en-US" altLang="ja-JP" sz="2400" b="1" kern="100" dirty="0">
                <a:effectLst/>
                <a:latin typeface="+mn-lt"/>
                <a:ea typeface="ＭＳ 明朝" panose="02020609040205080304" pitchFamily="17" charset="-128"/>
                <a:cs typeface="Times New Roman" panose="02020603050405020304" pitchFamily="18" charset="0"/>
              </a:rPr>
              <a:t>of the Wor</a:t>
            </a:r>
            <a:r>
              <a:rPr lang="en-US" altLang="ja-JP" sz="2400" b="1" kern="100" dirty="0">
                <a:latin typeface="+mn-lt"/>
                <a:ea typeface="ＭＳ 明朝" panose="02020609040205080304" pitchFamily="17" charset="-128"/>
                <a:cs typeface="Times New Roman" panose="02020603050405020304" pitchFamily="18" charset="0"/>
              </a:rPr>
              <a:t>ld </a:t>
            </a:r>
            <a:r>
              <a:rPr kumimoji="0" lang="en-US" altLang="ja-JP" sz="2400" b="1" dirty="0">
                <a:ea typeface="ＭＳ Ｐゴシック" panose="020B0600070205080204" pitchFamily="50" charset="-128"/>
                <a:cs typeface="Times New Roman" panose="02020603050405020304" pitchFamily="18" charset="0"/>
              </a:rPr>
              <a:t>(UNWPP2022) </a:t>
            </a:r>
            <a:r>
              <a:rPr lang="en-US" altLang="ja-JP" sz="2400" b="1" kern="100" dirty="0">
                <a:latin typeface="+mn-lt"/>
                <a:ea typeface="ＭＳ 明朝" panose="02020609040205080304" pitchFamily="17" charset="-128"/>
                <a:cs typeface="Times New Roman" panose="02020603050405020304" pitchFamily="18" charset="0"/>
              </a:rPr>
              <a:t>and Japan</a:t>
            </a:r>
            <a:r>
              <a:rPr lang="en-US" altLang="ja-JP" sz="2400" b="1" kern="100" dirty="0">
                <a:highlight>
                  <a:srgbClr val="FFFF00"/>
                </a:highlight>
                <a:latin typeface="+mn-lt"/>
                <a:ea typeface="ＭＳ 明朝" panose="02020609040205080304" pitchFamily="17" charset="-128"/>
                <a:cs typeface="Times New Roman" panose="02020603050405020304" pitchFamily="18" charset="0"/>
              </a:rPr>
              <a:t>.</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endPar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E4561C9C-EC64-4BAE-8992-E39A07141D08}"/>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197" name="テキスト ボックス 1">
            <a:extLst>
              <a:ext uri="{FF2B5EF4-FFF2-40B4-BE49-F238E27FC236}">
                <a16:creationId xmlns:a16="http://schemas.microsoft.com/office/drawing/2014/main" id="{6066B3BF-A622-489A-8DC4-EFFF3339EAB6}"/>
              </a:ext>
            </a:extLst>
          </p:cNvPr>
          <p:cNvSpPr txBox="1">
            <a:spLocks noChangeArrowheads="1"/>
          </p:cNvSpPr>
          <p:nvPr/>
        </p:nvSpPr>
        <p:spPr bwMode="auto">
          <a:xfrm>
            <a:off x="691356" y="6220944"/>
            <a:ext cx="785906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l"/>
            <a:r>
              <a:rPr lang="en-US" altLang="ja-JP" sz="1800" kern="100" dirty="0">
                <a:effectLst/>
                <a:latin typeface="+mn-lt"/>
                <a:ea typeface="ＭＳ 明朝" panose="02020609040205080304" pitchFamily="17" charset="-128"/>
                <a:cs typeface="Times New Roman" panose="02020603050405020304" pitchFamily="18" charset="0"/>
              </a:rPr>
              <a:t>Source: United Nations, 2022; IPSS, 2023.</a:t>
            </a:r>
            <a:endParaRPr lang="ja-JP" altLang="ja-JP" sz="1800" kern="100" dirty="0">
              <a:effectLst/>
              <a:latin typeface="+mn-lt"/>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760275F5-B115-4AC4-9D43-E3CF4B97F4CF}"/>
              </a:ext>
            </a:extLst>
          </p:cNvPr>
          <p:cNvSpPr>
            <a:spLocks noGrp="1"/>
          </p:cNvSpPr>
          <p:nvPr>
            <p:ph type="sldNum" sz="quarter" idx="12"/>
          </p:nvPr>
        </p:nvSpPr>
        <p:spPr/>
        <p:txBody>
          <a:bodyPr/>
          <a:lstStyle/>
          <a:p>
            <a:fld id="{D79FE58D-3CC0-420C-AD7B-C715E905C4E4}" type="slidenum">
              <a:rPr lang="en-US" altLang="ja-JP" smtClean="0"/>
              <a:pPr/>
              <a:t>5</a:t>
            </a:fld>
            <a:endParaRPr lang="en-US" altLang="ja-JP" dirty="0"/>
          </a:p>
        </p:txBody>
      </p:sp>
      <p:pic>
        <p:nvPicPr>
          <p:cNvPr id="5" name="図 4">
            <a:extLst>
              <a:ext uri="{FF2B5EF4-FFF2-40B4-BE49-F238E27FC236}">
                <a16:creationId xmlns:a16="http://schemas.microsoft.com/office/drawing/2014/main" id="{6CE8A75F-132C-C3F1-73FD-20356065A86F}"/>
              </a:ext>
            </a:extLst>
          </p:cNvPr>
          <p:cNvPicPr>
            <a:picLocks noChangeAspect="1"/>
          </p:cNvPicPr>
          <p:nvPr/>
        </p:nvPicPr>
        <p:blipFill>
          <a:blip r:embed="rId3"/>
          <a:stretch>
            <a:fillRect/>
          </a:stretch>
        </p:blipFill>
        <p:spPr>
          <a:xfrm>
            <a:off x="691356" y="1440161"/>
            <a:ext cx="7148016" cy="4666848"/>
          </a:xfrm>
          <a:prstGeom prst="rect">
            <a:avLst/>
          </a:prstGeom>
        </p:spPr>
      </p:pic>
    </p:spTree>
    <p:extLst>
      <p:ext uri="{BB962C8B-B14F-4D97-AF65-F5344CB8AC3E}">
        <p14:creationId xmlns:p14="http://schemas.microsoft.com/office/powerpoint/2010/main" val="2228974301"/>
      </p:ext>
    </p:extLst>
  </p:cSld>
  <p:clrMapOvr>
    <a:masterClrMapping/>
  </p:clrMapOvr>
  <mc:AlternateContent xmlns:mc="http://schemas.openxmlformats.org/markup-compatibility/2006" xmlns:p14="http://schemas.microsoft.com/office/powerpoint/2010/main">
    <mc:Choice Requires="p14">
      <p:transition spd="slow" p14:dur="2000" advTm="45541"/>
    </mc:Choice>
    <mc:Fallback xmlns="">
      <p:transition spd="slow" advTm="4554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7">
            <a:extLst>
              <a:ext uri="{FF2B5EF4-FFF2-40B4-BE49-F238E27FC236}">
                <a16:creationId xmlns:a16="http://schemas.microsoft.com/office/drawing/2014/main" id="{AA3D251D-4842-4019-B9BA-A3FD668DE721}"/>
              </a:ext>
            </a:extLst>
          </p:cNvPr>
          <p:cNvSpPr txBox="1">
            <a:spLocks noChangeArrowheads="1"/>
          </p:cNvSpPr>
          <p:nvPr/>
        </p:nvSpPr>
        <p:spPr bwMode="auto">
          <a:xfrm>
            <a:off x="685800" y="259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a:p>
        </p:txBody>
      </p:sp>
      <p:pic>
        <p:nvPicPr>
          <p:cNvPr id="82948" name="図 2">
            <a:extLst>
              <a:ext uri="{FF2B5EF4-FFF2-40B4-BE49-F238E27FC236}">
                <a16:creationId xmlns:a16="http://schemas.microsoft.com/office/drawing/2014/main" id="{9834C631-2101-4A29-8FB9-5682173E0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772816"/>
            <a:ext cx="18970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0E1D9C0-758E-41DC-8CEC-7CAE7510A3B0}"/>
              </a:ext>
            </a:extLst>
          </p:cNvPr>
          <p:cNvSpPr txBox="1"/>
          <p:nvPr/>
        </p:nvSpPr>
        <p:spPr>
          <a:xfrm>
            <a:off x="683568" y="4869160"/>
            <a:ext cx="7056784" cy="1169551"/>
          </a:xfrm>
          <a:prstGeom prst="rect">
            <a:avLst/>
          </a:prstGeom>
          <a:noFill/>
        </p:spPr>
        <p:txBody>
          <a:bodyPr wrap="square" rtlCol="0">
            <a:spAutoFit/>
          </a:bodyPr>
          <a:lstStyle/>
          <a:p>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Toshihiko HARA</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Sapporo City University, Professor Emeritus   (Ph.D. in Sociology)</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Kita34 Higashi19 Chyome 3-7, Higashi-Ku, Sapporo, 007-0834 JAPAN</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TEL/+81-090-2077-6027</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E-mail</a:t>
            </a:r>
            <a:r>
              <a:rPr lang="ja-JP" altLang="de-DE"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a:t>
            </a: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t.hara@scu.ac.jp</a:t>
            </a:r>
            <a:r>
              <a:rPr lang="ja-JP" altLang="de-DE"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a:t>
            </a: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http://toshi-hara.jp</a:t>
            </a:r>
            <a:endParaRPr kumimoji="1" lang="ja-JP" altLang="en-US" sz="1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45DB56-5736-035D-806A-10FE225317FA}"/>
              </a:ext>
            </a:extLst>
          </p:cNvPr>
          <p:cNvSpPr>
            <a:spLocks noGrp="1"/>
          </p:cNvSpPr>
          <p:nvPr>
            <p:ph type="title"/>
          </p:nvPr>
        </p:nvSpPr>
        <p:spPr>
          <a:xfrm>
            <a:off x="574675" y="304801"/>
            <a:ext cx="8001000" cy="747936"/>
          </a:xfrm>
        </p:spPr>
        <p:txBody>
          <a:bodyPr/>
          <a:lstStyle/>
          <a:p>
            <a:r>
              <a:rPr lang="en-US" dirty="0"/>
              <a:t>Total population</a:t>
            </a:r>
          </a:p>
        </p:txBody>
      </p:sp>
      <p:pic>
        <p:nvPicPr>
          <p:cNvPr id="5" name="図 4">
            <a:extLst>
              <a:ext uri="{FF2B5EF4-FFF2-40B4-BE49-F238E27FC236}">
                <a16:creationId xmlns:a16="http://schemas.microsoft.com/office/drawing/2014/main" id="{B51FCD7A-4432-3263-57F5-93CB80CF3A70}"/>
              </a:ext>
            </a:extLst>
          </p:cNvPr>
          <p:cNvPicPr>
            <a:picLocks noChangeAspect="1"/>
          </p:cNvPicPr>
          <p:nvPr/>
        </p:nvPicPr>
        <p:blipFill>
          <a:blip r:embed="rId3"/>
          <a:stretch>
            <a:fillRect/>
          </a:stretch>
        </p:blipFill>
        <p:spPr>
          <a:xfrm>
            <a:off x="0" y="973704"/>
            <a:ext cx="9144000" cy="5742747"/>
          </a:xfrm>
          <a:prstGeom prst="rect">
            <a:avLst/>
          </a:prstGeom>
        </p:spPr>
      </p:pic>
      <p:sp>
        <p:nvSpPr>
          <p:cNvPr id="6" name="テキスト ボックス 5">
            <a:extLst>
              <a:ext uri="{FF2B5EF4-FFF2-40B4-BE49-F238E27FC236}">
                <a16:creationId xmlns:a16="http://schemas.microsoft.com/office/drawing/2014/main" id="{D5175063-8816-B91C-9D14-CA777A9B2B14}"/>
              </a:ext>
            </a:extLst>
          </p:cNvPr>
          <p:cNvSpPr txBox="1"/>
          <p:nvPr/>
        </p:nvSpPr>
        <p:spPr>
          <a:xfrm>
            <a:off x="179512" y="1196752"/>
            <a:ext cx="3024336" cy="307777"/>
          </a:xfrm>
          <a:prstGeom prst="rect">
            <a:avLst/>
          </a:prstGeom>
          <a:noFill/>
        </p:spPr>
        <p:txBody>
          <a:bodyPr wrap="square" rtlCol="0">
            <a:spAutoFit/>
          </a:bodyPr>
          <a:lstStyle/>
          <a:p>
            <a:r>
              <a:rPr lang="en-US" sz="1400" dirty="0"/>
              <a:t>Medium variant</a:t>
            </a:r>
          </a:p>
        </p:txBody>
      </p:sp>
      <p:sp>
        <p:nvSpPr>
          <p:cNvPr id="7" name="テキスト ボックス 6">
            <a:extLst>
              <a:ext uri="{FF2B5EF4-FFF2-40B4-BE49-F238E27FC236}">
                <a16:creationId xmlns:a16="http://schemas.microsoft.com/office/drawing/2014/main" id="{52E1D958-9EAC-40BB-1AC3-9A8AD724E862}"/>
              </a:ext>
            </a:extLst>
          </p:cNvPr>
          <p:cNvSpPr txBox="1"/>
          <p:nvPr/>
        </p:nvSpPr>
        <p:spPr>
          <a:xfrm>
            <a:off x="395536" y="6542256"/>
            <a:ext cx="5742384" cy="338554"/>
          </a:xfrm>
          <a:prstGeom prst="rect">
            <a:avLst/>
          </a:prstGeom>
          <a:noFill/>
        </p:spPr>
        <p:txBody>
          <a:bodyPr wrap="square">
            <a:spAutoFit/>
          </a:bodyPr>
          <a:lstStyle/>
          <a:p>
            <a:r>
              <a:rPr lang="en-US" sz="1600" dirty="0"/>
              <a:t>https://population.un.org/dataportal</a:t>
            </a:r>
          </a:p>
        </p:txBody>
      </p:sp>
    </p:spTree>
    <p:extLst>
      <p:ext uri="{BB962C8B-B14F-4D97-AF65-F5344CB8AC3E}">
        <p14:creationId xmlns:p14="http://schemas.microsoft.com/office/powerpoint/2010/main" val="1896209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A083A-E3C6-3339-E25A-B379441165D4}"/>
              </a:ext>
            </a:extLst>
          </p:cNvPr>
          <p:cNvSpPr>
            <a:spLocks noGrp="1"/>
          </p:cNvSpPr>
          <p:nvPr>
            <p:ph type="title"/>
          </p:nvPr>
        </p:nvSpPr>
        <p:spPr>
          <a:xfrm>
            <a:off x="574675" y="304801"/>
            <a:ext cx="8001000" cy="675928"/>
          </a:xfrm>
        </p:spPr>
        <p:txBody>
          <a:bodyPr/>
          <a:lstStyle/>
          <a:p>
            <a:r>
              <a:rPr lang="en-US" dirty="0"/>
              <a:t>Total fertility rate</a:t>
            </a:r>
          </a:p>
        </p:txBody>
      </p:sp>
      <p:sp>
        <p:nvSpPr>
          <p:cNvPr id="3" name="コンテンツ プレースホルダー 2">
            <a:extLst>
              <a:ext uri="{FF2B5EF4-FFF2-40B4-BE49-F238E27FC236}">
                <a16:creationId xmlns:a16="http://schemas.microsoft.com/office/drawing/2014/main" id="{9B1A4878-CD0F-AA67-7938-45D3AB54932E}"/>
              </a:ext>
            </a:extLst>
          </p:cNvPr>
          <p:cNvSpPr>
            <a:spLocks noGrp="1"/>
          </p:cNvSpPr>
          <p:nvPr>
            <p:ph idx="1"/>
          </p:nvPr>
        </p:nvSpPr>
        <p:spPr/>
        <p:txBody>
          <a:bodyPr/>
          <a:lstStyle/>
          <a:p>
            <a:endParaRPr lang="en-US"/>
          </a:p>
        </p:txBody>
      </p:sp>
      <p:pic>
        <p:nvPicPr>
          <p:cNvPr id="10" name="図 9">
            <a:extLst>
              <a:ext uri="{FF2B5EF4-FFF2-40B4-BE49-F238E27FC236}">
                <a16:creationId xmlns:a16="http://schemas.microsoft.com/office/drawing/2014/main" id="{29DA77FD-C59F-8204-789E-C1FE779C3BA7}"/>
              </a:ext>
            </a:extLst>
          </p:cNvPr>
          <p:cNvPicPr>
            <a:picLocks noChangeAspect="1"/>
          </p:cNvPicPr>
          <p:nvPr/>
        </p:nvPicPr>
        <p:blipFill>
          <a:blip r:embed="rId2"/>
          <a:stretch>
            <a:fillRect/>
          </a:stretch>
        </p:blipFill>
        <p:spPr>
          <a:xfrm>
            <a:off x="3175" y="980729"/>
            <a:ext cx="9144000" cy="5736432"/>
          </a:xfrm>
          <a:prstGeom prst="rect">
            <a:avLst/>
          </a:prstGeom>
        </p:spPr>
      </p:pic>
      <p:sp>
        <p:nvSpPr>
          <p:cNvPr id="11" name="テキスト ボックス 10">
            <a:extLst>
              <a:ext uri="{FF2B5EF4-FFF2-40B4-BE49-F238E27FC236}">
                <a16:creationId xmlns:a16="http://schemas.microsoft.com/office/drawing/2014/main" id="{22324EC8-1705-ECE9-A399-728A7D67B546}"/>
              </a:ext>
            </a:extLst>
          </p:cNvPr>
          <p:cNvSpPr txBox="1"/>
          <p:nvPr/>
        </p:nvSpPr>
        <p:spPr>
          <a:xfrm>
            <a:off x="395536" y="6542256"/>
            <a:ext cx="5742384" cy="338554"/>
          </a:xfrm>
          <a:prstGeom prst="rect">
            <a:avLst/>
          </a:prstGeom>
          <a:noFill/>
        </p:spPr>
        <p:txBody>
          <a:bodyPr wrap="square">
            <a:spAutoFit/>
          </a:bodyPr>
          <a:lstStyle/>
          <a:p>
            <a:r>
              <a:rPr lang="en-US" sz="1600" dirty="0"/>
              <a:t>https://population.un.org/dataportal</a:t>
            </a:r>
          </a:p>
        </p:txBody>
      </p:sp>
      <p:sp>
        <p:nvSpPr>
          <p:cNvPr id="12" name="テキスト ボックス 11">
            <a:extLst>
              <a:ext uri="{FF2B5EF4-FFF2-40B4-BE49-F238E27FC236}">
                <a16:creationId xmlns:a16="http://schemas.microsoft.com/office/drawing/2014/main" id="{B31982B6-0CDF-5FC5-D471-EDC885540675}"/>
              </a:ext>
            </a:extLst>
          </p:cNvPr>
          <p:cNvSpPr txBox="1"/>
          <p:nvPr/>
        </p:nvSpPr>
        <p:spPr>
          <a:xfrm>
            <a:off x="179512" y="1196752"/>
            <a:ext cx="3024336" cy="307777"/>
          </a:xfrm>
          <a:prstGeom prst="rect">
            <a:avLst/>
          </a:prstGeom>
          <a:noFill/>
        </p:spPr>
        <p:txBody>
          <a:bodyPr wrap="square" rtlCol="0">
            <a:spAutoFit/>
          </a:bodyPr>
          <a:lstStyle/>
          <a:p>
            <a:r>
              <a:rPr lang="en-US" sz="1400" dirty="0"/>
              <a:t>Medium variant</a:t>
            </a:r>
          </a:p>
        </p:txBody>
      </p:sp>
    </p:spTree>
    <p:extLst>
      <p:ext uri="{BB962C8B-B14F-4D97-AF65-F5344CB8AC3E}">
        <p14:creationId xmlns:p14="http://schemas.microsoft.com/office/powerpoint/2010/main" val="753817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A083A-E3C6-3339-E25A-B379441165D4}"/>
              </a:ext>
            </a:extLst>
          </p:cNvPr>
          <p:cNvSpPr>
            <a:spLocks noGrp="1"/>
          </p:cNvSpPr>
          <p:nvPr>
            <p:ph type="title"/>
          </p:nvPr>
        </p:nvSpPr>
        <p:spPr>
          <a:xfrm>
            <a:off x="574675" y="304801"/>
            <a:ext cx="8001000" cy="675928"/>
          </a:xfrm>
        </p:spPr>
        <p:txBody>
          <a:bodyPr/>
          <a:lstStyle/>
          <a:p>
            <a:r>
              <a:rPr lang="en-US" dirty="0"/>
              <a:t>Life expectancy at birth</a:t>
            </a:r>
          </a:p>
        </p:txBody>
      </p:sp>
      <p:sp>
        <p:nvSpPr>
          <p:cNvPr id="3" name="コンテンツ プレースホルダー 2">
            <a:extLst>
              <a:ext uri="{FF2B5EF4-FFF2-40B4-BE49-F238E27FC236}">
                <a16:creationId xmlns:a16="http://schemas.microsoft.com/office/drawing/2014/main" id="{9B1A4878-CD0F-AA67-7938-45D3AB54932E}"/>
              </a:ext>
            </a:extLst>
          </p:cNvPr>
          <p:cNvSpPr>
            <a:spLocks noGrp="1"/>
          </p:cNvSpPr>
          <p:nvPr>
            <p:ph idx="1"/>
          </p:nvPr>
        </p:nvSpPr>
        <p:spPr/>
        <p:txBody>
          <a:bodyPr/>
          <a:lstStyle/>
          <a:p>
            <a:endParaRPr lang="en-US"/>
          </a:p>
        </p:txBody>
      </p:sp>
      <p:pic>
        <p:nvPicPr>
          <p:cNvPr id="10" name="図 9">
            <a:extLst>
              <a:ext uri="{FF2B5EF4-FFF2-40B4-BE49-F238E27FC236}">
                <a16:creationId xmlns:a16="http://schemas.microsoft.com/office/drawing/2014/main" id="{29DA77FD-C59F-8204-789E-C1FE779C3B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462" y="980729"/>
            <a:ext cx="9115425" cy="5736432"/>
          </a:xfrm>
          <a:prstGeom prst="rect">
            <a:avLst/>
          </a:prstGeom>
        </p:spPr>
      </p:pic>
      <p:sp>
        <p:nvSpPr>
          <p:cNvPr id="4" name="テキスト ボックス 3">
            <a:extLst>
              <a:ext uri="{FF2B5EF4-FFF2-40B4-BE49-F238E27FC236}">
                <a16:creationId xmlns:a16="http://schemas.microsoft.com/office/drawing/2014/main" id="{5182B5B4-4497-C0C2-DCAA-483B152F251F}"/>
              </a:ext>
            </a:extLst>
          </p:cNvPr>
          <p:cNvSpPr txBox="1"/>
          <p:nvPr/>
        </p:nvSpPr>
        <p:spPr>
          <a:xfrm>
            <a:off x="395536" y="6542256"/>
            <a:ext cx="5742384" cy="338554"/>
          </a:xfrm>
          <a:prstGeom prst="rect">
            <a:avLst/>
          </a:prstGeom>
          <a:noFill/>
        </p:spPr>
        <p:txBody>
          <a:bodyPr wrap="square">
            <a:spAutoFit/>
          </a:bodyPr>
          <a:lstStyle/>
          <a:p>
            <a:r>
              <a:rPr lang="en-US" sz="1600" dirty="0"/>
              <a:t>https://population.un.org/dataportal</a:t>
            </a:r>
          </a:p>
        </p:txBody>
      </p:sp>
      <p:sp>
        <p:nvSpPr>
          <p:cNvPr id="5" name="テキスト ボックス 4">
            <a:extLst>
              <a:ext uri="{FF2B5EF4-FFF2-40B4-BE49-F238E27FC236}">
                <a16:creationId xmlns:a16="http://schemas.microsoft.com/office/drawing/2014/main" id="{567AC192-36F2-C47A-53FF-89DD5A3A41F9}"/>
              </a:ext>
            </a:extLst>
          </p:cNvPr>
          <p:cNvSpPr txBox="1"/>
          <p:nvPr/>
        </p:nvSpPr>
        <p:spPr>
          <a:xfrm>
            <a:off x="179512" y="1196752"/>
            <a:ext cx="3024336" cy="307777"/>
          </a:xfrm>
          <a:prstGeom prst="rect">
            <a:avLst/>
          </a:prstGeom>
          <a:noFill/>
        </p:spPr>
        <p:txBody>
          <a:bodyPr wrap="square" rtlCol="0">
            <a:spAutoFit/>
          </a:bodyPr>
          <a:lstStyle/>
          <a:p>
            <a:r>
              <a:rPr lang="en-US" sz="1400" dirty="0"/>
              <a:t>Medium variant</a:t>
            </a:r>
          </a:p>
        </p:txBody>
      </p:sp>
    </p:spTree>
    <p:extLst>
      <p:ext uri="{BB962C8B-B14F-4D97-AF65-F5344CB8AC3E}">
        <p14:creationId xmlns:p14="http://schemas.microsoft.com/office/powerpoint/2010/main" val="612012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A083A-E3C6-3339-E25A-B379441165D4}"/>
              </a:ext>
            </a:extLst>
          </p:cNvPr>
          <p:cNvSpPr>
            <a:spLocks noGrp="1"/>
          </p:cNvSpPr>
          <p:nvPr>
            <p:ph type="title"/>
          </p:nvPr>
        </p:nvSpPr>
        <p:spPr>
          <a:xfrm>
            <a:off x="574675" y="304801"/>
            <a:ext cx="8001000" cy="675928"/>
          </a:xfrm>
        </p:spPr>
        <p:txBody>
          <a:bodyPr/>
          <a:lstStyle/>
          <a:p>
            <a:r>
              <a:rPr lang="en-US" dirty="0"/>
              <a:t>Net Reproduction Rate</a:t>
            </a:r>
          </a:p>
        </p:txBody>
      </p:sp>
      <p:sp>
        <p:nvSpPr>
          <p:cNvPr id="3" name="コンテンツ プレースホルダー 2">
            <a:extLst>
              <a:ext uri="{FF2B5EF4-FFF2-40B4-BE49-F238E27FC236}">
                <a16:creationId xmlns:a16="http://schemas.microsoft.com/office/drawing/2014/main" id="{9B1A4878-CD0F-AA67-7938-45D3AB54932E}"/>
              </a:ext>
            </a:extLst>
          </p:cNvPr>
          <p:cNvSpPr>
            <a:spLocks noGrp="1"/>
          </p:cNvSpPr>
          <p:nvPr>
            <p:ph idx="1"/>
          </p:nvPr>
        </p:nvSpPr>
        <p:spPr/>
        <p:txBody>
          <a:bodyPr/>
          <a:lstStyle/>
          <a:p>
            <a:endParaRPr lang="en-US"/>
          </a:p>
        </p:txBody>
      </p:sp>
      <p:pic>
        <p:nvPicPr>
          <p:cNvPr id="10" name="図 9">
            <a:extLst>
              <a:ext uri="{FF2B5EF4-FFF2-40B4-BE49-F238E27FC236}">
                <a16:creationId xmlns:a16="http://schemas.microsoft.com/office/drawing/2014/main" id="{29DA77FD-C59F-8204-789E-C1FE779C3B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50" y="980729"/>
            <a:ext cx="9102848" cy="5736432"/>
          </a:xfrm>
          <a:prstGeom prst="rect">
            <a:avLst/>
          </a:prstGeom>
        </p:spPr>
      </p:pic>
      <p:sp>
        <p:nvSpPr>
          <p:cNvPr id="5" name="テキスト ボックス 4">
            <a:extLst>
              <a:ext uri="{FF2B5EF4-FFF2-40B4-BE49-F238E27FC236}">
                <a16:creationId xmlns:a16="http://schemas.microsoft.com/office/drawing/2014/main" id="{EBDC9148-9C81-E947-7A1C-ED980023EAF4}"/>
              </a:ext>
            </a:extLst>
          </p:cNvPr>
          <p:cNvSpPr txBox="1"/>
          <p:nvPr/>
        </p:nvSpPr>
        <p:spPr>
          <a:xfrm>
            <a:off x="395536" y="6542256"/>
            <a:ext cx="5742384" cy="338554"/>
          </a:xfrm>
          <a:prstGeom prst="rect">
            <a:avLst/>
          </a:prstGeom>
          <a:noFill/>
        </p:spPr>
        <p:txBody>
          <a:bodyPr wrap="square">
            <a:spAutoFit/>
          </a:bodyPr>
          <a:lstStyle/>
          <a:p>
            <a:r>
              <a:rPr lang="en-US" sz="1600" dirty="0"/>
              <a:t>https://population.un.org/dataportal</a:t>
            </a:r>
          </a:p>
        </p:txBody>
      </p:sp>
      <p:sp>
        <p:nvSpPr>
          <p:cNvPr id="6" name="テキスト ボックス 5">
            <a:extLst>
              <a:ext uri="{FF2B5EF4-FFF2-40B4-BE49-F238E27FC236}">
                <a16:creationId xmlns:a16="http://schemas.microsoft.com/office/drawing/2014/main" id="{3235235B-0B43-425F-FC1C-7CB3AF1D3282}"/>
              </a:ext>
            </a:extLst>
          </p:cNvPr>
          <p:cNvSpPr txBox="1"/>
          <p:nvPr/>
        </p:nvSpPr>
        <p:spPr>
          <a:xfrm>
            <a:off x="179512" y="1196752"/>
            <a:ext cx="3024336" cy="307777"/>
          </a:xfrm>
          <a:prstGeom prst="rect">
            <a:avLst/>
          </a:prstGeom>
          <a:noFill/>
        </p:spPr>
        <p:txBody>
          <a:bodyPr wrap="square" rtlCol="0">
            <a:spAutoFit/>
          </a:bodyPr>
          <a:lstStyle/>
          <a:p>
            <a:r>
              <a:rPr lang="en-US" sz="1400" dirty="0"/>
              <a:t>Medium variant</a:t>
            </a:r>
          </a:p>
        </p:txBody>
      </p:sp>
    </p:spTree>
    <p:extLst>
      <p:ext uri="{BB962C8B-B14F-4D97-AF65-F5344CB8AC3E}">
        <p14:creationId xmlns:p14="http://schemas.microsoft.com/office/powerpoint/2010/main" val="353583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Cameroon</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https://population.un.org/wpp/Graphs/DemographicProfiles/Line/120</a:t>
            </a:r>
          </a:p>
        </p:txBody>
      </p:sp>
      <p:pic>
        <p:nvPicPr>
          <p:cNvPr id="5" name="図 4" descr="グラフ, 折れ線グラフ&#10;&#10;自動的に生成された説明">
            <a:extLst>
              <a:ext uri="{FF2B5EF4-FFF2-40B4-BE49-F238E27FC236}">
                <a16:creationId xmlns:a16="http://schemas.microsoft.com/office/drawing/2014/main" id="{B9A75BCF-6821-767F-3282-10FB57C4D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5524500" cy="3810000"/>
          </a:xfrm>
          <a:prstGeom prst="rect">
            <a:avLst/>
          </a:prstGeom>
        </p:spPr>
      </p:pic>
    </p:spTree>
    <p:extLst>
      <p:ext uri="{BB962C8B-B14F-4D97-AF65-F5344CB8AC3E}">
        <p14:creationId xmlns:p14="http://schemas.microsoft.com/office/powerpoint/2010/main" val="3790548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Georgia</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https://population.un.org/wpp/Graphs/DemographicProfiles/Line/268</a:t>
            </a:r>
          </a:p>
        </p:txBody>
      </p:sp>
      <p:pic>
        <p:nvPicPr>
          <p:cNvPr id="6" name="図 5" descr="グラフ, 折れ線グラフ&#10;&#10;自動的に生成された説明">
            <a:extLst>
              <a:ext uri="{FF2B5EF4-FFF2-40B4-BE49-F238E27FC236}">
                <a16:creationId xmlns:a16="http://schemas.microsoft.com/office/drawing/2014/main" id="{CC8D99C9-CD02-15B7-8C1E-3AEAFB63B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44824"/>
            <a:ext cx="5524500" cy="3810000"/>
          </a:xfrm>
          <a:prstGeom prst="rect">
            <a:avLst/>
          </a:prstGeom>
        </p:spPr>
      </p:pic>
    </p:spTree>
    <p:extLst>
      <p:ext uri="{BB962C8B-B14F-4D97-AF65-F5344CB8AC3E}">
        <p14:creationId xmlns:p14="http://schemas.microsoft.com/office/powerpoint/2010/main" val="1327558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Democratic Republic of the Congo</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https://population.un.org/wpp/Graphs/DemographicProfiles/Line/180</a:t>
            </a:r>
          </a:p>
        </p:txBody>
      </p:sp>
      <p:pic>
        <p:nvPicPr>
          <p:cNvPr id="7" name="図 6" descr="グラフ&#10;&#10;自動的に生成された説明">
            <a:extLst>
              <a:ext uri="{FF2B5EF4-FFF2-40B4-BE49-F238E27FC236}">
                <a16:creationId xmlns:a16="http://schemas.microsoft.com/office/drawing/2014/main" id="{D944CD6D-BFCB-CA7A-0712-1A37F8B36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5524500" cy="3810000"/>
          </a:xfrm>
          <a:prstGeom prst="rect">
            <a:avLst/>
          </a:prstGeom>
        </p:spPr>
      </p:pic>
    </p:spTree>
    <p:extLst>
      <p:ext uri="{BB962C8B-B14F-4D97-AF65-F5344CB8AC3E}">
        <p14:creationId xmlns:p14="http://schemas.microsoft.com/office/powerpoint/2010/main" val="684065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Ethiopia</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https://population.un.org/wpp/Graphs/DemographicProfiles/Line/231</a:t>
            </a:r>
          </a:p>
        </p:txBody>
      </p:sp>
      <p:pic>
        <p:nvPicPr>
          <p:cNvPr id="5" name="図 4" descr="グラフ, 折れ線グラフ&#10;&#10;自動的に生成された説明">
            <a:extLst>
              <a:ext uri="{FF2B5EF4-FFF2-40B4-BE49-F238E27FC236}">
                <a16:creationId xmlns:a16="http://schemas.microsoft.com/office/drawing/2014/main" id="{A2E14D2A-F10F-B224-1842-C680B0DE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44824"/>
            <a:ext cx="5524500" cy="3810000"/>
          </a:xfrm>
          <a:prstGeom prst="rect">
            <a:avLst/>
          </a:prstGeom>
        </p:spPr>
      </p:pic>
    </p:spTree>
    <p:extLst>
      <p:ext uri="{BB962C8B-B14F-4D97-AF65-F5344CB8AC3E}">
        <p14:creationId xmlns:p14="http://schemas.microsoft.com/office/powerpoint/2010/main" val="3081545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Malawi</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https://population.un.org/wpp/Graphs/DemographicProfiles/Line/454</a:t>
            </a:r>
          </a:p>
        </p:txBody>
      </p:sp>
      <p:pic>
        <p:nvPicPr>
          <p:cNvPr id="6" name="図 5" descr="グラフ&#10;&#10;自動的に生成された説明">
            <a:extLst>
              <a:ext uri="{FF2B5EF4-FFF2-40B4-BE49-F238E27FC236}">
                <a16:creationId xmlns:a16="http://schemas.microsoft.com/office/drawing/2014/main" id="{2BEC2EDA-0112-5B22-35E1-55D40042E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44824"/>
            <a:ext cx="5524500" cy="3810000"/>
          </a:xfrm>
          <a:prstGeom prst="rect">
            <a:avLst/>
          </a:prstGeom>
        </p:spPr>
      </p:pic>
    </p:spTree>
    <p:extLst>
      <p:ext uri="{BB962C8B-B14F-4D97-AF65-F5344CB8AC3E}">
        <p14:creationId xmlns:p14="http://schemas.microsoft.com/office/powerpoint/2010/main" val="274497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AF6D9FF-2782-4439-92CD-9646BD82A97A}"/>
              </a:ext>
            </a:extLst>
          </p:cNvPr>
          <p:cNvSpPr>
            <a:spLocks noGrp="1" noChangeArrowheads="1"/>
          </p:cNvSpPr>
          <p:nvPr>
            <p:ph type="title"/>
          </p:nvPr>
        </p:nvSpPr>
        <p:spPr>
          <a:xfrm>
            <a:off x="449411" y="260648"/>
            <a:ext cx="8101013" cy="1179513"/>
          </a:xfrm>
        </p:spPr>
        <p:txBody>
          <a:bodyPr anchor="ctr"/>
          <a:lstStyle/>
          <a:p>
            <a:pPr algn="ctr"/>
            <a:br>
              <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Figure 2: Population Changes in the Next 2.3 Billion </a:t>
            </a:r>
            <a:br>
              <a:rPr lang="en-US" altLang="ja-JP" sz="24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by Age Group and Regions</a:t>
            </a:r>
            <a:endPar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E4561C9C-EC64-4BAE-8992-E39A07141D08}"/>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760275F5-B115-4AC4-9D43-E3CF4B97F4CF}"/>
              </a:ext>
            </a:extLst>
          </p:cNvPr>
          <p:cNvSpPr>
            <a:spLocks noGrp="1"/>
          </p:cNvSpPr>
          <p:nvPr>
            <p:ph type="sldNum" sz="quarter" idx="12"/>
          </p:nvPr>
        </p:nvSpPr>
        <p:spPr/>
        <p:txBody>
          <a:bodyPr/>
          <a:lstStyle/>
          <a:p>
            <a:fld id="{D79FE58D-3CC0-420C-AD7B-C715E905C4E4}" type="slidenum">
              <a:rPr lang="en-US" altLang="ja-JP" smtClean="0"/>
              <a:pPr/>
              <a:t>6</a:t>
            </a:fld>
            <a:endParaRPr lang="en-US" altLang="ja-JP" dirty="0"/>
          </a:p>
        </p:txBody>
      </p:sp>
      <p:sp>
        <p:nvSpPr>
          <p:cNvPr id="8" name="テキスト ボックス 1">
            <a:extLst>
              <a:ext uri="{FF2B5EF4-FFF2-40B4-BE49-F238E27FC236}">
                <a16:creationId xmlns:a16="http://schemas.microsoft.com/office/drawing/2014/main" id="{8998A8E2-CAA6-46D6-8B69-220AFA2AB23A}"/>
              </a:ext>
            </a:extLst>
          </p:cNvPr>
          <p:cNvSpPr txBox="1">
            <a:spLocks noChangeArrowheads="1"/>
          </p:cNvSpPr>
          <p:nvPr/>
        </p:nvSpPr>
        <p:spPr bwMode="auto">
          <a:xfrm>
            <a:off x="642466" y="6216267"/>
            <a:ext cx="785906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a:t>
            </a:r>
            <a:r>
              <a:rPr lang="en-US"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rPr>
              <a:t>United Nations, 2022a.</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10150A01-8694-D4DE-D122-883997DF93DB}"/>
              </a:ext>
            </a:extLst>
          </p:cNvPr>
          <p:cNvPicPr>
            <a:picLocks noChangeAspect="1"/>
          </p:cNvPicPr>
          <p:nvPr/>
        </p:nvPicPr>
        <p:blipFill>
          <a:blip r:embed="rId3"/>
          <a:stretch>
            <a:fillRect/>
          </a:stretch>
        </p:blipFill>
        <p:spPr>
          <a:xfrm>
            <a:off x="629741" y="1587839"/>
            <a:ext cx="6966595" cy="4551570"/>
          </a:xfrm>
          <a:prstGeom prst="rect">
            <a:avLst/>
          </a:prstGeom>
        </p:spPr>
      </p:pic>
    </p:spTree>
    <p:extLst>
      <p:ext uri="{BB962C8B-B14F-4D97-AF65-F5344CB8AC3E}">
        <p14:creationId xmlns:p14="http://schemas.microsoft.com/office/powerpoint/2010/main" val="1701015342"/>
      </p:ext>
    </p:extLst>
  </p:cSld>
  <p:clrMapOvr>
    <a:masterClrMapping/>
  </p:clrMapOvr>
  <mc:AlternateContent xmlns:mc="http://schemas.openxmlformats.org/markup-compatibility/2006" xmlns:p14="http://schemas.microsoft.com/office/powerpoint/2010/main">
    <mc:Choice Requires="p14">
      <p:transition spd="slow" p14:dur="2000" advTm="50420"/>
    </mc:Choice>
    <mc:Fallback xmlns="">
      <p:transition spd="slow" advTm="5042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Nepal</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https://population.un.org/wpp/Graphs/DemographicProfiles/Line/524</a:t>
            </a:r>
          </a:p>
        </p:txBody>
      </p:sp>
      <p:pic>
        <p:nvPicPr>
          <p:cNvPr id="5" name="図 4" descr="グラフ, 折れ線グラフ&#10;&#10;自動的に生成された説明">
            <a:extLst>
              <a:ext uri="{FF2B5EF4-FFF2-40B4-BE49-F238E27FC236}">
                <a16:creationId xmlns:a16="http://schemas.microsoft.com/office/drawing/2014/main" id="{8BDA408F-D9EF-FF84-5370-F45F4EB3F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44824"/>
            <a:ext cx="5524500" cy="3810000"/>
          </a:xfrm>
          <a:prstGeom prst="rect">
            <a:avLst/>
          </a:prstGeom>
        </p:spPr>
      </p:pic>
    </p:spTree>
    <p:extLst>
      <p:ext uri="{BB962C8B-B14F-4D97-AF65-F5344CB8AC3E}">
        <p14:creationId xmlns:p14="http://schemas.microsoft.com/office/powerpoint/2010/main" val="2623046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Mongolia</a:t>
            </a:r>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https://population.un.org/wpp/Graphs/DemographicProfiles/Line/496</a:t>
            </a:r>
          </a:p>
        </p:txBody>
      </p:sp>
      <p:pic>
        <p:nvPicPr>
          <p:cNvPr id="6" name="図 5" descr="グラフ, 折れ線グラフ&#10;&#10;自動的に生成された説明">
            <a:extLst>
              <a:ext uri="{FF2B5EF4-FFF2-40B4-BE49-F238E27FC236}">
                <a16:creationId xmlns:a16="http://schemas.microsoft.com/office/drawing/2014/main" id="{97A1AB6E-7798-CCE3-A9D9-824E00981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5524500" cy="3810000"/>
          </a:xfrm>
          <a:prstGeom prst="rect">
            <a:avLst/>
          </a:prstGeom>
        </p:spPr>
      </p:pic>
    </p:spTree>
    <p:extLst>
      <p:ext uri="{BB962C8B-B14F-4D97-AF65-F5344CB8AC3E}">
        <p14:creationId xmlns:p14="http://schemas.microsoft.com/office/powerpoint/2010/main" val="4012541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C1374-27DB-F38F-94BF-C1D50DB0CE3B}"/>
              </a:ext>
            </a:extLst>
          </p:cNvPr>
          <p:cNvSpPr>
            <a:spLocks noGrp="1"/>
          </p:cNvSpPr>
          <p:nvPr>
            <p:ph type="title"/>
          </p:nvPr>
        </p:nvSpPr>
        <p:spPr/>
        <p:txBody>
          <a:bodyPr/>
          <a:lstStyle/>
          <a:p>
            <a:r>
              <a:rPr lang="en-US" dirty="0"/>
              <a:t>Cote </a:t>
            </a:r>
            <a:r>
              <a:rPr lang="en-US" dirty="0" err="1"/>
              <a:t>d’lvoire</a:t>
            </a:r>
            <a:endParaRPr lang="en-US" dirty="0"/>
          </a:p>
        </p:txBody>
      </p:sp>
      <p:sp>
        <p:nvSpPr>
          <p:cNvPr id="3" name="コンテンツ プレースホルダー 2">
            <a:extLst>
              <a:ext uri="{FF2B5EF4-FFF2-40B4-BE49-F238E27FC236}">
                <a16:creationId xmlns:a16="http://schemas.microsoft.com/office/drawing/2014/main" id="{BF6A8702-0489-0435-F8A8-7084BB9A6CE7}"/>
              </a:ext>
            </a:extLst>
          </p:cNvPr>
          <p:cNvSpPr>
            <a:spLocks noGrp="1"/>
          </p:cNvSpPr>
          <p:nvPr>
            <p:ph idx="1"/>
          </p:nvPr>
        </p:nvSpPr>
        <p:spPr>
          <a:xfrm>
            <a:off x="574675" y="5805264"/>
            <a:ext cx="8001000" cy="430560"/>
          </a:xfrm>
        </p:spPr>
        <p:txBody>
          <a:bodyPr/>
          <a:lstStyle/>
          <a:p>
            <a:r>
              <a:rPr lang="en-US" sz="1600" dirty="0"/>
              <a:t>https://population.un.org/wpp/Graphs/DemographicProfiles/Line/384</a:t>
            </a:r>
          </a:p>
        </p:txBody>
      </p:sp>
      <p:pic>
        <p:nvPicPr>
          <p:cNvPr id="5" name="図 4" descr="グラフ, 折れ線グラフ&#10;&#10;自動的に生成された説明">
            <a:extLst>
              <a:ext uri="{FF2B5EF4-FFF2-40B4-BE49-F238E27FC236}">
                <a16:creationId xmlns:a16="http://schemas.microsoft.com/office/drawing/2014/main" id="{E7E6EF0B-1FB2-D316-FE3F-509FB9553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5524500" cy="3810000"/>
          </a:xfrm>
          <a:prstGeom prst="rect">
            <a:avLst/>
          </a:prstGeom>
        </p:spPr>
      </p:pic>
    </p:spTree>
    <p:extLst>
      <p:ext uri="{BB962C8B-B14F-4D97-AF65-F5344CB8AC3E}">
        <p14:creationId xmlns:p14="http://schemas.microsoft.com/office/powerpoint/2010/main" val="185947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FA5DA16-F6C9-4E6A-BA66-8D25E85D0E48}"/>
              </a:ext>
            </a:extLst>
          </p:cNvPr>
          <p:cNvSpPr>
            <a:spLocks noGrp="1" noChangeArrowheads="1"/>
          </p:cNvSpPr>
          <p:nvPr>
            <p:ph type="title"/>
          </p:nvPr>
        </p:nvSpPr>
        <p:spPr>
          <a:xfrm>
            <a:off x="539552" y="504478"/>
            <a:ext cx="8280920" cy="1124322"/>
          </a:xfrm>
        </p:spPr>
        <p:txBody>
          <a:bodyPr anchor="ctr" anchorCtr="0"/>
          <a:lstStyle/>
          <a:p>
            <a:r>
              <a:rPr lang="en-US" altLang="ja-JP" sz="3200" b="1" dirty="0">
                <a:latin typeface="+mn-lt"/>
                <a:cs typeface="Times New Roman" panose="02020603050405020304" pitchFamily="18" charset="0"/>
              </a:rPr>
              <a:t>1-2 Japan As a Precursor Case of Depopulation</a:t>
            </a:r>
            <a:endParaRPr lang="en-GB" altLang="ja-JP" sz="3200" b="1" dirty="0">
              <a:latin typeface="+mn-lt"/>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A37F624-48F7-4B9B-8D14-1AEF6F530DFB}"/>
              </a:ext>
            </a:extLst>
          </p:cNvPr>
          <p:cNvSpPr>
            <a:spLocks noGrp="1"/>
          </p:cNvSpPr>
          <p:nvPr>
            <p:ph idx="1"/>
          </p:nvPr>
        </p:nvSpPr>
        <p:spPr>
          <a:xfrm>
            <a:off x="395536" y="1628800"/>
            <a:ext cx="7920880" cy="4032448"/>
          </a:xfrm>
        </p:spPr>
        <p:txBody>
          <a:bodyPr/>
          <a:lstStyle/>
          <a:p>
            <a:pPr marL="0" indent="0">
              <a:buNone/>
              <a:defRPr/>
            </a:pPr>
            <a:endParaRPr lang="en-US" altLang="ja-JP" sz="2400" dirty="0">
              <a:latin typeface="+mn-ea"/>
              <a:ea typeface="+mn-ea"/>
            </a:endParaRPr>
          </a:p>
          <a:p>
            <a:pPr>
              <a:defRPr/>
            </a:pPr>
            <a:r>
              <a:rPr lang="en-US" altLang="ja-JP" sz="2400" dirty="0">
                <a:latin typeface="+mn-ea"/>
                <a:ea typeface="+mn-ea"/>
              </a:rPr>
              <a:t>Therefore, following Japan, the EU, China, and most of countries are expected to undergo a long period of population decline by 2050.</a:t>
            </a:r>
            <a:r>
              <a:rPr lang="ja-JP" altLang="en-US" sz="2400" dirty="0">
                <a:latin typeface="+mn-ea"/>
                <a:ea typeface="+mn-ea"/>
              </a:rPr>
              <a:t> （</a:t>
            </a:r>
            <a:r>
              <a:rPr lang="en-US" altLang="ja-JP" sz="2400" dirty="0">
                <a:latin typeface="+mn-ea"/>
                <a:ea typeface="+mn-ea"/>
              </a:rPr>
              <a:t>Figure2</a:t>
            </a:r>
            <a:r>
              <a:rPr lang="ja-JP" altLang="en-US" sz="2400" dirty="0">
                <a:latin typeface="+mn-ea"/>
                <a:ea typeface="+mn-ea"/>
              </a:rPr>
              <a:t>）</a:t>
            </a:r>
            <a:endParaRPr lang="en-US" altLang="ja-JP" sz="2400" dirty="0">
              <a:latin typeface="+mn-ea"/>
              <a:ea typeface="+mn-ea"/>
            </a:endParaRPr>
          </a:p>
          <a:p>
            <a:pPr>
              <a:defRPr/>
            </a:pPr>
            <a:r>
              <a:rPr lang="en-US" altLang="ja-JP" sz="2400" dirty="0">
                <a:latin typeface="+mn-ea"/>
                <a:ea typeface="+mn-ea"/>
              </a:rPr>
              <a:t>In fact, almost two thirds of the world’s population lives in countries in which the total fertility rate (TFR) is below the replacement level (</a:t>
            </a:r>
            <a:r>
              <a:rPr lang="en-US" altLang="ja-JP" sz="2000" dirty="0">
                <a:latin typeface="+mn-ea"/>
                <a:ea typeface="+mn-ea"/>
              </a:rPr>
              <a:t>United Nations </a:t>
            </a:r>
            <a:r>
              <a:rPr lang="en-US" altLang="ja-JP" sz="2400" dirty="0">
                <a:latin typeface="+mn-ea"/>
                <a:ea typeface="+mn-ea"/>
              </a:rPr>
              <a:t>2022b). </a:t>
            </a:r>
          </a:p>
          <a:p>
            <a:pPr>
              <a:defRPr/>
            </a:pPr>
            <a:r>
              <a:rPr lang="en-US" altLang="ja-JP" sz="2400" dirty="0">
                <a:latin typeface="+mn-ea"/>
                <a:ea typeface="+mn-ea"/>
              </a:rPr>
              <a:t>Net Reproduction Rate (NRR) in 2022</a:t>
            </a:r>
            <a:r>
              <a:rPr lang="ja-JP" altLang="en-US" sz="2400" dirty="0">
                <a:latin typeface="+mn-ea"/>
                <a:ea typeface="+mn-ea"/>
              </a:rPr>
              <a:t> </a:t>
            </a:r>
            <a:r>
              <a:rPr lang="en-US" altLang="ja-JP" sz="2400" dirty="0">
                <a:latin typeface="+mn-ea"/>
                <a:ea typeface="+mn-ea"/>
              </a:rPr>
              <a:t>is estimated below the replacement level in most of regions except  Sub-Sahara Africa.</a:t>
            </a:r>
            <a:r>
              <a:rPr lang="ja-JP" altLang="en-US" sz="2400" dirty="0">
                <a:latin typeface="+mn-ea"/>
                <a:ea typeface="+mn-ea"/>
              </a:rPr>
              <a:t>（</a:t>
            </a:r>
            <a:r>
              <a:rPr lang="en-US" altLang="ja-JP" sz="2400" dirty="0">
                <a:latin typeface="+mn-ea"/>
                <a:ea typeface="+mn-ea"/>
              </a:rPr>
              <a:t>Figure </a:t>
            </a:r>
            <a:r>
              <a:rPr lang="ja-JP" altLang="en-US" sz="2400" dirty="0">
                <a:latin typeface="+mn-ea"/>
                <a:ea typeface="+mn-ea"/>
              </a:rPr>
              <a:t>３）</a:t>
            </a:r>
          </a:p>
          <a:p>
            <a:pPr>
              <a:defRPr/>
            </a:pPr>
            <a:endParaRPr lang="en-US" altLang="ja-JP" sz="2400" dirty="0">
              <a:latin typeface="+mn-ea"/>
              <a:ea typeface="+mn-ea"/>
            </a:endParaRPr>
          </a:p>
          <a:p>
            <a:pPr>
              <a:defRPr/>
            </a:pPr>
            <a:endParaRPr lang="en-US" altLang="ja-JP" sz="2400" dirty="0">
              <a:latin typeface="+mn-ea"/>
              <a:ea typeface="+mn-ea"/>
            </a:endParaRPr>
          </a:p>
        </p:txBody>
      </p:sp>
      <p:sp>
        <p:nvSpPr>
          <p:cNvPr id="2" name="スライド番号プレースホルダー 1">
            <a:extLst>
              <a:ext uri="{FF2B5EF4-FFF2-40B4-BE49-F238E27FC236}">
                <a16:creationId xmlns:a16="http://schemas.microsoft.com/office/drawing/2014/main" id="{3CCD2700-4E1E-4DC2-9526-6128527CEB35}"/>
              </a:ext>
            </a:extLst>
          </p:cNvPr>
          <p:cNvSpPr>
            <a:spLocks noGrp="1"/>
          </p:cNvSpPr>
          <p:nvPr>
            <p:ph type="sldNum" sz="quarter" idx="12"/>
          </p:nvPr>
        </p:nvSpPr>
        <p:spPr/>
        <p:txBody>
          <a:bodyPr/>
          <a:lstStyle/>
          <a:p>
            <a:fld id="{D79FE58D-3CC0-420C-AD7B-C715E905C4E4}" type="slidenum">
              <a:rPr lang="en-US" altLang="ja-JP" smtClean="0"/>
              <a:pPr/>
              <a:t>7</a:t>
            </a:fld>
            <a:endParaRPr lang="en-US" altLang="ja-JP" dirty="0"/>
          </a:p>
        </p:txBody>
      </p:sp>
    </p:spTree>
    <p:extLst>
      <p:ext uri="{BB962C8B-B14F-4D97-AF65-F5344CB8AC3E}">
        <p14:creationId xmlns:p14="http://schemas.microsoft.com/office/powerpoint/2010/main" val="2856938018"/>
      </p:ext>
    </p:extLst>
  </p:cSld>
  <p:clrMapOvr>
    <a:masterClrMapping/>
  </p:clrMapOvr>
  <mc:AlternateContent xmlns:mc="http://schemas.openxmlformats.org/markup-compatibility/2006" xmlns:p14="http://schemas.microsoft.com/office/powerpoint/2010/main">
    <mc:Choice Requires="p14">
      <p:transition spd="slow" p14:dur="2000" advTm="42247"/>
    </mc:Choice>
    <mc:Fallback xmlns="">
      <p:transition spd="slow" advTm="422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AF6D9FF-2782-4439-92CD-9646BD82A97A}"/>
              </a:ext>
            </a:extLst>
          </p:cNvPr>
          <p:cNvSpPr>
            <a:spLocks noGrp="1" noChangeArrowheads="1"/>
          </p:cNvSpPr>
          <p:nvPr>
            <p:ph type="title"/>
          </p:nvPr>
        </p:nvSpPr>
        <p:spPr>
          <a:xfrm>
            <a:off x="449411" y="260649"/>
            <a:ext cx="8084989" cy="936104"/>
          </a:xfrm>
        </p:spPr>
        <p:txBody>
          <a:bodyPr anchor="ctr"/>
          <a:lstStyle/>
          <a:p>
            <a:pPr algn="ctr"/>
            <a:br>
              <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800" b="1" dirty="0">
                <a:solidFill>
                  <a:srgbClr val="000000"/>
                </a:solidFill>
                <a:latin typeface="+mn-lt"/>
                <a:ea typeface="ＭＳ Ｐゴシック" panose="020B0600070205080204" pitchFamily="50" charset="-128"/>
                <a:cs typeface="Times New Roman" panose="02020603050405020304" pitchFamily="18" charset="0"/>
              </a:rPr>
              <a:t>Figure 3: Changing Net Reproduction Rates(NRR)  by Region</a:t>
            </a:r>
            <a:r>
              <a:rPr kumimoji="0" lang="en-US" altLang="ja-JP" sz="3600" b="1" dirty="0">
                <a:latin typeface="+mn-lt"/>
                <a:ea typeface="ＭＳ Ｐゴシック" panose="020B0600070205080204" pitchFamily="50" charset="-128"/>
                <a:cs typeface="Times New Roman" panose="02020603050405020304" pitchFamily="18" charset="0"/>
              </a:rPr>
              <a:t> </a:t>
            </a:r>
            <a:r>
              <a:rPr kumimoji="0" lang="en-US" altLang="ja-JP" sz="2400" b="1" dirty="0">
                <a:latin typeface="+mn-lt"/>
                <a:ea typeface="ＭＳ Ｐゴシック" panose="020B0600070205080204" pitchFamily="50" charset="-128"/>
                <a:cs typeface="Times New Roman" panose="02020603050405020304" pitchFamily="18" charset="0"/>
              </a:rPr>
              <a:t>(UNWPP2022) </a:t>
            </a:r>
            <a:endParaRPr lang="en-US" altLang="ja-JP" sz="3200" b="1" dirty="0">
              <a:solidFill>
                <a:srgbClr val="000000"/>
              </a:solidFill>
              <a:latin typeface="+mn-lt"/>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E4561C9C-EC64-4BAE-8992-E39A07141D08}"/>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760275F5-B115-4AC4-9D43-E3CF4B97F4CF}"/>
              </a:ext>
            </a:extLst>
          </p:cNvPr>
          <p:cNvSpPr>
            <a:spLocks noGrp="1"/>
          </p:cNvSpPr>
          <p:nvPr>
            <p:ph type="sldNum" sz="quarter" idx="12"/>
          </p:nvPr>
        </p:nvSpPr>
        <p:spPr/>
        <p:txBody>
          <a:bodyPr/>
          <a:lstStyle/>
          <a:p>
            <a:fld id="{D79FE58D-3CC0-420C-AD7B-C715E905C4E4}" type="slidenum">
              <a:rPr lang="en-US" altLang="ja-JP" smtClean="0"/>
              <a:pPr/>
              <a:t>8</a:t>
            </a:fld>
            <a:endParaRPr lang="en-US" altLang="ja-JP" dirty="0"/>
          </a:p>
        </p:txBody>
      </p:sp>
      <p:sp>
        <p:nvSpPr>
          <p:cNvPr id="8" name="テキスト ボックス 1">
            <a:extLst>
              <a:ext uri="{FF2B5EF4-FFF2-40B4-BE49-F238E27FC236}">
                <a16:creationId xmlns:a16="http://schemas.microsoft.com/office/drawing/2014/main" id="{0DF2766F-C34F-4E1C-A3BB-0101A96D79F9}"/>
              </a:ext>
            </a:extLst>
          </p:cNvPr>
          <p:cNvSpPr txBox="1">
            <a:spLocks noChangeArrowheads="1"/>
          </p:cNvSpPr>
          <p:nvPr/>
        </p:nvSpPr>
        <p:spPr bwMode="auto">
          <a:xfrm>
            <a:off x="684006" y="6258798"/>
            <a:ext cx="785906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de-DE" altLang="ja-JP" sz="1600" dirty="0">
                <a:latin typeface="ＭＳ 明朝" panose="02020609040205080304" pitchFamily="17" charset="-128"/>
                <a:ea typeface="ＭＳ 明朝" panose="02020609040205080304" pitchFamily="17" charset="-128"/>
              </a:rPr>
              <a:t>Source: United </a:t>
            </a:r>
            <a:r>
              <a:rPr lang="de-DE" altLang="ja-JP" sz="1600" dirty="0" err="1">
                <a:latin typeface="ＭＳ 明朝" panose="02020609040205080304" pitchFamily="17" charset="-128"/>
                <a:ea typeface="ＭＳ 明朝" panose="02020609040205080304" pitchFamily="17" charset="-128"/>
              </a:rPr>
              <a:t>Nations</a:t>
            </a:r>
            <a:r>
              <a:rPr lang="de-DE" altLang="ja-JP" sz="1600" dirty="0">
                <a:latin typeface="ＭＳ 明朝" panose="02020609040205080304" pitchFamily="17" charset="-128"/>
                <a:ea typeface="ＭＳ 明朝" panose="02020609040205080304" pitchFamily="17" charset="-128"/>
              </a:rPr>
              <a:t> 2023a.</a:t>
            </a:r>
          </a:p>
        </p:txBody>
      </p:sp>
      <p:pic>
        <p:nvPicPr>
          <p:cNvPr id="12" name="図 11">
            <a:extLst>
              <a:ext uri="{FF2B5EF4-FFF2-40B4-BE49-F238E27FC236}">
                <a16:creationId xmlns:a16="http://schemas.microsoft.com/office/drawing/2014/main" id="{83029241-90A3-81AA-1C01-48DBA35CC5E8}"/>
              </a:ext>
            </a:extLst>
          </p:cNvPr>
          <p:cNvPicPr>
            <a:picLocks noChangeAspect="1"/>
          </p:cNvPicPr>
          <p:nvPr/>
        </p:nvPicPr>
        <p:blipFill>
          <a:blip r:embed="rId3"/>
          <a:stretch>
            <a:fillRect/>
          </a:stretch>
        </p:blipFill>
        <p:spPr>
          <a:xfrm>
            <a:off x="421308" y="1545490"/>
            <a:ext cx="7030418" cy="4590260"/>
          </a:xfrm>
          <a:prstGeom prst="rect">
            <a:avLst/>
          </a:prstGeom>
        </p:spPr>
      </p:pic>
    </p:spTree>
    <p:extLst>
      <p:ext uri="{BB962C8B-B14F-4D97-AF65-F5344CB8AC3E}">
        <p14:creationId xmlns:p14="http://schemas.microsoft.com/office/powerpoint/2010/main" val="4011725699"/>
      </p:ext>
    </p:extLst>
  </p:cSld>
  <p:clrMapOvr>
    <a:masterClrMapping/>
  </p:clrMapOvr>
  <mc:AlternateContent xmlns:mc="http://schemas.openxmlformats.org/markup-compatibility/2006" xmlns:p14="http://schemas.microsoft.com/office/powerpoint/2010/main">
    <mc:Choice Requires="p14">
      <p:transition spd="slow" p14:dur="2000" advTm="62948"/>
    </mc:Choice>
    <mc:Fallback xmlns="">
      <p:transition spd="slow" advTm="629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FA5DA16-F6C9-4E6A-BA66-8D25E85D0E48}"/>
              </a:ext>
            </a:extLst>
          </p:cNvPr>
          <p:cNvSpPr>
            <a:spLocks noGrp="1" noChangeArrowheads="1"/>
          </p:cNvSpPr>
          <p:nvPr>
            <p:ph type="title"/>
          </p:nvPr>
        </p:nvSpPr>
        <p:spPr>
          <a:xfrm>
            <a:off x="574674" y="304800"/>
            <a:ext cx="8150993" cy="1251992"/>
          </a:xfrm>
        </p:spPr>
        <p:txBody>
          <a:bodyPr anchor="ctr" anchorCtr="0"/>
          <a:lstStyle/>
          <a:p>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Japan As a Precursor Case of Depopulation</a:t>
            </a:r>
            <a:endParaRPr lang="en-GB" altLang="ja-JP" sz="3200" dirty="0">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A37F624-48F7-4B9B-8D14-1AEF6F530DFB}"/>
              </a:ext>
            </a:extLst>
          </p:cNvPr>
          <p:cNvSpPr>
            <a:spLocks noGrp="1"/>
          </p:cNvSpPr>
          <p:nvPr>
            <p:ph idx="1"/>
          </p:nvPr>
        </p:nvSpPr>
        <p:spPr>
          <a:xfrm>
            <a:off x="323528" y="1844824"/>
            <a:ext cx="7992888" cy="4032448"/>
          </a:xfrm>
        </p:spPr>
        <p:txBody>
          <a:bodyPr/>
          <a:lstStyle/>
          <a:p>
            <a:pPr>
              <a:defRPr/>
            </a:pPr>
            <a:r>
              <a:rPr lang="en-US" altLang="ja-JP" sz="2400" dirty="0">
                <a:latin typeface="+mn-ea"/>
                <a:ea typeface="+mn-ea"/>
              </a:rPr>
              <a:t>The lowest fertility is no longer a Japanese monopoly. In East Asia, Taiwan, Singapore, Korea and China, the fertility decline is unstoppable.</a:t>
            </a:r>
          </a:p>
          <a:p>
            <a:pPr>
              <a:defRPr/>
            </a:pPr>
            <a:r>
              <a:rPr lang="en-US" altLang="ja-JP" sz="2400" dirty="0">
                <a:latin typeface="+mn-ea"/>
                <a:ea typeface="+mn-ea"/>
              </a:rPr>
              <a:t> Even after cancellation of its one-child policy, China’s TFR will continue to drop, partly as an impact of Covid-19. China’s population began to decrease from 2022. </a:t>
            </a:r>
          </a:p>
        </p:txBody>
      </p:sp>
      <p:sp>
        <p:nvSpPr>
          <p:cNvPr id="2" name="スライド番号プレースホルダー 1">
            <a:extLst>
              <a:ext uri="{FF2B5EF4-FFF2-40B4-BE49-F238E27FC236}">
                <a16:creationId xmlns:a16="http://schemas.microsoft.com/office/drawing/2014/main" id="{3CCD2700-4E1E-4DC2-9526-6128527CEB35}"/>
              </a:ext>
            </a:extLst>
          </p:cNvPr>
          <p:cNvSpPr>
            <a:spLocks noGrp="1"/>
          </p:cNvSpPr>
          <p:nvPr>
            <p:ph type="sldNum" sz="quarter" idx="12"/>
          </p:nvPr>
        </p:nvSpPr>
        <p:spPr/>
        <p:txBody>
          <a:bodyPr/>
          <a:lstStyle/>
          <a:p>
            <a:fld id="{D79FE58D-3CC0-420C-AD7B-C715E905C4E4}" type="slidenum">
              <a:rPr lang="en-US" altLang="ja-JP" smtClean="0"/>
              <a:pPr/>
              <a:t>9</a:t>
            </a:fld>
            <a:endParaRPr lang="en-US" altLang="ja-JP" dirty="0"/>
          </a:p>
        </p:txBody>
      </p:sp>
    </p:spTree>
    <p:extLst>
      <p:ext uri="{BB962C8B-B14F-4D97-AF65-F5344CB8AC3E}">
        <p14:creationId xmlns:p14="http://schemas.microsoft.com/office/powerpoint/2010/main" val="1659567351"/>
      </p:ext>
    </p:extLst>
  </p:cSld>
  <p:clrMapOvr>
    <a:masterClrMapping/>
  </p:clrMapOvr>
  <mc:AlternateContent xmlns:mc="http://schemas.openxmlformats.org/markup-compatibility/2006" xmlns:p14="http://schemas.microsoft.com/office/powerpoint/2010/main">
    <mc:Choice Requires="p14">
      <p:transition spd="slow" p14:dur="2000" advTm="33708"/>
    </mc:Choice>
    <mc:Fallback xmlns="">
      <p:transition spd="slow" advTm="33708"/>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33971</TotalTime>
  <Words>4637</Words>
  <Application>Microsoft Office PowerPoint</Application>
  <PresentationFormat>画面に合わせる (4:3)</PresentationFormat>
  <Paragraphs>325</Paragraphs>
  <Slides>62</Slides>
  <Notes>41</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62</vt:i4>
      </vt:variant>
    </vt:vector>
  </HeadingPairs>
  <TitlesOfParts>
    <vt:vector size="75" baseType="lpstr">
      <vt:lpstr>ＤＦＰ勘亭流</vt:lpstr>
      <vt:lpstr>ＭＳ ゴシック</vt:lpstr>
      <vt:lpstr>ＭＳ 明朝</vt:lpstr>
      <vt:lpstr>MTSYN2</vt:lpstr>
      <vt:lpstr>RyuminPr6-Regular</vt:lpstr>
      <vt:lpstr>Times-Italic2</vt:lpstr>
      <vt:lpstr>Times-Roman2</vt:lpstr>
      <vt:lpstr>Arial</vt:lpstr>
      <vt:lpstr>Century</vt:lpstr>
      <vt:lpstr>Times New Roman</vt:lpstr>
      <vt:lpstr>Wingdings</vt:lpstr>
      <vt:lpstr>Profile</vt:lpstr>
      <vt:lpstr>Equation</vt:lpstr>
      <vt:lpstr> Population Development and Sustainable Use of Forest/Natural Resources   </vt:lpstr>
      <vt:lpstr> Introduction   　　　　　　  </vt:lpstr>
      <vt:lpstr> 1． Sustainability of World Population ?   　　　　　　  </vt:lpstr>
      <vt:lpstr>1-1 World Population Prospects 2022 (UNWPP2022)</vt:lpstr>
      <vt:lpstr> Figure1: Long term Population Development  of the World (UNWPP2022) and Japan. </vt:lpstr>
      <vt:lpstr> Figure 2: Population Changes in the Next 2.3 Billion  by Age Group and Regions</vt:lpstr>
      <vt:lpstr>1-2 Japan As a Precursor Case of Depopulation</vt:lpstr>
      <vt:lpstr> Figure 3: Changing Net Reproduction Rates(NRR)  by Region (UNWPP2022) </vt:lpstr>
      <vt:lpstr>**Japan As a Precursor Case of Depopulation</vt:lpstr>
      <vt:lpstr>1-3 Population Dynamics of Japan </vt:lpstr>
      <vt:lpstr>Figure 4 Population Dynamics 0f Japan 1950-2018  </vt:lpstr>
      <vt:lpstr>Figure 5 Population Dynamics 0f Japan 1950-2018</vt:lpstr>
      <vt:lpstr>* Population Dynamics of Japan </vt:lpstr>
      <vt:lpstr>Figure 6  Long-term transition  of Natural Dynamics in Japan  1873-2018</vt:lpstr>
      <vt:lpstr>1-４. Demographic Transition Theory </vt:lpstr>
      <vt:lpstr>Figure 7  The First Demographic Transition</vt:lpstr>
      <vt:lpstr>*Demographic Transition Theory</vt:lpstr>
      <vt:lpstr>Figure 8: Model of First and Second Demographic Transitions</vt:lpstr>
      <vt:lpstr>1-５. Causalities of Demographic Transition (1) FDT in Japan</vt:lpstr>
      <vt:lpstr>Figure 9 :  Women’s life expectancy and fertility change</vt:lpstr>
      <vt:lpstr>*Causalities of Demographic Transition  (2) SDT in Japan </vt:lpstr>
      <vt:lpstr>Figure 10:  Effects of late marriage and late childbearing</vt:lpstr>
      <vt:lpstr>* Fertility at Replacement Level </vt:lpstr>
      <vt:lpstr>* Fertility at Replacement Level  (for Example)</vt:lpstr>
      <vt:lpstr>1-7  World Population in Future</vt:lpstr>
      <vt:lpstr>Figure 11: Changing Total Fertility Rates by Region (UNWPP2022) </vt:lpstr>
      <vt:lpstr>Figure 12: Changing Life Expectancy by Region (UNWPP2022) </vt:lpstr>
      <vt:lpstr>Figure 13: Increasing World’s Population and Population by Regions (UNWPP2022) </vt:lpstr>
      <vt:lpstr>Figure 14: Changing Composition of the World Population by Regions (UNWPP2022) </vt:lpstr>
      <vt:lpstr> 2．Population and Sustainable Use of Forest/Natural Resource   　　　　　　  </vt:lpstr>
      <vt:lpstr>2-1 SDGs and World Population</vt:lpstr>
      <vt:lpstr>2-2 Global Index Score and Demographic Development </vt:lpstr>
      <vt:lpstr>Table 1: SDGs Global Index Score</vt:lpstr>
      <vt:lpstr>Figure 15 : SDGs Global Index Score</vt:lpstr>
      <vt:lpstr>* Global Index Score and Demographic Development </vt:lpstr>
      <vt:lpstr>Figure 16:  Life Expectancy and Global Index Score</vt:lpstr>
      <vt:lpstr>Figure 17: Adolescent Fertility and Global Index Score</vt:lpstr>
      <vt:lpstr>* *Global Index Score and Demographic Development </vt:lpstr>
      <vt:lpstr>2-2 Population Increase vs. Decrease </vt:lpstr>
      <vt:lpstr>Figure 18: Exponential growth  </vt:lpstr>
      <vt:lpstr>Figure 19: Doubling Time or Half Life</vt:lpstr>
      <vt:lpstr>Figure 20 logistic curve and carrying capacity of the environment K</vt:lpstr>
      <vt:lpstr>2-3 What is the problem with a shrinking population?　　</vt:lpstr>
      <vt:lpstr>＊ What is the problem with a shrinking population?　　</vt:lpstr>
      <vt:lpstr>2-4 Necessity to reorganize the relationship with the natural environment.</vt:lpstr>
      <vt:lpstr>2-5 Some Advices for Sustainable Use of Forest/Natural Resources　</vt:lpstr>
      <vt:lpstr>2-5 Some Advices for Sustainable Use of Forest/Natural Resources　</vt:lpstr>
      <vt:lpstr>2-5 Some Advices for Sustainable Use of Forest/Natural Resources　</vt:lpstr>
      <vt:lpstr>References </vt:lpstr>
      <vt:lpstr>PowerPoint プレゼンテーション</vt:lpstr>
      <vt:lpstr>Total population</vt:lpstr>
      <vt:lpstr>Total fertility rate</vt:lpstr>
      <vt:lpstr>Life expectancy at birth</vt:lpstr>
      <vt:lpstr>Net Reproduction Rate</vt:lpstr>
      <vt:lpstr>Cameroon</vt:lpstr>
      <vt:lpstr>Georgia</vt:lpstr>
      <vt:lpstr>Democratic Republic of the Congo</vt:lpstr>
      <vt:lpstr>Ethiopia</vt:lpstr>
      <vt:lpstr>Malawi</vt:lpstr>
      <vt:lpstr>Nepal</vt:lpstr>
      <vt:lpstr>Mongolia</vt:lpstr>
      <vt:lpstr>Cote d’lvoire</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俊彦 原</cp:lastModifiedBy>
  <cp:revision>688</cp:revision>
  <cp:lastPrinted>2021-12-09T10:44:18Z</cp:lastPrinted>
  <dcterms:created xsi:type="dcterms:W3CDTF">2017-05-26T01:41:34Z</dcterms:created>
  <dcterms:modified xsi:type="dcterms:W3CDTF">2023-10-21T11:30:23Z</dcterms:modified>
</cp:coreProperties>
</file>