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sldIdLst>
    <p:sldId id="296" r:id="rId2"/>
    <p:sldId id="292" r:id="rId3"/>
    <p:sldId id="652" r:id="rId4"/>
    <p:sldId id="293" r:id="rId5"/>
    <p:sldId id="257" r:id="rId6"/>
    <p:sldId id="258" r:id="rId7"/>
    <p:sldId id="259" r:id="rId8"/>
    <p:sldId id="260" r:id="rId9"/>
    <p:sldId id="261" r:id="rId10"/>
    <p:sldId id="262" r:id="rId11"/>
    <p:sldId id="263" r:id="rId12"/>
    <p:sldId id="264" r:id="rId13"/>
    <p:sldId id="265" r:id="rId14"/>
    <p:sldId id="266" r:id="rId15"/>
    <p:sldId id="267" r:id="rId16"/>
    <p:sldId id="270" r:id="rId17"/>
    <p:sldId id="268" r:id="rId18"/>
    <p:sldId id="269" r:id="rId19"/>
    <p:sldId id="271" r:id="rId20"/>
    <p:sldId id="295" r:id="rId21"/>
    <p:sldId id="653" r:id="rId22"/>
    <p:sldId id="294" r:id="rId23"/>
    <p:sldId id="651" r:id="rId24"/>
    <p:sldId id="272" r:id="rId25"/>
    <p:sldId id="273" r:id="rId26"/>
    <p:sldId id="274" r:id="rId27"/>
    <p:sldId id="275" r:id="rId28"/>
    <p:sldId id="276" r:id="rId29"/>
    <p:sldId id="277" r:id="rId30"/>
    <p:sldId id="281" r:id="rId31"/>
    <p:sldId id="278" r:id="rId32"/>
    <p:sldId id="280" r:id="rId33"/>
    <p:sldId id="297" r:id="rId34"/>
    <p:sldId id="282" r:id="rId35"/>
    <p:sldId id="283" r:id="rId36"/>
    <p:sldId id="290" r:id="rId37"/>
    <p:sldId id="284" r:id="rId38"/>
    <p:sldId id="285" r:id="rId39"/>
    <p:sldId id="286" r:id="rId40"/>
    <p:sldId id="287" r:id="rId41"/>
    <p:sldId id="590" r:id="rId42"/>
    <p:sldId id="288" r:id="rId43"/>
    <p:sldId id="291" r:id="rId44"/>
    <p:sldId id="289" r:id="rId45"/>
  </p:sldIdLst>
  <p:sldSz cx="12192000" cy="6858000"/>
  <p:notesSz cx="10234613" cy="71040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0" autoAdjust="0"/>
    <p:restoredTop sz="94660"/>
  </p:normalViewPr>
  <p:slideViewPr>
    <p:cSldViewPr snapToGrid="0" showGuides="1">
      <p:cViewPr varScale="1">
        <p:scale>
          <a:sx n="58" d="100"/>
          <a:sy n="58" d="100"/>
        </p:scale>
        <p:origin x="1216"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434999" cy="356437"/>
          </a:xfrm>
          <a:prstGeom prst="rect">
            <a:avLst/>
          </a:prstGeom>
        </p:spPr>
        <p:txBody>
          <a:bodyPr vert="horz" lIns="99075" tIns="49538" rIns="99075" bIns="49538" rtlCol="0"/>
          <a:lstStyle>
            <a:lvl1pPr algn="l">
              <a:defRPr sz="1300"/>
            </a:lvl1pPr>
          </a:lstStyle>
          <a:p>
            <a:endParaRPr lang="en-US"/>
          </a:p>
        </p:txBody>
      </p:sp>
      <p:sp>
        <p:nvSpPr>
          <p:cNvPr id="3" name="日付プレースホルダー 2"/>
          <p:cNvSpPr>
            <a:spLocks noGrp="1"/>
          </p:cNvSpPr>
          <p:nvPr>
            <p:ph type="dt" idx="1"/>
          </p:nvPr>
        </p:nvSpPr>
        <p:spPr>
          <a:xfrm>
            <a:off x="5797248" y="1"/>
            <a:ext cx="4434999" cy="356437"/>
          </a:xfrm>
          <a:prstGeom prst="rect">
            <a:avLst/>
          </a:prstGeom>
        </p:spPr>
        <p:txBody>
          <a:bodyPr vert="horz" lIns="99075" tIns="49538" rIns="99075" bIns="49538" rtlCol="0"/>
          <a:lstStyle>
            <a:lvl1pPr algn="r">
              <a:defRPr sz="1300"/>
            </a:lvl1pPr>
          </a:lstStyle>
          <a:p>
            <a:fld id="{82D25E16-D2D2-4A46-B2D7-CE0DD9CE417A}" type="datetimeFigureOut">
              <a:rPr lang="en-US" smtClean="0"/>
              <a:t>3/6/2026</a:t>
            </a:fld>
            <a:endParaRPr lang="en-US"/>
          </a:p>
        </p:txBody>
      </p:sp>
      <p:sp>
        <p:nvSpPr>
          <p:cNvPr id="4" name="スライド イメージ プレースホルダー 3"/>
          <p:cNvSpPr>
            <a:spLocks noGrp="1" noRot="1" noChangeAspect="1"/>
          </p:cNvSpPr>
          <p:nvPr>
            <p:ph type="sldImg" idx="2"/>
          </p:nvPr>
        </p:nvSpPr>
        <p:spPr>
          <a:xfrm>
            <a:off x="2986088" y="887413"/>
            <a:ext cx="4265612" cy="2398712"/>
          </a:xfrm>
          <a:prstGeom prst="rect">
            <a:avLst/>
          </a:prstGeom>
          <a:noFill/>
          <a:ln w="12700">
            <a:solidFill>
              <a:prstClr val="black"/>
            </a:solidFill>
          </a:ln>
        </p:spPr>
        <p:txBody>
          <a:bodyPr vert="horz" lIns="99075" tIns="49538" rIns="99075" bIns="49538" rtlCol="0" anchor="ctr"/>
          <a:lstStyle/>
          <a:p>
            <a:endParaRPr lang="en-US"/>
          </a:p>
        </p:txBody>
      </p:sp>
      <p:sp>
        <p:nvSpPr>
          <p:cNvPr id="5" name="ノート プレースホルダー 4"/>
          <p:cNvSpPr>
            <a:spLocks noGrp="1"/>
          </p:cNvSpPr>
          <p:nvPr>
            <p:ph type="body" sz="quarter" idx="3"/>
          </p:nvPr>
        </p:nvSpPr>
        <p:spPr>
          <a:xfrm>
            <a:off x="1023462" y="3418831"/>
            <a:ext cx="8187690" cy="2797225"/>
          </a:xfrm>
          <a:prstGeom prst="rect">
            <a:avLst/>
          </a:prstGeom>
        </p:spPr>
        <p:txBody>
          <a:bodyPr vert="horz" lIns="99075" tIns="49538" rIns="99075" bIns="49538"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2" y="6747629"/>
            <a:ext cx="4434999" cy="356436"/>
          </a:xfrm>
          <a:prstGeom prst="rect">
            <a:avLst/>
          </a:prstGeom>
        </p:spPr>
        <p:txBody>
          <a:bodyPr vert="horz" lIns="99075" tIns="49538" rIns="99075" bIns="49538" rtlCol="0" anchor="b"/>
          <a:lstStyle>
            <a:lvl1pPr algn="l">
              <a:defRPr sz="1300"/>
            </a:lvl1pPr>
          </a:lstStyle>
          <a:p>
            <a:endParaRPr lang="en-US"/>
          </a:p>
        </p:txBody>
      </p:sp>
      <p:sp>
        <p:nvSpPr>
          <p:cNvPr id="7" name="スライド番号プレースホルダー 6"/>
          <p:cNvSpPr>
            <a:spLocks noGrp="1"/>
          </p:cNvSpPr>
          <p:nvPr>
            <p:ph type="sldNum" sz="quarter" idx="5"/>
          </p:nvPr>
        </p:nvSpPr>
        <p:spPr>
          <a:xfrm>
            <a:off x="5797248" y="6747629"/>
            <a:ext cx="4434999" cy="356436"/>
          </a:xfrm>
          <a:prstGeom prst="rect">
            <a:avLst/>
          </a:prstGeom>
        </p:spPr>
        <p:txBody>
          <a:bodyPr vert="horz" lIns="99075" tIns="49538" rIns="99075" bIns="49538" rtlCol="0" anchor="b"/>
          <a:lstStyle>
            <a:lvl1pPr algn="r">
              <a:defRPr sz="1300"/>
            </a:lvl1pPr>
          </a:lstStyle>
          <a:p>
            <a:fld id="{9DDE73A9-2D9B-434A-AA50-674A2C595B35}" type="slidenum">
              <a:rPr lang="en-US" smtClean="0"/>
              <a:t>‹#›</a:t>
            </a:fld>
            <a:endParaRPr lang="en-US"/>
          </a:p>
        </p:txBody>
      </p:sp>
    </p:spTree>
    <p:extLst>
      <p:ext uri="{BB962C8B-B14F-4D97-AF65-F5344CB8AC3E}">
        <p14:creationId xmlns:p14="http://schemas.microsoft.com/office/powerpoint/2010/main" val="109134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3/6/2026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3/6/2026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3/6/2026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3/6/2026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3/6/2026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3/6/2026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401BF904-A58B-405B-AA10-522995E314B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a:extLst>
              <a:ext uri="{FF2B5EF4-FFF2-40B4-BE49-F238E27FC236}">
                <a16:creationId xmlns:a16="http://schemas.microsoft.com/office/drawing/2014/main" id="{E7719E85-72EF-49B2-95BF-968BFD4ADD7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a:extLst>
              <a:ext uri="{FF2B5EF4-FFF2-40B4-BE49-F238E27FC236}">
                <a16:creationId xmlns:a16="http://schemas.microsoft.com/office/drawing/2014/main" id="{9834EFFC-573F-4C32-A015-57B38A05FC00}"/>
              </a:ext>
            </a:extLst>
          </p:cNvPr>
          <p:cNvSpPr>
            <a:spLocks noGrp="1" noChangeArrowheads="1"/>
          </p:cNvSpPr>
          <p:nvPr>
            <p:ph type="sldNum" sz="quarter" idx="12"/>
          </p:nvPr>
        </p:nvSpPr>
        <p:spPr>
          <a:ln/>
        </p:spPr>
        <p:txBody>
          <a:bodyPr/>
          <a:lstStyle>
            <a:lvl1pPr>
              <a:defRPr/>
            </a:lvl1pPr>
          </a:lstStyle>
          <a:p>
            <a:pPr>
              <a:defRPr/>
            </a:pPr>
            <a:fld id="{B05B0AA9-1150-471F-81A4-81A68996B38B}" type="slidenum">
              <a:rPr lang="en-US" altLang="ja-JP"/>
              <a:pPr>
                <a:defRPr/>
              </a:pPr>
              <a:t>‹#›</a:t>
            </a:fld>
            <a:endParaRPr lang="en-US" altLang="ja-JP"/>
          </a:p>
        </p:txBody>
      </p:sp>
    </p:spTree>
    <p:extLst>
      <p:ext uri="{BB962C8B-B14F-4D97-AF65-F5344CB8AC3E}">
        <p14:creationId xmlns:p14="http://schemas.microsoft.com/office/powerpoint/2010/main" val="44766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dirty="0"/>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913774" y="3051012"/>
            <a:ext cx="5106027"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6172200" y="3051012"/>
            <a:ext cx="510540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3/6/2026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3/6/2026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3/6/2026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ipss.go.jp/"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gで描かれた人の顔&#10;&#10;低い精度で自動的に生成された説明">
            <a:extLst>
              <a:ext uri="{FF2B5EF4-FFF2-40B4-BE49-F238E27FC236}">
                <a16:creationId xmlns:a16="http://schemas.microsoft.com/office/drawing/2014/main" id="{C0C71BE5-4C70-1492-1FC4-654C2EE7E874}"/>
              </a:ext>
            </a:extLst>
          </p:cNvPr>
          <p:cNvPicPr>
            <a:picLocks noChangeAspect="1"/>
          </p:cNvPicPr>
          <p:nvPr/>
        </p:nvPicPr>
        <p:blipFill rotWithShape="1">
          <a:blip r:embed="rId2">
            <a:duotone>
              <a:schemeClr val="bg2">
                <a:shade val="45000"/>
                <a:satMod val="135000"/>
              </a:schemeClr>
              <a:prstClr val="white"/>
            </a:duotone>
            <a:alphaModFix amt="25000"/>
          </a:blip>
          <a:srcRect t="12743" b="7470"/>
          <a:stretch/>
        </p:blipFill>
        <p:spPr>
          <a:xfrm>
            <a:off x="20" y="10"/>
            <a:ext cx="12191980" cy="6857990"/>
          </a:xfrm>
          <a:prstGeom prst="rect">
            <a:avLst/>
          </a:prstGeom>
        </p:spPr>
      </p:pic>
      <p:sp>
        <p:nvSpPr>
          <p:cNvPr id="2" name="タイトル 1">
            <a:extLst>
              <a:ext uri="{FF2B5EF4-FFF2-40B4-BE49-F238E27FC236}">
                <a16:creationId xmlns:a16="http://schemas.microsoft.com/office/drawing/2014/main" id="{DBC16B7D-03CA-6351-48C0-872CE1783A3E}"/>
              </a:ext>
            </a:extLst>
          </p:cNvPr>
          <p:cNvSpPr>
            <a:spLocks noGrp="1"/>
          </p:cNvSpPr>
          <p:nvPr>
            <p:ph type="ctrTitle"/>
          </p:nvPr>
        </p:nvSpPr>
        <p:spPr>
          <a:xfrm>
            <a:off x="1553043" y="1068637"/>
            <a:ext cx="9672810" cy="1941722"/>
          </a:xfrm>
        </p:spPr>
        <p:txBody>
          <a:bodyPr anchor="ctr" anchorCtr="0">
            <a:normAutofit fontScale="90000"/>
          </a:bodyPr>
          <a:lstStyle/>
          <a:p>
            <a:br>
              <a:rPr lang="en-US" altLang="ja-JP" dirty="0"/>
            </a:br>
            <a:r>
              <a:rPr lang="ja-JP" altLang="en-US" dirty="0"/>
              <a:t>サピエンス減少：</a:t>
            </a:r>
            <a:r>
              <a:rPr lang="ja-JP" altLang="en-US" sz="3600" dirty="0"/>
              <a:t>縮減する未来の課題を探る</a:t>
            </a:r>
            <a:br>
              <a:rPr lang="en-US" altLang="ja-JP" sz="3600" dirty="0"/>
            </a:br>
            <a:br>
              <a:rPr lang="en-US" altLang="ja-JP" sz="4000" dirty="0"/>
            </a:br>
            <a:r>
              <a:rPr lang="ja-JP" altLang="en-US" sz="2800" dirty="0"/>
              <a:t>著者自身によるダイジェスト解説</a:t>
            </a:r>
            <a:br>
              <a:rPr lang="en-US" altLang="ja-JP" sz="2800" dirty="0"/>
            </a:br>
            <a:endParaRPr lang="en-US" dirty="0"/>
          </a:p>
        </p:txBody>
      </p:sp>
      <p:sp>
        <p:nvSpPr>
          <p:cNvPr id="3" name="字幕 2">
            <a:extLst>
              <a:ext uri="{FF2B5EF4-FFF2-40B4-BE49-F238E27FC236}">
                <a16:creationId xmlns:a16="http://schemas.microsoft.com/office/drawing/2014/main" id="{5A6F9963-F324-0363-C8B4-FE05CEC3448C}"/>
              </a:ext>
            </a:extLst>
          </p:cNvPr>
          <p:cNvSpPr>
            <a:spLocks noGrp="1"/>
          </p:cNvSpPr>
          <p:nvPr>
            <p:ph type="subTitle" idx="1"/>
          </p:nvPr>
        </p:nvSpPr>
        <p:spPr>
          <a:xfrm>
            <a:off x="1949315" y="3010359"/>
            <a:ext cx="8880266" cy="2345797"/>
          </a:xfrm>
        </p:spPr>
        <p:txBody>
          <a:bodyPr>
            <a:normAutofit/>
          </a:bodyPr>
          <a:lstStyle/>
          <a:p>
            <a:r>
              <a:rPr lang="ja-JP" altLang="en-US" sz="2000" dirty="0"/>
              <a:t>原　俊彦　（日本医療大学　特任教授・　札幌市立大学　名誉教授）</a:t>
            </a:r>
            <a:endParaRPr lang="en-US" altLang="ja-JP" sz="2000" dirty="0"/>
          </a:p>
          <a:p>
            <a:endParaRPr lang="en-US" altLang="ja-JP" sz="1050" dirty="0"/>
          </a:p>
          <a:p>
            <a:r>
              <a:rPr lang="en-US" altLang="ja-JP" sz="2000" b="1" dirty="0"/>
              <a:t>2026</a:t>
            </a:r>
            <a:r>
              <a:rPr lang="ja-JP" altLang="en-US" sz="2000" b="1" dirty="0"/>
              <a:t>年</a:t>
            </a:r>
            <a:r>
              <a:rPr lang="en-US" altLang="ja-JP" sz="2000" b="1" dirty="0"/>
              <a:t>3</a:t>
            </a:r>
            <a:r>
              <a:rPr lang="ja-JP" altLang="en-US" sz="2000" b="1" dirty="0"/>
              <a:t>月</a:t>
            </a:r>
            <a:r>
              <a:rPr lang="en-US" altLang="ja-JP" sz="2000" b="1" dirty="0"/>
              <a:t>12</a:t>
            </a:r>
            <a:r>
              <a:rPr lang="ja-JP" altLang="en-US" sz="2000" b="1" dirty="0"/>
              <a:t>日（木）</a:t>
            </a:r>
            <a:r>
              <a:rPr lang="en-US" altLang="ja-JP" sz="2000" b="1" dirty="0"/>
              <a:t>11</a:t>
            </a:r>
            <a:r>
              <a:rPr lang="ja-JP" altLang="en-US" sz="2000" b="1" dirty="0"/>
              <a:t>：</a:t>
            </a:r>
            <a:r>
              <a:rPr lang="en-US" altLang="ja-JP" sz="2000" b="1" dirty="0"/>
              <a:t>00</a:t>
            </a:r>
            <a:r>
              <a:rPr lang="ja-JP" altLang="en-US" sz="2000" b="1" dirty="0"/>
              <a:t>～</a:t>
            </a:r>
            <a:r>
              <a:rPr lang="en-US" altLang="ja-JP" sz="2000" b="1" dirty="0"/>
              <a:t>12</a:t>
            </a:r>
            <a:r>
              <a:rPr lang="ja-JP" altLang="en-US" sz="2000" b="1" dirty="0"/>
              <a:t>：</a:t>
            </a:r>
            <a:r>
              <a:rPr lang="en-US" altLang="ja-JP" sz="2000" b="1" dirty="0"/>
              <a:t>00</a:t>
            </a:r>
          </a:p>
          <a:p>
            <a:r>
              <a:rPr lang="ja-JP" altLang="en-US" sz="2000" b="1" dirty="0"/>
              <a:t>札幌市立大学芸術の森キャンパンス </a:t>
            </a:r>
            <a:r>
              <a:rPr lang="en-US" altLang="ja-JP" sz="2000" b="1" dirty="0"/>
              <a:t>C 103</a:t>
            </a:r>
          </a:p>
          <a:p>
            <a:r>
              <a:rPr lang="ja-JP" altLang="en-US" sz="2000" b="1" dirty="0"/>
              <a:t>札幌市立大学　全学</a:t>
            </a:r>
            <a:r>
              <a:rPr lang="en-US" altLang="ja-JP" sz="2000" b="1" dirty="0"/>
              <a:t>/</a:t>
            </a:r>
            <a:r>
              <a:rPr lang="ja-JP" altLang="en-US" sz="2000" b="1" dirty="0"/>
              <a:t>ＦＤ研修会</a:t>
            </a:r>
          </a:p>
          <a:p>
            <a:endParaRPr lang="en-US" altLang="ja-JP" sz="2000" b="1" dirty="0"/>
          </a:p>
        </p:txBody>
      </p:sp>
    </p:spTree>
    <p:extLst>
      <p:ext uri="{BB962C8B-B14F-4D97-AF65-F5344CB8AC3E}">
        <p14:creationId xmlns:p14="http://schemas.microsoft.com/office/powerpoint/2010/main" val="488052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913774" y="0"/>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５</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絶滅曲線の謎：人新世で絶滅する？</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538184" y="1137466"/>
            <a:ext cx="5723069" cy="4585797"/>
          </a:xfrm>
        </p:spPr>
        <p:txBody>
          <a:bodyPr>
            <a:normAutofit fontScale="77500" lnSpcReduction="20000"/>
          </a:bodyPr>
          <a:lstStyle/>
          <a:p>
            <a:r>
              <a:rPr lang="ja-JP" altLang="en-US" sz="2400" dirty="0">
                <a:latin typeface="+mj-ea"/>
                <a:ea typeface="+mj-ea"/>
              </a:rPr>
              <a:t>コーエン（</a:t>
            </a:r>
            <a:r>
              <a:rPr lang="en-US" altLang="ja-JP" sz="2400" dirty="0">
                <a:latin typeface="+mj-ea"/>
                <a:ea typeface="+mj-ea"/>
              </a:rPr>
              <a:t>Joel E. Cohen</a:t>
            </a:r>
            <a:r>
              <a:rPr lang="ja-JP" altLang="en-US" sz="2400" dirty="0">
                <a:latin typeface="+mj-ea"/>
                <a:ea typeface="+mj-ea"/>
              </a:rPr>
              <a:t>）は</a:t>
            </a:r>
            <a:r>
              <a:rPr lang="en-US" altLang="ja-JP" sz="2400" dirty="0">
                <a:latin typeface="+mj-ea"/>
                <a:ea typeface="+mj-ea"/>
              </a:rPr>
              <a:t>『</a:t>
            </a:r>
            <a:r>
              <a:rPr lang="ja-JP" altLang="en-US" sz="2400" dirty="0">
                <a:latin typeface="+mj-ea"/>
                <a:ea typeface="+mj-ea"/>
              </a:rPr>
              <a:t>新人口論</a:t>
            </a:r>
            <a:r>
              <a:rPr lang="en-US" altLang="ja-JP" sz="2400" dirty="0">
                <a:latin typeface="+mj-ea"/>
                <a:ea typeface="+mj-ea"/>
              </a:rPr>
              <a:t>』</a:t>
            </a:r>
            <a:r>
              <a:rPr lang="ja-JP" altLang="en-US" sz="2400" dirty="0">
                <a:latin typeface="+mj-ea"/>
                <a:ea typeface="+mj-ea"/>
              </a:rPr>
              <a:t>（</a:t>
            </a:r>
            <a:r>
              <a:rPr lang="en-US" altLang="ja-JP" sz="2400" dirty="0">
                <a:latin typeface="+mj-ea"/>
                <a:ea typeface="+mj-ea"/>
              </a:rPr>
              <a:t>1997</a:t>
            </a:r>
            <a:r>
              <a:rPr lang="ja-JP" altLang="en-US" sz="2400" dirty="0">
                <a:latin typeface="+mj-ea"/>
                <a:ea typeface="+mj-ea"/>
              </a:rPr>
              <a:t>）の中で、紀元前</a:t>
            </a:r>
            <a:r>
              <a:rPr lang="en-US" altLang="ja-JP" sz="2400" dirty="0">
                <a:latin typeface="+mj-ea"/>
                <a:ea typeface="+mj-ea"/>
              </a:rPr>
              <a:t>100</a:t>
            </a:r>
            <a:r>
              <a:rPr lang="ja-JP" altLang="en-US" sz="2400" dirty="0">
                <a:latin typeface="+mj-ea"/>
                <a:ea typeface="+mj-ea"/>
              </a:rPr>
              <a:t>万年から現在までの世界人口の変化をグラフ化し、離陸する飛行機が垂直な壁に沿い急上昇しているような、逆</a:t>
            </a:r>
            <a:r>
              <a:rPr lang="en-US" altLang="ja-JP" sz="2400" dirty="0">
                <a:latin typeface="+mj-ea"/>
                <a:ea typeface="+mj-ea"/>
              </a:rPr>
              <a:t>L</a:t>
            </a:r>
            <a:r>
              <a:rPr lang="ja-JP" altLang="en-US" sz="2400" dirty="0">
                <a:latin typeface="+mj-ea"/>
                <a:ea typeface="+mj-ea"/>
              </a:rPr>
              <a:t>字型のロングテールな曲線として描いている（図７）</a:t>
            </a:r>
            <a:endParaRPr lang="en-US" altLang="ja-JP" sz="2400" dirty="0">
              <a:latin typeface="+mj-ea"/>
              <a:ea typeface="+mj-ea"/>
            </a:endParaRPr>
          </a:p>
          <a:p>
            <a:pPr>
              <a:defRPr/>
            </a:pPr>
            <a:r>
              <a:rPr lang="ja-JP" altLang="en-US" sz="2400" dirty="0">
                <a:latin typeface="+mj-ea"/>
                <a:ea typeface="+mj-ea"/>
              </a:rPr>
              <a:t>実は過去の</a:t>
            </a:r>
            <a:r>
              <a:rPr lang="en-US" altLang="ja-JP" sz="2400" dirty="0">
                <a:latin typeface="+mj-ea"/>
                <a:ea typeface="+mj-ea"/>
              </a:rPr>
              <a:t>1.2</a:t>
            </a:r>
            <a:r>
              <a:rPr lang="ja-JP" altLang="en-US" sz="2400" dirty="0">
                <a:latin typeface="+mj-ea"/>
                <a:ea typeface="+mj-ea"/>
              </a:rPr>
              <a:t>万年のどの時点でも同じ形になる（</a:t>
            </a:r>
            <a:r>
              <a:rPr lang="ja-JP" altLang="en-US" sz="2400" dirty="0">
                <a:latin typeface="+mj-ea"/>
                <a:ea typeface="+mj-ea"/>
                <a:hlinkClick r:id="" action="ppaction://noaction"/>
              </a:rPr>
              <a:t>図</a:t>
            </a:r>
            <a:r>
              <a:rPr lang="en-US" altLang="ja-JP" sz="2400" dirty="0">
                <a:latin typeface="+mj-ea"/>
                <a:ea typeface="+mj-ea"/>
                <a:hlinkClick r:id="" action="ppaction://noaction"/>
              </a:rPr>
              <a:t>8</a:t>
            </a:r>
            <a:r>
              <a:rPr lang="ja-JP" altLang="en-US" sz="2400" dirty="0">
                <a:latin typeface="+mj-ea"/>
                <a:ea typeface="+mj-ea"/>
              </a:rPr>
              <a:t>・図</a:t>
            </a:r>
            <a:r>
              <a:rPr lang="en-US" altLang="ja-JP" sz="2400" dirty="0">
                <a:latin typeface="+mj-ea"/>
                <a:ea typeface="+mj-ea"/>
              </a:rPr>
              <a:t>9</a:t>
            </a:r>
            <a:r>
              <a:rPr lang="ja-JP" altLang="en-US" sz="2400" dirty="0">
                <a:latin typeface="+mj-ea"/>
                <a:ea typeface="+mj-ea"/>
              </a:rPr>
              <a:t>）！</a:t>
            </a:r>
            <a:endParaRPr lang="en-US" altLang="ja-JP" sz="2400" dirty="0">
              <a:latin typeface="+mj-ea"/>
              <a:ea typeface="+mj-ea"/>
            </a:endParaRPr>
          </a:p>
          <a:p>
            <a:pPr>
              <a:defRPr/>
            </a:pPr>
            <a:r>
              <a:rPr lang="ja-JP" altLang="en-US" sz="2400" dirty="0">
                <a:latin typeface="+mj-ea"/>
                <a:ea typeface="+mj-ea"/>
              </a:rPr>
              <a:t>指数関数的増加（幾何級数的増加、貯金の複利計算）にはフラクタル性（どこを取っても同じ形）がある。</a:t>
            </a:r>
            <a:endParaRPr lang="en-US" altLang="ja-JP" sz="2400" dirty="0">
              <a:latin typeface="+mj-ea"/>
              <a:ea typeface="+mj-ea"/>
            </a:endParaRPr>
          </a:p>
          <a:p>
            <a:pPr>
              <a:defRPr/>
            </a:pPr>
            <a:r>
              <a:rPr lang="ja-JP" altLang="en-US" sz="2400" dirty="0">
                <a:latin typeface="+mj-ea"/>
                <a:ea typeface="+mj-ea"/>
              </a:rPr>
              <a:t>要は、作図の問題（初期値と直近値の間に十分な時間的距離を取ること！）</a:t>
            </a:r>
          </a:p>
          <a:p>
            <a:pPr>
              <a:defRPr/>
            </a:pPr>
            <a:r>
              <a:rPr lang="ja-JP" altLang="en-US" sz="2400" dirty="0">
                <a:latin typeface="+mj-ea"/>
                <a:ea typeface="+mj-ea"/>
              </a:rPr>
              <a:t>人口は指数関数的（ねずみ算的）に増加する。</a:t>
            </a:r>
            <a:endParaRPr lang="en-US" altLang="ja-JP" sz="2400" dirty="0">
              <a:latin typeface="+mj-ea"/>
              <a:ea typeface="+mj-ea"/>
            </a:endParaRPr>
          </a:p>
          <a:p>
            <a:pPr>
              <a:defRPr/>
            </a:pPr>
            <a:r>
              <a:rPr lang="ja-JP" altLang="en-US" sz="2400" dirty="0">
                <a:latin typeface="+mj-ea"/>
                <a:ea typeface="+mj-ea"/>
              </a:rPr>
              <a:t>指数関数的に増加した人口だけが残り、観察される。</a:t>
            </a:r>
            <a:endParaRPr lang="en-US" altLang="ja-JP" sz="2400" dirty="0">
              <a:latin typeface="+mj-ea"/>
              <a:ea typeface="+mj-ea"/>
            </a:endParaRPr>
          </a:p>
          <a:p>
            <a:endParaRPr lang="en-US" altLang="ja-JP" dirty="0"/>
          </a:p>
          <a:p>
            <a:endParaRPr lang="ja-JP" altLang="en-US" dirty="0"/>
          </a:p>
          <a:p>
            <a:endParaRPr lang="en-US" dirty="0"/>
          </a:p>
        </p:txBody>
      </p:sp>
      <p:pic>
        <p:nvPicPr>
          <p:cNvPr id="5" name="図 4">
            <a:extLst>
              <a:ext uri="{FF2B5EF4-FFF2-40B4-BE49-F238E27FC236}">
                <a16:creationId xmlns:a16="http://schemas.microsoft.com/office/drawing/2014/main" id="{5C11285E-83CD-962F-BCA6-E63028E4B2C6}"/>
              </a:ext>
            </a:extLst>
          </p:cNvPr>
          <p:cNvPicPr>
            <a:picLocks noChangeAspect="1"/>
          </p:cNvPicPr>
          <p:nvPr/>
        </p:nvPicPr>
        <p:blipFill>
          <a:blip r:embed="rId2"/>
          <a:stretch>
            <a:fillRect/>
          </a:stretch>
        </p:blipFill>
        <p:spPr>
          <a:xfrm>
            <a:off x="6173118" y="1134737"/>
            <a:ext cx="5807735" cy="4355801"/>
          </a:xfrm>
          <a:prstGeom prst="rect">
            <a:avLst/>
          </a:prstGeom>
          <a:ln>
            <a:solidFill>
              <a:schemeClr val="tx1"/>
            </a:solidFill>
          </a:ln>
        </p:spPr>
      </p:pic>
    </p:spTree>
    <p:extLst>
      <p:ext uri="{BB962C8B-B14F-4D97-AF65-F5344CB8AC3E}">
        <p14:creationId xmlns:p14="http://schemas.microsoft.com/office/powerpoint/2010/main" val="791033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913774" y="403493"/>
            <a:ext cx="10364451" cy="1596177"/>
          </a:xfrm>
        </p:spPr>
        <p:txBody>
          <a:bodyPr/>
          <a:lstStyle/>
          <a:p>
            <a:r>
              <a:rPr kumimoji="0" lang="ja-JP" altLang="en-US" sz="3600" dirty="0">
                <a:ea typeface="ＭＳ Ｐゴシック" panose="020B0600070205080204" pitchFamily="50" charset="-128"/>
              </a:rPr>
              <a:t>指数関数的増加にはフラクタル性がある。</a:t>
            </a:r>
          </a:p>
        </p:txBody>
      </p:sp>
      <p:pic>
        <p:nvPicPr>
          <p:cNvPr id="7" name="図 6">
            <a:extLst>
              <a:ext uri="{FF2B5EF4-FFF2-40B4-BE49-F238E27FC236}">
                <a16:creationId xmlns:a16="http://schemas.microsoft.com/office/drawing/2014/main" id="{7B40115C-3A48-E132-6AE9-211ED1C1255E}"/>
              </a:ext>
            </a:extLst>
          </p:cNvPr>
          <p:cNvPicPr>
            <a:picLocks noChangeAspect="1"/>
          </p:cNvPicPr>
          <p:nvPr/>
        </p:nvPicPr>
        <p:blipFill>
          <a:blip r:embed="rId2"/>
          <a:stretch>
            <a:fillRect/>
          </a:stretch>
        </p:blipFill>
        <p:spPr>
          <a:xfrm>
            <a:off x="328471" y="1723991"/>
            <a:ext cx="6087017" cy="4565263"/>
          </a:xfrm>
          <a:prstGeom prst="rect">
            <a:avLst/>
          </a:prstGeom>
          <a:ln>
            <a:solidFill>
              <a:schemeClr val="tx1"/>
            </a:solidFill>
          </a:ln>
        </p:spPr>
      </p:pic>
      <p:pic>
        <p:nvPicPr>
          <p:cNvPr id="8" name="図 7">
            <a:extLst>
              <a:ext uri="{FF2B5EF4-FFF2-40B4-BE49-F238E27FC236}">
                <a16:creationId xmlns:a16="http://schemas.microsoft.com/office/drawing/2014/main" id="{9B919631-C7D1-2BB8-3B13-1792A3B5DCD3}"/>
              </a:ext>
            </a:extLst>
          </p:cNvPr>
          <p:cNvPicPr>
            <a:picLocks noChangeAspect="1"/>
          </p:cNvPicPr>
          <p:nvPr/>
        </p:nvPicPr>
        <p:blipFill>
          <a:blip r:embed="rId3"/>
          <a:stretch>
            <a:fillRect/>
          </a:stretch>
        </p:blipFill>
        <p:spPr>
          <a:xfrm>
            <a:off x="5935551" y="1723991"/>
            <a:ext cx="6087016" cy="4565262"/>
          </a:xfrm>
          <a:prstGeom prst="rect">
            <a:avLst/>
          </a:prstGeom>
          <a:ln>
            <a:solidFill>
              <a:schemeClr val="tx1"/>
            </a:solidFill>
          </a:ln>
        </p:spPr>
      </p:pic>
    </p:spTree>
    <p:extLst>
      <p:ext uri="{BB962C8B-B14F-4D97-AF65-F5344CB8AC3E}">
        <p14:creationId xmlns:p14="http://schemas.microsoft.com/office/powerpoint/2010/main" val="3553688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766372" y="100928"/>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６</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　過去１</a:t>
            </a:r>
            <a:r>
              <a:rPr kumimoji="0" lang="en-US" altLang="ja-JP" sz="3600" dirty="0">
                <a:ea typeface="ＭＳ Ｐゴシック" panose="020B0600070205080204" pitchFamily="50" charset="-128"/>
              </a:rPr>
              <a:t>.2</a:t>
            </a:r>
            <a:r>
              <a:rPr kumimoji="0" lang="ja-JP" altLang="en-US" sz="3600" dirty="0">
                <a:ea typeface="ＭＳ Ｐゴシック" panose="020B0600070205080204" pitchFamily="50" charset="-128"/>
              </a:rPr>
              <a:t>万年の人口成長率？</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677340" y="1591423"/>
            <a:ext cx="4954542" cy="4300859"/>
          </a:xfrm>
        </p:spPr>
        <p:txBody>
          <a:bodyPr>
            <a:normAutofit fontScale="92500" lnSpcReduction="20000"/>
          </a:bodyPr>
          <a:lstStyle/>
          <a:p>
            <a:r>
              <a:rPr lang="ja-JP" altLang="en-US" dirty="0"/>
              <a:t>このような指数関数的増加が始まったのは、最後の</a:t>
            </a:r>
            <a:r>
              <a:rPr lang="en-US" altLang="ja-JP" dirty="0"/>
              <a:t>1.2</a:t>
            </a:r>
            <a:r>
              <a:rPr lang="ja-JP" altLang="en-US" dirty="0"/>
              <a:t>万年、それも</a:t>
            </a:r>
            <a:r>
              <a:rPr lang="en-US" altLang="ja-JP" dirty="0"/>
              <a:t>17</a:t>
            </a:r>
            <a:r>
              <a:rPr lang="ja-JP" altLang="en-US" dirty="0"/>
              <a:t>世紀末頃からであり、世界人口の成長率（図</a:t>
            </a:r>
            <a:r>
              <a:rPr lang="en-US" altLang="ja-JP" dirty="0"/>
              <a:t>10</a:t>
            </a:r>
            <a:r>
              <a:rPr lang="ja-JP" altLang="en-US" dirty="0"/>
              <a:t>）は以下のように試算される。</a:t>
            </a:r>
          </a:p>
          <a:p>
            <a:r>
              <a:rPr lang="en-US" altLang="ja-JP" dirty="0"/>
              <a:t>r=0.04</a:t>
            </a:r>
            <a:r>
              <a:rPr lang="ja-JP" altLang="en-US" dirty="0"/>
              <a:t>％ </a:t>
            </a:r>
            <a:r>
              <a:rPr lang="en-US" altLang="ja-JP" dirty="0"/>
              <a:t>(BC 10000 - BC 0) </a:t>
            </a:r>
            <a:r>
              <a:rPr lang="ja-JP" altLang="en-US" dirty="0"/>
              <a:t>狩猟採集社会</a:t>
            </a:r>
          </a:p>
          <a:p>
            <a:r>
              <a:rPr lang="en-US" altLang="ja-JP" dirty="0"/>
              <a:t>r=0.29</a:t>
            </a:r>
            <a:r>
              <a:rPr lang="ja-JP" altLang="en-US" dirty="0"/>
              <a:t>％ </a:t>
            </a:r>
            <a:r>
              <a:rPr lang="en-US" altLang="ja-JP" dirty="0"/>
              <a:t>(1650</a:t>
            </a:r>
            <a:r>
              <a:rPr lang="ja-JP" altLang="en-US" dirty="0"/>
              <a:t>年頃）農耕社会</a:t>
            </a:r>
          </a:p>
          <a:p>
            <a:r>
              <a:rPr lang="en-US" altLang="ja-JP" dirty="0"/>
              <a:t>r=0.51</a:t>
            </a:r>
            <a:r>
              <a:rPr lang="ja-JP" altLang="en-US" dirty="0"/>
              <a:t>％</a:t>
            </a:r>
            <a:r>
              <a:rPr lang="en-US" altLang="ja-JP" dirty="0"/>
              <a:t>-0.98</a:t>
            </a:r>
            <a:r>
              <a:rPr lang="ja-JP" altLang="en-US" dirty="0"/>
              <a:t>％ （</a:t>
            </a:r>
            <a:r>
              <a:rPr lang="en-US" altLang="ja-JP" dirty="0"/>
              <a:t>1750</a:t>
            </a:r>
            <a:r>
              <a:rPr lang="ja-JP" altLang="en-US" dirty="0"/>
              <a:t>年</a:t>
            </a:r>
            <a:r>
              <a:rPr lang="en-US" altLang="ja-JP" dirty="0"/>
              <a:t>- 1900</a:t>
            </a:r>
            <a:r>
              <a:rPr lang="ja-JP" altLang="en-US" dirty="0"/>
              <a:t>年頃）産業社会</a:t>
            </a:r>
          </a:p>
          <a:p>
            <a:r>
              <a:rPr lang="en-US" altLang="ja-JP" dirty="0"/>
              <a:t>r=2.05</a:t>
            </a:r>
            <a:r>
              <a:rPr lang="ja-JP" altLang="en-US" dirty="0"/>
              <a:t>％ （</a:t>
            </a:r>
            <a:r>
              <a:rPr lang="en-US" altLang="ja-JP" dirty="0"/>
              <a:t>1965</a:t>
            </a:r>
            <a:r>
              <a:rPr lang="ja-JP" altLang="en-US" dirty="0"/>
              <a:t>年</a:t>
            </a:r>
            <a:r>
              <a:rPr lang="en-US" altLang="ja-JP" dirty="0"/>
              <a:t>-1970</a:t>
            </a:r>
            <a:r>
              <a:rPr lang="ja-JP" altLang="en-US" dirty="0"/>
              <a:t>年） 人口爆発</a:t>
            </a:r>
          </a:p>
          <a:p>
            <a:r>
              <a:rPr lang="en-US" altLang="ja-JP" dirty="0"/>
              <a:t>r=0.11</a:t>
            </a:r>
            <a:r>
              <a:rPr lang="ja-JP" altLang="en-US" dirty="0"/>
              <a:t>％ （</a:t>
            </a:r>
            <a:r>
              <a:rPr lang="en-US" altLang="ja-JP" dirty="0"/>
              <a:t> 2095 -2100 </a:t>
            </a:r>
            <a:r>
              <a:rPr lang="ja-JP" altLang="en-US" dirty="0"/>
              <a:t>）人口成長の終焉</a:t>
            </a:r>
            <a:endParaRPr lang="en-US" altLang="ja-JP" dirty="0"/>
          </a:p>
          <a:p>
            <a:pPr marL="0" indent="0">
              <a:buNone/>
            </a:pPr>
            <a:r>
              <a:rPr kumimoji="0" lang="ja-JP" altLang="en-US" sz="2000" dirty="0">
                <a:solidFill>
                  <a:srgbClr val="FF0000"/>
                </a:solidFill>
                <a:latin typeface="ＭＳ Ｐゴシック" panose="020B0600070205080204" pitchFamily="50" charset="-128"/>
                <a:ea typeface="ＭＳ Ｐゴシック" panose="020B0600070205080204" pitchFamily="50" charset="-128"/>
              </a:rPr>
              <a:t>★今、見ているのは直近のパルス状の変動</a:t>
            </a:r>
            <a:endParaRPr kumimoji="0" lang="en-US" altLang="ja-JP" sz="2000" dirty="0">
              <a:solidFill>
                <a:srgbClr val="FF0000"/>
              </a:solidFill>
              <a:latin typeface="ＭＳ Ｐゴシック" panose="020B0600070205080204" pitchFamily="50" charset="-128"/>
              <a:ea typeface="ＭＳ Ｐゴシック" panose="020B0600070205080204" pitchFamily="50" charset="-128"/>
            </a:endParaRPr>
          </a:p>
          <a:p>
            <a:endParaRPr lang="ja-JP" altLang="en-US" dirty="0"/>
          </a:p>
          <a:p>
            <a:endParaRPr lang="en-US" altLang="ja-JP" dirty="0"/>
          </a:p>
          <a:p>
            <a:endParaRPr lang="ja-JP" altLang="en-US" dirty="0"/>
          </a:p>
          <a:p>
            <a:endParaRPr lang="en-US" dirty="0"/>
          </a:p>
        </p:txBody>
      </p:sp>
      <p:pic>
        <p:nvPicPr>
          <p:cNvPr id="4" name="図 3">
            <a:extLst>
              <a:ext uri="{FF2B5EF4-FFF2-40B4-BE49-F238E27FC236}">
                <a16:creationId xmlns:a16="http://schemas.microsoft.com/office/drawing/2014/main" id="{E56C8D04-DDD9-E4ED-68C4-663F2455D100}"/>
              </a:ext>
            </a:extLst>
          </p:cNvPr>
          <p:cNvPicPr>
            <a:picLocks noChangeAspect="1"/>
          </p:cNvPicPr>
          <p:nvPr/>
        </p:nvPicPr>
        <p:blipFill>
          <a:blip r:embed="rId2"/>
          <a:stretch>
            <a:fillRect/>
          </a:stretch>
        </p:blipFill>
        <p:spPr>
          <a:xfrm>
            <a:off x="5780181" y="1697105"/>
            <a:ext cx="5734479" cy="4300859"/>
          </a:xfrm>
          <a:prstGeom prst="rect">
            <a:avLst/>
          </a:prstGeom>
          <a:ln>
            <a:solidFill>
              <a:schemeClr val="tx1"/>
            </a:solidFill>
          </a:ln>
        </p:spPr>
      </p:pic>
    </p:spTree>
    <p:extLst>
      <p:ext uri="{BB962C8B-B14F-4D97-AF65-F5344CB8AC3E}">
        <p14:creationId xmlns:p14="http://schemas.microsoft.com/office/powerpoint/2010/main" val="123704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913774" y="87774"/>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７</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　人口波動のフラクタル性？</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688099" y="1688134"/>
            <a:ext cx="5133956" cy="4161009"/>
          </a:xfrm>
        </p:spPr>
        <p:txBody>
          <a:bodyPr>
            <a:normAutofit lnSpcReduction="10000"/>
          </a:bodyPr>
          <a:lstStyle/>
          <a:p>
            <a:r>
              <a:rPr lang="ja-JP" altLang="en-US" dirty="0"/>
              <a:t>ロジスティック曲線が多段階で連なる人口成長カーブは、成長率が各段階でパルス状に跳ね上がるが短期間に収束（図</a:t>
            </a:r>
            <a:r>
              <a:rPr lang="en-US" altLang="ja-JP" dirty="0"/>
              <a:t>11</a:t>
            </a:r>
            <a:r>
              <a:rPr lang="ja-JP" altLang="en-US" dirty="0"/>
              <a:t>）し、全体としては、また</a:t>
            </a:r>
            <a:r>
              <a:rPr lang="en-US" altLang="ja-JP" dirty="0"/>
              <a:t>1</a:t>
            </a:r>
            <a:r>
              <a:rPr lang="ja-JP" altLang="en-US" dirty="0"/>
              <a:t>つのロジスティック曲線を描く（図</a:t>
            </a:r>
            <a:r>
              <a:rPr lang="en-US" altLang="ja-JP" dirty="0"/>
              <a:t>12</a:t>
            </a:r>
            <a:r>
              <a:rPr lang="ja-JP" altLang="en-US" dirty="0"/>
              <a:t>）。</a:t>
            </a:r>
          </a:p>
          <a:p>
            <a:r>
              <a:rPr lang="ja-JP" altLang="en-US" dirty="0"/>
              <a:t>つまり、連続するロジスティック曲線にも指数関数的増加と同じようなフラクタル性がある。</a:t>
            </a:r>
          </a:p>
          <a:p>
            <a:r>
              <a:rPr lang="ja-JP" altLang="en-US" dirty="0"/>
              <a:t>また成長限界に収束した後の期間が十分短い（あるいは全体の観察期間が十分に長い）場合、成長曲線は指数関数的増加の曲線と区別が付かない（絶滅曲線になる）。</a:t>
            </a:r>
          </a:p>
          <a:p>
            <a:endParaRPr lang="ja-JP" altLang="en-US" dirty="0"/>
          </a:p>
          <a:p>
            <a:endParaRPr lang="en-US" altLang="ja-JP" dirty="0"/>
          </a:p>
          <a:p>
            <a:endParaRPr lang="ja-JP" altLang="en-US" dirty="0"/>
          </a:p>
          <a:p>
            <a:endParaRPr lang="en-US" dirty="0"/>
          </a:p>
        </p:txBody>
      </p:sp>
      <p:pic>
        <p:nvPicPr>
          <p:cNvPr id="5" name="図 4">
            <a:extLst>
              <a:ext uri="{FF2B5EF4-FFF2-40B4-BE49-F238E27FC236}">
                <a16:creationId xmlns:a16="http://schemas.microsoft.com/office/drawing/2014/main" id="{BA32F1F1-554F-E382-A109-7F1BD6C872CB}"/>
              </a:ext>
            </a:extLst>
          </p:cNvPr>
          <p:cNvPicPr>
            <a:picLocks noChangeAspect="1"/>
          </p:cNvPicPr>
          <p:nvPr/>
        </p:nvPicPr>
        <p:blipFill>
          <a:blip r:embed="rId2"/>
          <a:stretch>
            <a:fillRect/>
          </a:stretch>
        </p:blipFill>
        <p:spPr>
          <a:xfrm>
            <a:off x="6096000" y="1721185"/>
            <a:ext cx="5503943" cy="4127958"/>
          </a:xfrm>
          <a:prstGeom prst="rect">
            <a:avLst/>
          </a:prstGeom>
          <a:ln>
            <a:solidFill>
              <a:schemeClr val="tx1"/>
            </a:solidFill>
          </a:ln>
        </p:spPr>
      </p:pic>
    </p:spTree>
    <p:extLst>
      <p:ext uri="{BB962C8B-B14F-4D97-AF65-F5344CB8AC3E}">
        <p14:creationId xmlns:p14="http://schemas.microsoft.com/office/powerpoint/2010/main" val="139720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p:txBody>
          <a:bodyPr/>
          <a:lstStyle/>
          <a:p>
            <a:r>
              <a:rPr kumimoji="0" lang="en-US" altLang="ja-JP" sz="3600" dirty="0">
                <a:ea typeface="ＭＳ Ｐゴシック" panose="020B0600070205080204" pitchFamily="50" charset="-128"/>
              </a:rPr>
              <a:t>Q8: </a:t>
            </a:r>
            <a:r>
              <a:rPr kumimoji="0" lang="ja-JP" altLang="en-US" sz="3600" dirty="0">
                <a:ea typeface="ＭＳ Ｐゴシック" panose="020B0600070205080204" pitchFamily="50" charset="-128"/>
              </a:rPr>
              <a:t>サピエンス減少</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人類史の転換点？</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591424" y="1814379"/>
            <a:ext cx="4770303" cy="4298103"/>
          </a:xfrm>
        </p:spPr>
        <p:txBody>
          <a:bodyPr>
            <a:normAutofit fontScale="77500" lnSpcReduction="20000"/>
          </a:bodyPr>
          <a:lstStyle/>
          <a:p>
            <a:r>
              <a:rPr lang="ja-JP" altLang="en-US" dirty="0"/>
              <a:t>人口は無限に増加（成長）できない。無限増加すれば、増加は光の速さとなり宇宙全体が人類になる（</a:t>
            </a:r>
            <a:r>
              <a:rPr lang="en-US" altLang="ja-JP" dirty="0"/>
              <a:t>E.O.</a:t>
            </a:r>
            <a:r>
              <a:rPr lang="ja-JP" altLang="en-US" dirty="0"/>
              <a:t>ウイルソン）？　悪い冗談。</a:t>
            </a:r>
          </a:p>
          <a:p>
            <a:r>
              <a:rPr lang="ja-JP" altLang="en-US" dirty="0"/>
              <a:t>指数関数的増加は成長の限界に達し人口爆発は収束する。しかし、その間、人口規模は数倍から数十倍に膨れ上がり、次の新しい社会へと移行する。</a:t>
            </a:r>
          </a:p>
          <a:p>
            <a:r>
              <a:rPr lang="ja-JP" altLang="en-US" dirty="0"/>
              <a:t>過去の世界人口の飛躍的増大は狩猟採集社会から農耕社会へ、農耕社会から産業社会へとシフトした結果、起きた。</a:t>
            </a:r>
          </a:p>
          <a:p>
            <a:r>
              <a:rPr lang="ja-JP" altLang="en-US" dirty="0"/>
              <a:t>ホモ・サピエンスの場合、社会システムが進化するごとに成長の限界が次のレベルにシフトする。その結果、成長曲線は一つではなく複数の成長曲線が連続したものとなる。</a:t>
            </a:r>
          </a:p>
          <a:p>
            <a:r>
              <a:rPr lang="ja-JP" altLang="en-US" dirty="0"/>
              <a:t>今、直面するサピエンス減少は、次の社会への移行期間である。</a:t>
            </a:r>
          </a:p>
          <a:p>
            <a:endParaRPr lang="ja-JP" altLang="en-US" dirty="0"/>
          </a:p>
          <a:p>
            <a:endParaRPr lang="en-US" altLang="ja-JP" dirty="0"/>
          </a:p>
          <a:p>
            <a:endParaRPr lang="ja-JP" altLang="en-US" dirty="0"/>
          </a:p>
          <a:p>
            <a:endParaRPr lang="en-US" dirty="0"/>
          </a:p>
        </p:txBody>
      </p:sp>
      <p:pic>
        <p:nvPicPr>
          <p:cNvPr id="4" name="図 3">
            <a:extLst>
              <a:ext uri="{FF2B5EF4-FFF2-40B4-BE49-F238E27FC236}">
                <a16:creationId xmlns:a16="http://schemas.microsoft.com/office/drawing/2014/main" id="{1D72C63C-5B58-C85B-C878-AFDBD4530204}"/>
              </a:ext>
            </a:extLst>
          </p:cNvPr>
          <p:cNvPicPr>
            <a:picLocks noChangeAspect="1"/>
          </p:cNvPicPr>
          <p:nvPr/>
        </p:nvPicPr>
        <p:blipFill>
          <a:blip r:embed="rId2"/>
          <a:stretch>
            <a:fillRect/>
          </a:stretch>
        </p:blipFill>
        <p:spPr>
          <a:xfrm>
            <a:off x="5547420" y="1873647"/>
            <a:ext cx="5821116" cy="4365836"/>
          </a:xfrm>
          <a:prstGeom prst="rect">
            <a:avLst/>
          </a:prstGeom>
          <a:ln>
            <a:solidFill>
              <a:schemeClr val="tx1"/>
            </a:solidFill>
          </a:ln>
        </p:spPr>
      </p:pic>
    </p:spTree>
    <p:extLst>
      <p:ext uri="{BB962C8B-B14F-4D97-AF65-F5344CB8AC3E}">
        <p14:creationId xmlns:p14="http://schemas.microsoft.com/office/powerpoint/2010/main" val="1948760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en-US" altLang="ja-JP" dirty="0">
                <a:ea typeface="ＭＳ Ｐゴシック" panose="020B0600070205080204" pitchFamily="50" charset="-128"/>
              </a:rPr>
              <a:t>9</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「持続可能な人口」の原理</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222409" y="1617044"/>
            <a:ext cx="10010273" cy="4292867"/>
          </a:xfrm>
        </p:spPr>
        <p:txBody>
          <a:bodyPr>
            <a:normAutofit/>
          </a:bodyPr>
          <a:lstStyle/>
          <a:p>
            <a:r>
              <a:rPr kumimoji="0" lang="ja-JP" altLang="en-US" sz="2000" dirty="0">
                <a:ea typeface="ＭＳ Ｐゴシック" panose="020B0600070205080204" pitchFamily="50" charset="-128"/>
              </a:rPr>
              <a:t>持続可能性という視点から、</a:t>
            </a:r>
            <a:r>
              <a:rPr lang="ja-JP" altLang="en-US" dirty="0"/>
              <a:t>マルサスの「人口の原理」（</a:t>
            </a:r>
            <a:r>
              <a:rPr lang="en-US" altLang="ja-JP" dirty="0"/>
              <a:t>1798</a:t>
            </a:r>
            <a:r>
              <a:rPr lang="ja-JP" altLang="en-US" dirty="0"/>
              <a:t>年）をリライトすれば、以下のようになる。</a:t>
            </a:r>
            <a:endParaRPr lang="en-US" altLang="ja-JP" dirty="0"/>
          </a:p>
          <a:p>
            <a:pPr marL="0" indent="0">
              <a:buNone/>
            </a:pPr>
            <a:r>
              <a:rPr lang="ja-JP" altLang="en-US" dirty="0"/>
              <a:t>　私は三つの公準（ポスチュラータ）を置くことが当然ゆるされると考える（図１３）。</a:t>
            </a:r>
            <a:endParaRPr lang="en-US" altLang="ja-JP" dirty="0"/>
          </a:p>
          <a:p>
            <a:pPr marL="625475" indent="0">
              <a:buNone/>
            </a:pPr>
            <a:r>
              <a:rPr lang="ja-JP" altLang="en-US" dirty="0"/>
              <a:t>第一、人の寿命には限界がある。（死亡率は</a:t>
            </a:r>
            <a:r>
              <a:rPr lang="en-US" altLang="ja-JP" dirty="0"/>
              <a:t>0‰</a:t>
            </a:r>
            <a:r>
              <a:rPr lang="ja-JP" altLang="en-US" dirty="0"/>
              <a:t>にはならない）</a:t>
            </a:r>
          </a:p>
          <a:p>
            <a:pPr marL="625475" indent="0">
              <a:buNone/>
            </a:pPr>
            <a:r>
              <a:rPr lang="ja-JP" altLang="en-US" dirty="0"/>
              <a:t>第二、人が一生の間に持てる子どもの数には限界がある。（出生率には上限がある）</a:t>
            </a:r>
          </a:p>
          <a:p>
            <a:pPr marL="625475" indent="0">
              <a:buNone/>
            </a:pPr>
            <a:r>
              <a:rPr lang="ja-JP" altLang="en-US" dirty="0"/>
              <a:t>第三、人口の成長または縮減には限界がある。ただし限界は事後的にしか決まらない。</a:t>
            </a:r>
            <a:endParaRPr lang="en-US" altLang="ja-JP" dirty="0"/>
          </a:p>
          <a:p>
            <a:pPr marL="0" indent="0">
              <a:buNone/>
            </a:pPr>
            <a:r>
              <a:rPr lang="ja-JP" altLang="en-US" dirty="0"/>
              <a:t>　この三つの条件のもとで、人口は制限されなければ、指数関数的に増大・減少する。</a:t>
            </a:r>
            <a:endParaRPr lang="en-US" altLang="ja-JP" dirty="0"/>
          </a:p>
          <a:p>
            <a:pPr marL="182563" indent="0">
              <a:buNone/>
            </a:pPr>
            <a:r>
              <a:rPr lang="ja-JP" altLang="en-US" dirty="0"/>
              <a:t>　しかし、その成長・縮減には限界がある。限界に適応すれば成長・縮減は均衡状態に入るが、超えれば消滅に向かう（図１４）。</a:t>
            </a: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2894630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lang="ja-JP" altLang="en-US" dirty="0"/>
              <a:t>指数関数的成長とダブリングタイム</a:t>
            </a:r>
            <a:endParaRPr lang="en-US" dirty="0"/>
          </a:p>
        </p:txBody>
      </p:sp>
      <p:pic>
        <p:nvPicPr>
          <p:cNvPr id="8" name="図 7">
            <a:extLst>
              <a:ext uri="{FF2B5EF4-FFF2-40B4-BE49-F238E27FC236}">
                <a16:creationId xmlns:a16="http://schemas.microsoft.com/office/drawing/2014/main" id="{CADB2369-2FCF-185E-7EF4-42BDE4DAE207}"/>
              </a:ext>
            </a:extLst>
          </p:cNvPr>
          <p:cNvPicPr>
            <a:picLocks noChangeAspect="1"/>
          </p:cNvPicPr>
          <p:nvPr/>
        </p:nvPicPr>
        <p:blipFill>
          <a:blip r:embed="rId2"/>
          <a:stretch>
            <a:fillRect/>
          </a:stretch>
        </p:blipFill>
        <p:spPr>
          <a:xfrm>
            <a:off x="487685" y="1879090"/>
            <a:ext cx="5328916" cy="3996686"/>
          </a:xfrm>
          <a:prstGeom prst="rect">
            <a:avLst/>
          </a:prstGeom>
          <a:ln>
            <a:solidFill>
              <a:schemeClr val="tx1"/>
            </a:solidFill>
          </a:ln>
        </p:spPr>
      </p:pic>
      <p:pic>
        <p:nvPicPr>
          <p:cNvPr id="9" name="図 8">
            <a:extLst>
              <a:ext uri="{FF2B5EF4-FFF2-40B4-BE49-F238E27FC236}">
                <a16:creationId xmlns:a16="http://schemas.microsoft.com/office/drawing/2014/main" id="{612B1E15-56A5-635E-4385-EEE05A22EEAD}"/>
              </a:ext>
            </a:extLst>
          </p:cNvPr>
          <p:cNvPicPr>
            <a:picLocks noChangeAspect="1"/>
          </p:cNvPicPr>
          <p:nvPr/>
        </p:nvPicPr>
        <p:blipFill>
          <a:blip r:embed="rId3"/>
          <a:stretch>
            <a:fillRect/>
          </a:stretch>
        </p:blipFill>
        <p:spPr>
          <a:xfrm>
            <a:off x="5816600" y="1879090"/>
            <a:ext cx="5328913" cy="3996685"/>
          </a:xfrm>
          <a:prstGeom prst="rect">
            <a:avLst/>
          </a:prstGeom>
          <a:ln>
            <a:solidFill>
              <a:schemeClr val="tx1"/>
            </a:solidFill>
          </a:ln>
        </p:spPr>
      </p:pic>
    </p:spTree>
    <p:extLst>
      <p:ext uri="{BB962C8B-B14F-4D97-AF65-F5344CB8AC3E}">
        <p14:creationId xmlns:p14="http://schemas.microsoft.com/office/powerpoint/2010/main" val="1394087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en-US" altLang="ja-JP" dirty="0">
                <a:ea typeface="ＭＳ Ｐゴシック" panose="020B0600070205080204" pitchFamily="50" charset="-128"/>
              </a:rPr>
              <a:t>9</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「持続可能な人口」の原理</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453278" y="1737629"/>
            <a:ext cx="5232400" cy="4314974"/>
          </a:xfrm>
        </p:spPr>
        <p:txBody>
          <a:bodyPr>
            <a:normAutofit fontScale="92500" lnSpcReduction="20000"/>
          </a:bodyPr>
          <a:lstStyle/>
          <a:p>
            <a:pPr marL="0" indent="0">
              <a:buNone/>
            </a:pPr>
            <a:r>
              <a:rPr lang="ja-JP" altLang="en-US" dirty="0"/>
              <a:t>　　</a:t>
            </a:r>
            <a:r>
              <a:rPr lang="ja-JP" altLang="en-US" sz="2400" dirty="0"/>
              <a:t>それゆえ所与の平均寿命のもとで出生力が置換水準を上回る状態が数世代も続けば、人口は爆発的に増大し、持続可能性を失い消滅する。</a:t>
            </a:r>
            <a:endParaRPr lang="en-US" altLang="ja-JP" sz="2400" dirty="0"/>
          </a:p>
          <a:p>
            <a:pPr marL="0" indent="0">
              <a:buNone/>
            </a:pPr>
            <a:r>
              <a:rPr lang="ja-JP" altLang="en-US" sz="2400" dirty="0"/>
              <a:t>　また所与の平均寿命のもとで出生力が置換水準を下回る状態が数世代も続けば人口は爆縮し、持続可能性を失い消滅する。</a:t>
            </a:r>
            <a:endParaRPr lang="en-US" altLang="ja-JP" sz="2400" dirty="0"/>
          </a:p>
          <a:p>
            <a:pPr marL="0" indent="0">
              <a:buNone/>
            </a:pPr>
            <a:r>
              <a:rPr lang="ja-JP" altLang="en-US" sz="2400" dirty="0"/>
              <a:t>　すみやかに出生率と死亡率の乖離を解消し、定常状態である</a:t>
            </a:r>
            <a:r>
              <a:rPr lang="en-US" altLang="ja-JP" sz="2400" dirty="0"/>
              <a:t>0</a:t>
            </a:r>
            <a:r>
              <a:rPr lang="ja-JP" altLang="en-US" sz="2400" dirty="0"/>
              <a:t>％に近いプラスの人口増加率を回復する人口のみが持続可能性を持つ（図１５）。</a:t>
            </a:r>
            <a:endParaRPr lang="ja-JP" altLang="en-US" dirty="0"/>
          </a:p>
        </p:txBody>
      </p:sp>
      <p:pic>
        <p:nvPicPr>
          <p:cNvPr id="6" name="図 5">
            <a:extLst>
              <a:ext uri="{FF2B5EF4-FFF2-40B4-BE49-F238E27FC236}">
                <a16:creationId xmlns:a16="http://schemas.microsoft.com/office/drawing/2014/main" id="{D0D8526F-EDF1-681B-8F9C-EE4413711F8B}"/>
              </a:ext>
            </a:extLst>
          </p:cNvPr>
          <p:cNvPicPr>
            <a:picLocks noChangeAspect="1"/>
          </p:cNvPicPr>
          <p:nvPr/>
        </p:nvPicPr>
        <p:blipFill>
          <a:blip r:embed="rId2"/>
          <a:stretch>
            <a:fillRect/>
          </a:stretch>
        </p:blipFill>
        <p:spPr>
          <a:xfrm>
            <a:off x="5770344" y="1737629"/>
            <a:ext cx="5753298" cy="4314974"/>
          </a:xfrm>
          <a:prstGeom prst="rect">
            <a:avLst/>
          </a:prstGeom>
          <a:ln>
            <a:solidFill>
              <a:schemeClr val="tx1"/>
            </a:solidFill>
          </a:ln>
        </p:spPr>
      </p:pic>
    </p:spTree>
    <p:extLst>
      <p:ext uri="{BB962C8B-B14F-4D97-AF65-F5344CB8AC3E}">
        <p14:creationId xmlns:p14="http://schemas.microsoft.com/office/powerpoint/2010/main" val="1586606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１０</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長寿化すると、なぜ少子化するのか？</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162915" y="1683808"/>
            <a:ext cx="4382752" cy="4391025"/>
          </a:xfrm>
        </p:spPr>
        <p:txBody>
          <a:bodyPr>
            <a:normAutofit/>
          </a:bodyPr>
          <a:lstStyle/>
          <a:p>
            <a:pPr marL="0" indent="0">
              <a:buNone/>
            </a:pPr>
            <a:r>
              <a:rPr lang="ja-JP" altLang="en-US" sz="2400" dirty="0"/>
              <a:t>産業化を契機に社会資本の蓄積が進み、女性の平均寿命が延伸、再生産期間の生残率が</a:t>
            </a:r>
            <a:r>
              <a:rPr lang="en-US" altLang="ja-JP" sz="2400" dirty="0"/>
              <a:t>50</a:t>
            </a:r>
            <a:r>
              <a:rPr lang="ja-JP" altLang="en-US" sz="2400" dirty="0"/>
              <a:t>％から</a:t>
            </a:r>
            <a:r>
              <a:rPr lang="en-US" altLang="ja-JP" sz="2400" dirty="0"/>
              <a:t>100</a:t>
            </a:r>
            <a:r>
              <a:rPr lang="ja-JP" altLang="en-US" sz="2400" dirty="0"/>
              <a:t>％に近づいたことにより人口置換水準の子ども数が</a:t>
            </a:r>
            <a:r>
              <a:rPr lang="en-US" altLang="ja-JP" sz="2400" dirty="0"/>
              <a:t>4</a:t>
            </a:r>
            <a:r>
              <a:rPr lang="ja-JP" altLang="en-US" sz="2400" dirty="0"/>
              <a:t>人から</a:t>
            </a:r>
            <a:r>
              <a:rPr lang="en-US" altLang="ja-JP" sz="2400" dirty="0"/>
              <a:t>2</a:t>
            </a:r>
            <a:r>
              <a:rPr lang="ja-JP" altLang="en-US" sz="2400" dirty="0"/>
              <a:t>人まで低下、多産・多子のリスクが高まり、最終的に</a:t>
            </a:r>
            <a:r>
              <a:rPr lang="en-US" altLang="ja-JP" sz="2400" dirty="0"/>
              <a:t>2</a:t>
            </a:r>
            <a:r>
              <a:rPr lang="ja-JP" altLang="en-US" sz="2400" dirty="0"/>
              <a:t>子に向けての出生抑制が進んだ（図１６）。</a:t>
            </a:r>
          </a:p>
        </p:txBody>
      </p:sp>
      <p:pic>
        <p:nvPicPr>
          <p:cNvPr id="4" name="図 3">
            <a:extLst>
              <a:ext uri="{FF2B5EF4-FFF2-40B4-BE49-F238E27FC236}">
                <a16:creationId xmlns:a16="http://schemas.microsoft.com/office/drawing/2014/main" id="{72EAA645-D7E5-F104-F61C-83FC2C9BE589}"/>
              </a:ext>
            </a:extLst>
          </p:cNvPr>
          <p:cNvPicPr>
            <a:picLocks noChangeAspect="1"/>
          </p:cNvPicPr>
          <p:nvPr/>
        </p:nvPicPr>
        <p:blipFill>
          <a:blip r:embed="rId2"/>
          <a:stretch>
            <a:fillRect/>
          </a:stretch>
        </p:blipFill>
        <p:spPr>
          <a:xfrm>
            <a:off x="5842000" y="1683808"/>
            <a:ext cx="5854700" cy="4391025"/>
          </a:xfrm>
          <a:prstGeom prst="rect">
            <a:avLst/>
          </a:prstGeom>
          <a:ln>
            <a:solidFill>
              <a:schemeClr val="tx1"/>
            </a:solidFill>
          </a:ln>
        </p:spPr>
      </p:pic>
    </p:spTree>
    <p:extLst>
      <p:ext uri="{BB962C8B-B14F-4D97-AF65-F5344CB8AC3E}">
        <p14:creationId xmlns:p14="http://schemas.microsoft.com/office/powerpoint/2010/main" val="4183425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１０</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長寿化すると、なぜ少子化するのか？</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96079" y="1600051"/>
            <a:ext cx="4406901" cy="4559449"/>
          </a:xfrm>
        </p:spPr>
        <p:txBody>
          <a:bodyPr>
            <a:normAutofit fontScale="92500" lnSpcReduction="10000"/>
          </a:bodyPr>
          <a:lstStyle/>
          <a:p>
            <a:pPr marL="0" indent="0">
              <a:buNone/>
            </a:pPr>
            <a:r>
              <a:rPr lang="ja-JP" altLang="en-US" sz="2400" dirty="0"/>
              <a:t>結婚・出生タイミングの選択が自由化し、晩婚・晩産化が進み再生産期間の実効性が低下した。結果的に非婚・無子・</a:t>
            </a:r>
            <a:r>
              <a:rPr lang="en-US" altLang="ja-JP" sz="2400" dirty="0"/>
              <a:t>1</a:t>
            </a:r>
            <a:r>
              <a:rPr lang="ja-JP" altLang="en-US" sz="2400" dirty="0"/>
              <a:t>子割合が増加し出生力が人口置換水準以下に留まるようになった（図１７）。</a:t>
            </a:r>
          </a:p>
          <a:p>
            <a:pPr marL="0" indent="0">
              <a:buNone/>
            </a:pPr>
            <a:r>
              <a:rPr lang="ja-JP" altLang="en-US" sz="2400" dirty="0"/>
              <a:t>その他にも様々な要因が作用した可能性は否定できないが人口転換は地域的にも階層的にも共通しており、日本以外においても普遍性のある現象である。</a:t>
            </a:r>
          </a:p>
          <a:p>
            <a:pPr marL="0" indent="0">
              <a:buNone/>
            </a:pPr>
            <a:endParaRPr lang="ja-JP" altLang="en-US" sz="2400" dirty="0"/>
          </a:p>
        </p:txBody>
      </p:sp>
      <p:pic>
        <p:nvPicPr>
          <p:cNvPr id="5" name="図 4">
            <a:extLst>
              <a:ext uri="{FF2B5EF4-FFF2-40B4-BE49-F238E27FC236}">
                <a16:creationId xmlns:a16="http://schemas.microsoft.com/office/drawing/2014/main" id="{4CA54262-CE04-9A14-2ECB-CFB4CF17E911}"/>
              </a:ext>
            </a:extLst>
          </p:cNvPr>
          <p:cNvPicPr>
            <a:picLocks noChangeAspect="1"/>
          </p:cNvPicPr>
          <p:nvPr/>
        </p:nvPicPr>
        <p:blipFill>
          <a:blip r:embed="rId2"/>
          <a:stretch>
            <a:fillRect/>
          </a:stretch>
        </p:blipFill>
        <p:spPr>
          <a:xfrm>
            <a:off x="5613611" y="1634976"/>
            <a:ext cx="6032699" cy="4524524"/>
          </a:xfrm>
          <a:prstGeom prst="rect">
            <a:avLst/>
          </a:prstGeom>
          <a:ln>
            <a:solidFill>
              <a:schemeClr val="tx1"/>
            </a:solidFill>
          </a:ln>
        </p:spPr>
      </p:pic>
    </p:spTree>
    <p:extLst>
      <p:ext uri="{BB962C8B-B14F-4D97-AF65-F5344CB8AC3E}">
        <p14:creationId xmlns:p14="http://schemas.microsoft.com/office/powerpoint/2010/main" val="3405598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サピエンス減少－縮減する未来の課題を探る</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660857" y="1414368"/>
            <a:ext cx="5962815" cy="4171184"/>
          </a:xfrm>
        </p:spPr>
        <p:txBody>
          <a:bodyPr>
            <a:normAutofit/>
          </a:bodyPr>
          <a:lstStyle/>
          <a:p>
            <a:r>
              <a:rPr lang="ja-JP" altLang="en-US" dirty="0"/>
              <a:t>原俊彦、</a:t>
            </a:r>
            <a:r>
              <a:rPr lang="en-US" altLang="ja-JP" dirty="0"/>
              <a:t>『</a:t>
            </a:r>
            <a:r>
              <a:rPr lang="ja-JP" altLang="en-US" dirty="0"/>
              <a:t>サピエンス減少－縮減する未来の課題を探る</a:t>
            </a:r>
            <a:r>
              <a:rPr lang="en-US" altLang="ja-JP" dirty="0"/>
              <a:t>』</a:t>
            </a:r>
            <a:r>
              <a:rPr lang="ja-JP" altLang="en-US" dirty="0"/>
              <a:t>　岩波新書</a:t>
            </a:r>
            <a:endParaRPr lang="en-US" altLang="ja-JP" dirty="0"/>
          </a:p>
          <a:p>
            <a:r>
              <a:rPr lang="en-US" altLang="ja-JP" dirty="0"/>
              <a:t>2023</a:t>
            </a:r>
            <a:r>
              <a:rPr lang="ja-JP" altLang="en-US" dirty="0"/>
              <a:t>年</a:t>
            </a:r>
            <a:r>
              <a:rPr lang="en-US" altLang="ja-JP" dirty="0"/>
              <a:t>3</a:t>
            </a:r>
            <a:r>
              <a:rPr lang="ja-JP" altLang="en-US" dirty="0"/>
              <a:t>月</a:t>
            </a:r>
            <a:r>
              <a:rPr lang="en-US" altLang="ja-JP" dirty="0"/>
              <a:t>17</a:t>
            </a:r>
            <a:r>
              <a:rPr lang="ja-JP" altLang="en-US" dirty="0"/>
              <a:t>日刊　（</a:t>
            </a:r>
            <a:r>
              <a:rPr lang="en-US" altLang="ja-JP" dirty="0"/>
              <a:t>880</a:t>
            </a:r>
            <a:r>
              <a:rPr lang="ja-JP" altLang="en-US" dirty="0"/>
              <a:t>円＋税）　 </a:t>
            </a:r>
          </a:p>
          <a:p>
            <a:r>
              <a:rPr lang="ja-JP" altLang="en-US" dirty="0"/>
              <a:t>雑誌</a:t>
            </a:r>
            <a:r>
              <a:rPr lang="en-US" altLang="ja-JP" dirty="0"/>
              <a:t>『</a:t>
            </a:r>
            <a:r>
              <a:rPr lang="ja-JP" altLang="en-US" dirty="0"/>
              <a:t>世界</a:t>
            </a:r>
            <a:r>
              <a:rPr lang="en-US" altLang="ja-JP" dirty="0"/>
              <a:t>』2021</a:t>
            </a:r>
            <a:r>
              <a:rPr lang="ja-JP" altLang="en-US" dirty="0"/>
              <a:t>年</a:t>
            </a:r>
            <a:r>
              <a:rPr lang="en-US" altLang="ja-JP" dirty="0"/>
              <a:t>8</a:t>
            </a:r>
            <a:r>
              <a:rPr lang="ja-JP" altLang="en-US" dirty="0"/>
              <a:t>月号の同名の特集を契機に執筆。</a:t>
            </a:r>
          </a:p>
          <a:p>
            <a:r>
              <a:rPr lang="ja-JP" altLang="en-US" dirty="0"/>
              <a:t>「人口減少は、もはや不可避の未来である。ここで問われるべきは、その縮減する世界をどうデザインするのか、にほかならない。」　（特集の前書き）</a:t>
            </a:r>
          </a:p>
          <a:p>
            <a:r>
              <a:rPr lang="ja-JP" altLang="en-US" dirty="0"/>
              <a:t>すべての人へのメッセージ</a:t>
            </a:r>
            <a:endParaRPr lang="en-US" altLang="ja-JP" dirty="0"/>
          </a:p>
          <a:p>
            <a:endParaRPr lang="en-US" dirty="0"/>
          </a:p>
        </p:txBody>
      </p:sp>
      <p:pic>
        <p:nvPicPr>
          <p:cNvPr id="4" name="Picture 2">
            <a:extLst>
              <a:ext uri="{FF2B5EF4-FFF2-40B4-BE49-F238E27FC236}">
                <a16:creationId xmlns:a16="http://schemas.microsoft.com/office/drawing/2014/main" id="{8FA9AB65-AC50-8CBD-B506-AA79CFB2C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7505" y="1476293"/>
            <a:ext cx="2812351" cy="454163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5D9CED6D-9CE3-90E8-96B8-857E21FFF4BC}"/>
              </a:ext>
            </a:extLst>
          </p:cNvPr>
          <p:cNvSpPr txBox="1"/>
          <p:nvPr/>
        </p:nvSpPr>
        <p:spPr>
          <a:xfrm>
            <a:off x="967024" y="5476683"/>
            <a:ext cx="5905041" cy="923330"/>
          </a:xfrm>
          <a:prstGeom prst="rect">
            <a:avLst/>
          </a:prstGeom>
          <a:noFill/>
        </p:spPr>
        <p:txBody>
          <a:bodyPr wrap="square" rtlCol="0">
            <a:spAutoFit/>
          </a:bodyPr>
          <a:lstStyle/>
          <a:p>
            <a:r>
              <a:rPr lang="ja-JP" altLang="en-US" dirty="0">
                <a:solidFill>
                  <a:srgbClr val="FF0000"/>
                </a:solidFill>
              </a:rPr>
              <a:t>＊なお、各種数値は、新書発行時点（</a:t>
            </a:r>
            <a:r>
              <a:rPr lang="en-US" altLang="ja-JP" dirty="0">
                <a:solidFill>
                  <a:srgbClr val="FF0000"/>
                </a:solidFill>
              </a:rPr>
              <a:t>2023</a:t>
            </a:r>
            <a:r>
              <a:rPr lang="ja-JP" altLang="en-US" dirty="0">
                <a:solidFill>
                  <a:srgbClr val="FF0000"/>
                </a:solidFill>
              </a:rPr>
              <a:t>年）のものです。特に国連の世界人口の将来推計は</a:t>
            </a:r>
            <a:r>
              <a:rPr lang="en-US" altLang="ja-JP" dirty="0">
                <a:solidFill>
                  <a:srgbClr val="FF0000"/>
                </a:solidFill>
              </a:rPr>
              <a:t>2024</a:t>
            </a:r>
            <a:r>
              <a:rPr lang="ja-JP" altLang="en-US" dirty="0">
                <a:solidFill>
                  <a:srgbClr val="FF0000"/>
                </a:solidFill>
              </a:rPr>
              <a:t>年のものが出ているので、ご注意下さい。</a:t>
            </a:r>
            <a:endParaRPr lang="en-US" dirty="0">
              <a:solidFill>
                <a:srgbClr val="FF0000"/>
              </a:solidFill>
            </a:endParaRPr>
          </a:p>
        </p:txBody>
      </p:sp>
    </p:spTree>
    <p:extLst>
      <p:ext uri="{BB962C8B-B14F-4D97-AF65-F5344CB8AC3E}">
        <p14:creationId xmlns:p14="http://schemas.microsoft.com/office/powerpoint/2010/main" val="4165538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43AD49-F275-DEA7-E141-B0096BB4BE80}"/>
              </a:ext>
            </a:extLst>
          </p:cNvPr>
          <p:cNvSpPr>
            <a:spLocks noGrp="1"/>
          </p:cNvSpPr>
          <p:nvPr>
            <p:ph type="title"/>
          </p:nvPr>
        </p:nvSpPr>
        <p:spPr>
          <a:xfrm>
            <a:off x="1015375" y="-36089"/>
            <a:ext cx="10364451" cy="1596177"/>
          </a:xfrm>
        </p:spPr>
        <p:txBody>
          <a:bodyPr/>
          <a:lstStyle/>
          <a:p>
            <a:r>
              <a:rPr lang="ja-JP" altLang="en-US" dirty="0"/>
              <a:t>人口減少は、不可避の未来である。</a:t>
            </a:r>
            <a:endParaRPr lang="en-US" dirty="0"/>
          </a:p>
        </p:txBody>
      </p:sp>
      <p:sp>
        <p:nvSpPr>
          <p:cNvPr id="3" name="コンテンツ プレースホルダー 2">
            <a:extLst>
              <a:ext uri="{FF2B5EF4-FFF2-40B4-BE49-F238E27FC236}">
                <a16:creationId xmlns:a16="http://schemas.microsoft.com/office/drawing/2014/main" id="{2DD3017D-A75D-D522-D94B-87E62A761FA7}"/>
              </a:ext>
            </a:extLst>
          </p:cNvPr>
          <p:cNvSpPr>
            <a:spLocks noGrp="1"/>
          </p:cNvSpPr>
          <p:nvPr>
            <p:ph sz="quarter" idx="13"/>
          </p:nvPr>
        </p:nvSpPr>
        <p:spPr>
          <a:xfrm>
            <a:off x="1333813" y="1420401"/>
            <a:ext cx="10180854" cy="4827999"/>
          </a:xfrm>
        </p:spPr>
        <p:txBody>
          <a:bodyPr>
            <a:normAutofit fontScale="25000" lnSpcReduction="20000"/>
          </a:bodyPr>
          <a:lstStyle/>
          <a:p>
            <a:r>
              <a:rPr lang="ja-JP" altLang="en-US" sz="7200" dirty="0"/>
              <a:t>日本の人口転換が意味するところは、豊かさと自由を追求してきた人類社会が生産力の飛躍的発展を通じ長寿化する一方、自らの出生力をコントロールする自由を拡張してきた結果、個人にとっては理想に近づいたが、社会全体としては人口学的不均衡に陥ってしまったという人類史的状況である。</a:t>
            </a:r>
            <a:endParaRPr lang="en-US" altLang="ja-JP" sz="7200" dirty="0"/>
          </a:p>
          <a:p>
            <a:r>
              <a:rPr lang="ja-JP" altLang="en-US" sz="7200" dirty="0"/>
              <a:t>今後、人類は個人の選択の自由を守りながら個人と社会をどのように調和させ、人口の持続可能性を維持していくのかという難問を解かなければならない。それにはまだ多くの議論と試行錯誤が必要とされる。早急な解決を求めれば、社会は全体主義的で優生学的な方向に進み、社会的連帯の基盤は失われ、社会の崩壊に繫がることも危惧される。</a:t>
            </a:r>
            <a:endParaRPr lang="en-US" altLang="ja-JP" sz="7200" dirty="0"/>
          </a:p>
          <a:p>
            <a:r>
              <a:rPr lang="ja-JP" altLang="en-US" sz="7200" dirty="0"/>
              <a:t>我々はすでに第二次世界大戦前後にそのような危機を経験している。人口学的には、世界人口が今世紀末の約</a:t>
            </a:r>
            <a:r>
              <a:rPr lang="en-US" altLang="ja-JP" sz="7200" dirty="0"/>
              <a:t>100</a:t>
            </a:r>
            <a:r>
              <a:rPr lang="ja-JP" altLang="en-US" sz="7200" dirty="0"/>
              <a:t>億人ほどの水準から</a:t>
            </a:r>
            <a:r>
              <a:rPr lang="en-US" altLang="ja-JP" sz="7200" dirty="0"/>
              <a:t>1</a:t>
            </a:r>
            <a:r>
              <a:rPr lang="ja-JP" altLang="en-US" sz="7200" dirty="0"/>
              <a:t>億人を切るところまで減少し、事実上の消滅に至るまでにはまだ</a:t>
            </a:r>
            <a:r>
              <a:rPr lang="en-US" altLang="ja-JP" sz="7200" dirty="0"/>
              <a:t>300</a:t>
            </a:r>
            <a:r>
              <a:rPr lang="ja-JP" altLang="en-US" sz="7200" dirty="0"/>
              <a:t>年ほどの時間がある。将来も人類が存続し続けるとすれば、それまでには人口減少を止める方法も見つかるに違いない。</a:t>
            </a:r>
            <a:endParaRPr lang="en-US" altLang="ja-JP" sz="7200" dirty="0"/>
          </a:p>
          <a:p>
            <a:r>
              <a:rPr lang="ja-JP" altLang="en-US" sz="7200" dirty="0"/>
              <a:t>従って、我々は、人口転換の後発地域と先発地域とのタイムラグを活かし、後発地域の人口転換を支援し加速する一方、先発地域の少子高齢・人口減少のスピードを可能な限り遅らせるとももに、少子高齢・人口減少にともない生起する様々な社会・経済・文化・政治的課題に対応し、社会システムの改善を進めその持続可能性を確保しなければならない。</a:t>
            </a:r>
            <a:endParaRPr lang="en-US" altLang="ja-JP" sz="7200" dirty="0"/>
          </a:p>
          <a:p>
            <a:endParaRPr lang="en-US" dirty="0"/>
          </a:p>
        </p:txBody>
      </p:sp>
    </p:spTree>
    <p:extLst>
      <p:ext uri="{BB962C8B-B14F-4D97-AF65-F5344CB8AC3E}">
        <p14:creationId xmlns:p14="http://schemas.microsoft.com/office/powerpoint/2010/main" val="401270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7FB0E5-0920-011E-EFE5-7A4DEB70590B}"/>
              </a:ext>
            </a:extLst>
          </p:cNvPr>
          <p:cNvSpPr>
            <a:spLocks noGrp="1"/>
          </p:cNvSpPr>
          <p:nvPr>
            <p:ph type="title"/>
          </p:nvPr>
        </p:nvSpPr>
        <p:spPr>
          <a:xfrm>
            <a:off x="615325" y="2561617"/>
            <a:ext cx="10364451" cy="1596177"/>
          </a:xfrm>
        </p:spPr>
        <p:txBody>
          <a:bodyPr/>
          <a:lstStyle/>
          <a:p>
            <a:r>
              <a:rPr lang="ja-JP" altLang="en-US" dirty="0"/>
              <a:t>２．縮減する未来の課題を探る</a:t>
            </a:r>
            <a:endParaRPr lang="en-US" dirty="0"/>
          </a:p>
        </p:txBody>
      </p:sp>
    </p:spTree>
    <p:extLst>
      <p:ext uri="{BB962C8B-B14F-4D97-AF65-F5344CB8AC3E}">
        <p14:creationId xmlns:p14="http://schemas.microsoft.com/office/powerpoint/2010/main" val="841687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7FB0E5-0920-011E-EFE5-7A4DEB70590B}"/>
              </a:ext>
            </a:extLst>
          </p:cNvPr>
          <p:cNvSpPr>
            <a:spLocks noGrp="1"/>
          </p:cNvSpPr>
          <p:nvPr>
            <p:ph type="title"/>
          </p:nvPr>
        </p:nvSpPr>
        <p:spPr>
          <a:xfrm>
            <a:off x="615325" y="2561617"/>
            <a:ext cx="10364451" cy="1596177"/>
          </a:xfrm>
        </p:spPr>
        <p:txBody>
          <a:bodyPr/>
          <a:lstStyle/>
          <a:p>
            <a:r>
              <a:rPr lang="ja-JP" altLang="en-US" dirty="0"/>
              <a:t>２．縮減する未来の課題を探る</a:t>
            </a:r>
            <a:endParaRPr lang="en-US" dirty="0"/>
          </a:p>
        </p:txBody>
      </p:sp>
      <p:pic>
        <p:nvPicPr>
          <p:cNvPr id="3" name="図 2">
            <a:extLst>
              <a:ext uri="{FF2B5EF4-FFF2-40B4-BE49-F238E27FC236}">
                <a16:creationId xmlns:a16="http://schemas.microsoft.com/office/drawing/2014/main" id="{A8760F25-BC8F-3DAE-6C51-02F595BF6898}"/>
              </a:ext>
            </a:extLst>
          </p:cNvPr>
          <p:cNvPicPr>
            <a:picLocks noChangeAspect="1"/>
          </p:cNvPicPr>
          <p:nvPr/>
        </p:nvPicPr>
        <p:blipFill>
          <a:blip r:embed="rId2"/>
          <a:stretch>
            <a:fillRect/>
          </a:stretch>
        </p:blipFill>
        <p:spPr>
          <a:xfrm>
            <a:off x="1593377" y="233604"/>
            <a:ext cx="8408345" cy="5495434"/>
          </a:xfrm>
          <a:prstGeom prst="rect">
            <a:avLst/>
          </a:prstGeom>
        </p:spPr>
      </p:pic>
    </p:spTree>
    <p:extLst>
      <p:ext uri="{BB962C8B-B14F-4D97-AF65-F5344CB8AC3E}">
        <p14:creationId xmlns:p14="http://schemas.microsoft.com/office/powerpoint/2010/main" val="213068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B9C66-6567-2EEC-B429-91C0FDCE3AC6}"/>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D9EB6F1D-91F2-9FB2-1423-BE6246286734}"/>
              </a:ext>
            </a:extLst>
          </p:cNvPr>
          <p:cNvPicPr>
            <a:picLocks noChangeAspect="1"/>
          </p:cNvPicPr>
          <p:nvPr/>
        </p:nvPicPr>
        <p:blipFill>
          <a:blip r:embed="rId2"/>
          <a:stretch>
            <a:fillRect/>
          </a:stretch>
        </p:blipFill>
        <p:spPr>
          <a:xfrm>
            <a:off x="1965244" y="977227"/>
            <a:ext cx="8261511" cy="5392179"/>
          </a:xfrm>
          <a:prstGeom prst="rect">
            <a:avLst/>
          </a:prstGeom>
        </p:spPr>
      </p:pic>
      <p:sp>
        <p:nvSpPr>
          <p:cNvPr id="15362" name="タイトル 1">
            <a:extLst>
              <a:ext uri="{FF2B5EF4-FFF2-40B4-BE49-F238E27FC236}">
                <a16:creationId xmlns:a16="http://schemas.microsoft.com/office/drawing/2014/main" id="{7CC75F68-FE3F-3C06-6144-6AD5F1C4EDD3}"/>
              </a:ext>
            </a:extLst>
          </p:cNvPr>
          <p:cNvSpPr>
            <a:spLocks noGrp="1" noChangeArrowheads="1"/>
          </p:cNvSpPr>
          <p:nvPr>
            <p:ph type="title"/>
          </p:nvPr>
        </p:nvSpPr>
        <p:spPr>
          <a:xfrm>
            <a:off x="1565986" y="319887"/>
            <a:ext cx="8501571" cy="657340"/>
          </a:xfrm>
        </p:spPr>
        <p:txBody>
          <a:bodyPr anchor="ctr">
            <a:normAutofit/>
          </a:bodyPr>
          <a:lstStyle/>
          <a:p>
            <a:pPr algn="ctr"/>
            <a:r>
              <a:rPr lang="ja-JP" altLang="en-US" sz="3200" dirty="0">
                <a:ea typeface="ＭＳ Ｐゴシック" panose="020B0600070205080204" pitchFamily="50" charset="-128"/>
              </a:rPr>
              <a:t>日本の生産年齢人口の減少数と減少率</a:t>
            </a:r>
          </a:p>
        </p:txBody>
      </p:sp>
      <p:sp>
        <p:nvSpPr>
          <p:cNvPr id="15363" name="スライド番号プレースホルダ 3">
            <a:extLst>
              <a:ext uri="{FF2B5EF4-FFF2-40B4-BE49-F238E27FC236}">
                <a16:creationId xmlns:a16="http://schemas.microsoft.com/office/drawing/2014/main" id="{FAC521E4-D488-72D6-C9EE-AA6C39749EE9}"/>
              </a:ext>
            </a:extLst>
          </p:cNvPr>
          <p:cNvSpPr>
            <a:spLocks noGrp="1"/>
          </p:cNvSpPr>
          <p:nvPr>
            <p:ph type="sldNum" sz="quarter" idx="12"/>
          </p:nvPr>
        </p:nvSpPr>
        <p:spPr>
          <a:xfrm>
            <a:off x="10514010" y="5835094"/>
            <a:ext cx="7642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76DC7998-FE9D-47D7-A218-06C759A0E941}" type="slidenum">
              <a:rPr kumimoji="0" lang="en-US" altLang="ja-JP" sz="1200"/>
              <a:pPr/>
              <a:t>23</a:t>
            </a:fld>
            <a:endParaRPr kumimoji="0" lang="en-US" altLang="ja-JP" sz="1200"/>
          </a:p>
        </p:txBody>
      </p:sp>
    </p:spTree>
    <p:extLst>
      <p:ext uri="{BB962C8B-B14F-4D97-AF65-F5344CB8AC3E}">
        <p14:creationId xmlns:p14="http://schemas.microsoft.com/office/powerpoint/2010/main" val="3232355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１１</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人口減少への対応：生産と再分配　①　</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5709" y="1794844"/>
            <a:ext cx="10010273" cy="4292867"/>
          </a:xfrm>
        </p:spPr>
        <p:txBody>
          <a:bodyPr>
            <a:normAutofit/>
          </a:bodyPr>
          <a:lstStyle/>
          <a:p>
            <a:r>
              <a:rPr kumimoji="0" lang="ja-JP" altLang="en-US" sz="2000" dirty="0">
                <a:ea typeface="ＭＳ Ｐゴシック" panose="020B0600070205080204" pitchFamily="50" charset="-128"/>
              </a:rPr>
              <a:t>生産年齢人口の減少⇒労働力の不足⇒</a:t>
            </a:r>
            <a:r>
              <a:rPr kumimoji="0" lang="en-US" altLang="ja-JP" sz="2000" dirty="0">
                <a:ea typeface="ＭＳ Ｐゴシック" panose="020B0600070205080204" pitchFamily="50" charset="-128"/>
              </a:rPr>
              <a:t>IoT</a:t>
            </a:r>
            <a:r>
              <a:rPr kumimoji="0" lang="ja-JP" altLang="en-US" sz="2000" dirty="0">
                <a:ea typeface="ＭＳ Ｐゴシック" panose="020B0600070205080204" pitchFamily="50" charset="-128"/>
              </a:rPr>
              <a:t>や</a:t>
            </a:r>
            <a:r>
              <a:rPr kumimoji="0" lang="en-US" altLang="ja-JP" sz="2000" dirty="0">
                <a:ea typeface="ＭＳ Ｐゴシック" panose="020B0600070205080204" pitchFamily="50" charset="-128"/>
              </a:rPr>
              <a:t>AI</a:t>
            </a:r>
            <a:r>
              <a:rPr kumimoji="0" lang="ja-JP" altLang="en-US" sz="2000" dirty="0">
                <a:ea typeface="ＭＳ Ｐゴシック" panose="020B0600070205080204" pitchFamily="50" charset="-128"/>
              </a:rPr>
              <a:t>，ロボットなどで置換可能な領域では物的生産や定形的なオフィスワークを中心に機械化・省力化によるリストラが進む。一方、置換不可能なインターパーソナルな生産領域では労働力の不足が深刻化する。雇用形態としては正規雇用・年功序列賃金・フルタイム就業⇒非正規雇用・契約賃金・裁量労働制のパートタイム就業に移行。生涯所得：一部の高所得層と平均以下の低所得層に二極化し、中間所得層が縮減してゆく。</a:t>
            </a:r>
          </a:p>
          <a:p>
            <a:r>
              <a:rPr kumimoji="0" lang="ja-JP" altLang="en-US" sz="2000" dirty="0">
                <a:ea typeface="ＭＳ Ｐゴシック" panose="020B0600070205080204" pitchFamily="50" charset="-128"/>
              </a:rPr>
              <a:t>生産年齢人口の減少＝総所得の縮減⇒有効需要の縮減⇒税収の減少⇒財政赤字の拡大⇒政策財源の不足が起きる。</a:t>
            </a:r>
          </a:p>
          <a:p>
            <a:r>
              <a:rPr kumimoji="0" lang="ja-JP" altLang="en-US" sz="2000" dirty="0">
                <a:ea typeface="ＭＳ Ｐゴシック" panose="020B0600070205080204" pitchFamily="50" charset="-128"/>
              </a:rPr>
              <a:t>「異次元の少子化対策？｝　年金・児童手当の財源が平均的な生産年齢人口からの所得移転である限り、有効需要の創出効果は相殺され不況が続く。</a:t>
            </a: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1608295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１１</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人口減少への対応：生産と再分配　②</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5709" y="1794844"/>
            <a:ext cx="10010273" cy="4292867"/>
          </a:xfrm>
        </p:spPr>
        <p:txBody>
          <a:bodyPr>
            <a:normAutofit fontScale="92500" lnSpcReduction="20000"/>
          </a:bodyPr>
          <a:lstStyle/>
          <a:p>
            <a:r>
              <a:rPr kumimoji="0" lang="ja-JP" altLang="en-US" sz="2000" dirty="0">
                <a:ea typeface="ＭＳ Ｐゴシック" panose="020B0600070205080204" pitchFamily="50" charset="-128"/>
              </a:rPr>
              <a:t>「働かざる者食べからず」という原則を止め、生産と再分配を原則的に切り離す。すべての人にミニマム所得を保障する。</a:t>
            </a:r>
          </a:p>
          <a:p>
            <a:r>
              <a:rPr kumimoji="0" lang="ja-JP" altLang="en-US" sz="2000" dirty="0">
                <a:ea typeface="ＭＳ Ｐゴシック" panose="020B0600070205080204" pitchFamily="50" charset="-128"/>
              </a:rPr>
              <a:t>ベーシックインカムあるいは負の所得税の導入</a:t>
            </a:r>
          </a:p>
          <a:p>
            <a:r>
              <a:rPr kumimoji="0" lang="ja-JP" altLang="en-US" sz="2000" dirty="0">
                <a:ea typeface="ＭＳ Ｐゴシック" panose="020B0600070205080204" pitchFamily="50" charset="-128"/>
              </a:rPr>
              <a:t>課税対象を個人にする</a:t>
            </a:r>
          </a:p>
          <a:p>
            <a:r>
              <a:rPr kumimoji="0" lang="ja-JP" altLang="en-US" sz="2000" dirty="0">
                <a:ea typeface="ＭＳ Ｐゴシック" panose="020B0600070205080204" pitchFamily="50" charset="-128"/>
              </a:rPr>
              <a:t>課税最低限（課税対象となる最低所得金額）＝中位数（全体の半分）に設定し、そこまでの所得を保障する。</a:t>
            </a:r>
          </a:p>
          <a:p>
            <a:r>
              <a:rPr kumimoji="0" lang="ja-JP" altLang="en-US" sz="2000" dirty="0">
                <a:ea typeface="ＭＳ Ｐゴシック" panose="020B0600070205080204" pitchFamily="50" charset="-128"/>
              </a:rPr>
              <a:t>税の累進性を高める：最高税率を現行の</a:t>
            </a:r>
            <a:r>
              <a:rPr kumimoji="0" lang="en-US" altLang="ja-JP" sz="2000" dirty="0">
                <a:ea typeface="ＭＳ Ｐゴシック" panose="020B0600070205080204" pitchFamily="50" charset="-128"/>
              </a:rPr>
              <a:t>40</a:t>
            </a:r>
            <a:r>
              <a:rPr kumimoji="0" lang="ja-JP" altLang="en-US" sz="2000" dirty="0">
                <a:ea typeface="ＭＳ Ｐゴシック" panose="020B0600070205080204" pitchFamily="50" charset="-128"/>
              </a:rPr>
              <a:t>％前後からレーガノミックス以前の</a:t>
            </a:r>
            <a:r>
              <a:rPr kumimoji="0" lang="en-US" altLang="ja-JP" sz="2000" dirty="0">
                <a:ea typeface="ＭＳ Ｐゴシック" panose="020B0600070205080204" pitchFamily="50" charset="-128"/>
              </a:rPr>
              <a:t>70</a:t>
            </a:r>
            <a:r>
              <a:rPr kumimoji="0" lang="ja-JP" altLang="en-US" sz="2000" dirty="0">
                <a:ea typeface="ＭＳ Ｐゴシック" panose="020B0600070205080204" pitchFamily="50" charset="-128"/>
              </a:rPr>
              <a:t>％－</a:t>
            </a:r>
            <a:r>
              <a:rPr kumimoji="0" lang="en-US" altLang="ja-JP" sz="2000" dirty="0">
                <a:ea typeface="ＭＳ Ｐゴシック" panose="020B0600070205080204" pitchFamily="50" charset="-128"/>
              </a:rPr>
              <a:t>90</a:t>
            </a:r>
            <a:r>
              <a:rPr kumimoji="0" lang="ja-JP" altLang="en-US" sz="2000" dirty="0">
                <a:ea typeface="ＭＳ Ｐゴシック" panose="020B0600070205080204" pitchFamily="50" charset="-128"/>
              </a:rPr>
              <a:t>％に戻す。</a:t>
            </a:r>
          </a:p>
          <a:p>
            <a:r>
              <a:rPr kumimoji="0" lang="ja-JP" altLang="en-US" sz="2000" dirty="0">
                <a:ea typeface="ＭＳ Ｐゴシック" panose="020B0600070205080204" pitchFamily="50" charset="-128"/>
              </a:rPr>
              <a:t>税の総額＝課税最低限所得の保障＋それ以外の財政支出</a:t>
            </a:r>
          </a:p>
          <a:p>
            <a:r>
              <a:rPr kumimoji="0" lang="ja-JP" altLang="en-US" sz="2000" dirty="0">
                <a:ea typeface="ＭＳ Ｐゴシック" panose="020B0600070205080204" pitchFamily="50" charset="-128"/>
              </a:rPr>
              <a:t>年少人口（０－１４歳）と老年人口（６５歳以上）の最低保障所得金額は生産年齢人口の半分以下とする。</a:t>
            </a: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1053542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１２</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人口減少への対応：自然環境問題　①　</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5709" y="1794845"/>
            <a:ext cx="10364451" cy="4136056"/>
          </a:xfrm>
        </p:spPr>
        <p:txBody>
          <a:bodyPr>
            <a:normAutofit/>
          </a:bodyPr>
          <a:lstStyle/>
          <a:p>
            <a:r>
              <a:rPr kumimoji="0" lang="ja-JP" altLang="en-US" sz="2000" dirty="0">
                <a:ea typeface="ＭＳ Ｐゴシック" panose="020B0600070205080204" pitchFamily="50" charset="-128"/>
              </a:rPr>
              <a:t>人口規模の縮小・人口密度の低下⇒自然環境との関係を再編することが必要となる。</a:t>
            </a:r>
          </a:p>
          <a:p>
            <a:r>
              <a:rPr kumimoji="0" lang="ja-JP" altLang="en-US" sz="2000" dirty="0">
                <a:ea typeface="ＭＳ Ｐゴシック" panose="020B0600070205080204" pitchFamily="50" charset="-128"/>
              </a:rPr>
              <a:t>人口の希薄化⇒生態学的バランスの崩れ⇒野生動物の異常繁殖⇒人間の生活圏への侵入</a:t>
            </a:r>
          </a:p>
          <a:p>
            <a:r>
              <a:rPr kumimoji="0" lang="ja-JP" altLang="en-US" sz="2000" dirty="0">
                <a:ea typeface="ＭＳ Ｐゴシック" panose="020B0600070205080204" pitchFamily="50" charset="-128"/>
              </a:rPr>
              <a:t>生態環境からの一方的撤退⇒生態学的バランスの崩れ⇒自然環境の荒廃</a:t>
            </a:r>
          </a:p>
          <a:p>
            <a:r>
              <a:rPr kumimoji="0" lang="ja-JP" altLang="en-US" sz="2000" dirty="0">
                <a:ea typeface="ＭＳ Ｐゴシック" panose="020B0600070205080204" pitchFamily="50" charset="-128"/>
              </a:rPr>
              <a:t>荒廃した自然環境⇒気候変動や異常気象に対する脆弱性が高まる。</a:t>
            </a:r>
          </a:p>
          <a:p>
            <a:r>
              <a:rPr kumimoji="0" lang="ja-JP" altLang="en-US" sz="2000" dirty="0">
                <a:ea typeface="ＭＳ Ｐゴシック" panose="020B0600070205080204" pitchFamily="50" charset="-128"/>
              </a:rPr>
              <a:t>農耕地・牧草地の土壌の劣化は不可逆的に進む</a:t>
            </a:r>
          </a:p>
          <a:p>
            <a:r>
              <a:rPr kumimoji="0" lang="ja-JP" altLang="en-US" sz="2000" dirty="0">
                <a:ea typeface="ＭＳ Ｐゴシック" panose="020B0600070205080204" pitchFamily="50" charset="-128"/>
              </a:rPr>
              <a:t>食物連鎖に占めるヒト・家畜・農産物の割合の増加⇒生物多様性の減少</a:t>
            </a: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1442535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１２</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人口減少への対応：自然環境問題　②</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5709" y="1794844"/>
            <a:ext cx="10010273" cy="4292867"/>
          </a:xfrm>
        </p:spPr>
        <p:txBody>
          <a:bodyPr>
            <a:normAutofit/>
          </a:bodyPr>
          <a:lstStyle/>
          <a:p>
            <a:r>
              <a:rPr kumimoji="0" lang="ja-JP" altLang="en-US" sz="2000" dirty="0">
                <a:ea typeface="ＭＳ Ｐゴシック" panose="020B0600070205080204" pitchFamily="50" charset="-128"/>
              </a:rPr>
              <a:t>食糧生産を自然生態系から分離する</a:t>
            </a:r>
          </a:p>
          <a:p>
            <a:r>
              <a:rPr kumimoji="0" lang="ja-JP" altLang="en-US" sz="2000" dirty="0">
                <a:ea typeface="ＭＳ Ｐゴシック" panose="020B0600070205080204" pitchFamily="50" charset="-128"/>
              </a:rPr>
              <a:t>農業・牧畜・漁業：動植物の個体の利用⇒動植物細胞の利用⇒人工食物（シンテティック・フーズ）への移行</a:t>
            </a:r>
          </a:p>
          <a:p>
            <a:r>
              <a:rPr kumimoji="0" lang="ja-JP" altLang="en-US" sz="2000" dirty="0">
                <a:ea typeface="ＭＳ Ｐゴシック" panose="020B0600070205080204" pitchFamily="50" charset="-128"/>
              </a:rPr>
              <a:t>バイオテクノロジーによる工業化・集約化⇒土地利用密度を高め自然環境への負荷を最小化する</a:t>
            </a:r>
          </a:p>
          <a:p>
            <a:r>
              <a:rPr kumimoji="0" lang="ja-JP" altLang="en-US" sz="2000" dirty="0">
                <a:ea typeface="ＭＳ Ｐゴシック" panose="020B0600070205080204" pitchFamily="50" charset="-128"/>
              </a:rPr>
              <a:t>大都市周辺部や大都市内部に生産ユニットを設置する</a:t>
            </a:r>
          </a:p>
          <a:p>
            <a:r>
              <a:rPr kumimoji="0" lang="ja-JP" altLang="en-US" sz="2000" dirty="0">
                <a:ea typeface="ＭＳ Ｐゴシック" panose="020B0600070205080204" pitchFamily="50" charset="-128"/>
              </a:rPr>
              <a:t>人工環境と自然環境を分離し仮想空間で繋ぎ各々を管理する</a:t>
            </a:r>
          </a:p>
          <a:p>
            <a:r>
              <a:rPr kumimoji="0" lang="ja-JP" altLang="en-US" sz="2000" dirty="0">
                <a:ea typeface="ＭＳ Ｐゴシック" panose="020B0600070205080204" pitchFamily="50" charset="-128"/>
              </a:rPr>
              <a:t>地球温暖化・異常気象への対応：人工環境内の</a:t>
            </a:r>
            <a:r>
              <a:rPr kumimoji="0" lang="en-US" altLang="ja-JP" sz="2000" dirty="0">
                <a:ea typeface="ＭＳ Ｐゴシック" panose="020B0600070205080204" pitchFamily="50" charset="-128"/>
              </a:rPr>
              <a:t>CO2</a:t>
            </a:r>
            <a:r>
              <a:rPr kumimoji="0" lang="ja-JP" altLang="en-US" sz="2000" dirty="0">
                <a:ea typeface="ＭＳ Ｐゴシック" panose="020B0600070205080204" pitchFamily="50" charset="-128"/>
              </a:rPr>
              <a:t>削減、気温上昇の制御＝地球全体の自然環境の制御より容易。また自然環境の制御も人工環境から切り離した方が容易となる</a:t>
            </a: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524458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１３</a:t>
            </a:r>
            <a:r>
              <a:rPr kumimoji="0" lang="en-US" altLang="ja-JP" sz="3600" dirty="0">
                <a:ea typeface="ＭＳ Ｐゴシック" panose="020B0600070205080204" pitchFamily="50" charset="-128"/>
              </a:rPr>
              <a:t>:</a:t>
            </a:r>
            <a:r>
              <a:rPr lang="ja-JP" altLang="en-US" sz="3600" dirty="0">
                <a:ea typeface="ＭＳ Ｐゴシック" panose="020B0600070205080204" pitchFamily="50" charset="-128"/>
              </a:rPr>
              <a:t>人口減少への対応：資源・エネルギー</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5709" y="1794845"/>
            <a:ext cx="10364451" cy="4136056"/>
          </a:xfrm>
        </p:spPr>
        <p:txBody>
          <a:bodyPr>
            <a:normAutofit/>
          </a:bodyPr>
          <a:lstStyle/>
          <a:p>
            <a:r>
              <a:rPr kumimoji="0" lang="ja-JP" altLang="en-US" sz="2000" dirty="0">
                <a:ea typeface="ＭＳ Ｐゴシック" panose="020B0600070205080204" pitchFamily="50" charset="-128"/>
              </a:rPr>
              <a:t>人口規模・人口密度の低下⇒資源・エネルギーの需要密度の低下⇒価格の上昇・需要縮減・サプライチェーンからの脱落</a:t>
            </a:r>
          </a:p>
          <a:p>
            <a:r>
              <a:rPr kumimoji="0" lang="ja-JP" altLang="en-US" sz="2000" dirty="0">
                <a:ea typeface="ＭＳ Ｐゴシック" panose="020B0600070205080204" pitchFamily="50" charset="-128"/>
              </a:rPr>
              <a:t>非再生資源・エネルギー＝需要密度を高めて、スケールメリットを活かすしかない⇒基本的に大都市圏向き。</a:t>
            </a:r>
          </a:p>
          <a:p>
            <a:r>
              <a:rPr kumimoji="0" lang="ja-JP" altLang="en-US" sz="2000" dirty="0">
                <a:ea typeface="ＭＳ Ｐゴシック" panose="020B0600070205080204" pitchFamily="50" charset="-128"/>
              </a:rPr>
              <a:t>再生可能資源・エネルギー：自然エネルギー（太陽光発電、風力発電、燃料電池）。不安定＋蓄電能力。分散利用可能⇒非大都市圏向き。つまり人口規模・人口密度の低下に対応しうる。</a:t>
            </a:r>
          </a:p>
          <a:p>
            <a:r>
              <a:rPr kumimoji="0" lang="ja-JP" altLang="en-US" sz="2000" dirty="0">
                <a:ea typeface="ＭＳ Ｐゴシック" panose="020B0600070205080204" pitchFamily="50" charset="-128"/>
              </a:rPr>
              <a:t>長期的には非再生⇒再生可能資源・エネルギーに完全に切り替える必要がある。</a:t>
            </a:r>
          </a:p>
          <a:p>
            <a:r>
              <a:rPr kumimoji="0" lang="ja-JP" altLang="en-US" sz="2000" dirty="0">
                <a:ea typeface="ＭＳ Ｐゴシック" panose="020B0600070205080204" pitchFamily="50" charset="-128"/>
              </a:rPr>
              <a:t>基本的にすべての資源を再生利用しないと、人口規模・人口密度の低下に対応できない。</a:t>
            </a:r>
          </a:p>
          <a:p>
            <a:pPr marL="0" indent="0">
              <a:buNone/>
            </a:pPr>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3696590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ja-JP" altLang="en-US" dirty="0">
                <a:ea typeface="ＭＳ Ｐゴシック" panose="020B0600070205080204" pitchFamily="50" charset="-128"/>
              </a:rPr>
              <a:t>１４</a:t>
            </a:r>
            <a:r>
              <a:rPr kumimoji="0" lang="en-US" altLang="ja-JP" sz="3600" dirty="0">
                <a:ea typeface="ＭＳ Ｐゴシック" panose="020B0600070205080204" pitchFamily="50" charset="-128"/>
              </a:rPr>
              <a:t>:</a:t>
            </a:r>
            <a:r>
              <a:rPr lang="ja-JP" altLang="en-US" sz="3600" dirty="0">
                <a:ea typeface="ＭＳ Ｐゴシック" panose="020B0600070205080204" pitchFamily="50" charset="-128"/>
              </a:rPr>
              <a:t>人口減少への対応：人口再配置　①</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36659" y="1597994"/>
            <a:ext cx="10010273" cy="4292867"/>
          </a:xfrm>
        </p:spPr>
        <p:txBody>
          <a:bodyPr>
            <a:normAutofit/>
          </a:bodyPr>
          <a:lstStyle/>
          <a:p>
            <a:r>
              <a:rPr kumimoji="0" lang="ja-JP" altLang="en-US" sz="2000" dirty="0">
                <a:ea typeface="ＭＳ Ｐゴシック" panose="020B0600070205080204" pitchFamily="50" charset="-128"/>
              </a:rPr>
              <a:t>地方の過疎化＋大都市地域内の過疎化の深刻化</a:t>
            </a:r>
          </a:p>
          <a:p>
            <a:r>
              <a:rPr kumimoji="0" lang="ja-JP" altLang="en-US" sz="2000" dirty="0">
                <a:ea typeface="ＭＳ Ｐゴシック" panose="020B0600070205080204" pitchFamily="50" charset="-128"/>
              </a:rPr>
              <a:t>社会基盤（道路・橋・上下水道・電気・ガス・電気通信）の維持。更新が困難になる。⇒ライフラインが維持できない。</a:t>
            </a:r>
          </a:p>
          <a:p>
            <a:r>
              <a:rPr kumimoji="0" lang="ja-JP" altLang="en-US" sz="2000" dirty="0">
                <a:ea typeface="ＭＳ Ｐゴシック" panose="020B0600070205080204" pitchFamily="50" charset="-128"/>
              </a:rPr>
              <a:t>鉄道・バスなどの公共交通機関の撤退</a:t>
            </a:r>
          </a:p>
          <a:p>
            <a:r>
              <a:rPr kumimoji="0" lang="ja-JP" altLang="en-US" sz="2000" dirty="0">
                <a:ea typeface="ＭＳ Ｐゴシック" panose="020B0600070205080204" pitchFamily="50" charset="-128"/>
              </a:rPr>
              <a:t>保育園・幼稚園・小中学校の統廃合・閉園閉校</a:t>
            </a:r>
          </a:p>
          <a:p>
            <a:r>
              <a:rPr kumimoji="0" lang="ja-JP" altLang="en-US" sz="2000" dirty="0">
                <a:ea typeface="ＭＳ Ｐゴシック" panose="020B0600070205080204" pitchFamily="50" charset="-128"/>
              </a:rPr>
              <a:t>高校・専門学校・大学などの統廃合・廃校</a:t>
            </a:r>
          </a:p>
          <a:p>
            <a:r>
              <a:rPr kumimoji="0" lang="ja-JP" altLang="en-US" sz="2000" dirty="0">
                <a:ea typeface="ＭＳ Ｐゴシック" panose="020B0600070205080204" pitchFamily="50" charset="-128"/>
              </a:rPr>
              <a:t>産院・病院・介護施設の撤退・利便性の低下</a:t>
            </a:r>
          </a:p>
          <a:p>
            <a:r>
              <a:rPr kumimoji="0" lang="ja-JP" altLang="en-US" sz="2000" dirty="0">
                <a:ea typeface="ＭＳ Ｐゴシック" panose="020B0600070205080204" pitchFamily="50" charset="-128"/>
              </a:rPr>
              <a:t>シャッター商店街など、買い物難民化</a:t>
            </a:r>
          </a:p>
          <a:p>
            <a:r>
              <a:rPr kumimoji="0" lang="ja-JP" altLang="en-US" sz="2000" dirty="0">
                <a:ea typeface="ＭＳ Ｐゴシック" panose="020B0600070205080204" pitchFamily="50" charset="-128"/>
              </a:rPr>
              <a:t>空き家、廃屋の増加⇒風景の荒廃・治安の悪化</a:t>
            </a:r>
          </a:p>
          <a:p>
            <a:endParaRPr kumimoji="0" lang="ja-JP" altLang="en-US" sz="2000" dirty="0">
              <a:ea typeface="ＭＳ Ｐゴシック" panose="020B0600070205080204" pitchFamily="50" charset="-128"/>
            </a:endParaRP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456274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20227E-490C-4DC5-808D-100E70423C4E}"/>
              </a:ext>
            </a:extLst>
          </p:cNvPr>
          <p:cNvSpPr>
            <a:spLocks noGrp="1"/>
          </p:cNvSpPr>
          <p:nvPr>
            <p:ph type="title"/>
          </p:nvPr>
        </p:nvSpPr>
        <p:spPr>
          <a:xfrm>
            <a:off x="913774" y="243943"/>
            <a:ext cx="10364451" cy="1596177"/>
          </a:xfrm>
        </p:spPr>
        <p:txBody>
          <a:bodyPr/>
          <a:lstStyle/>
          <a:p>
            <a:r>
              <a:rPr lang="ja-JP" altLang="en-US" dirty="0"/>
              <a:t>お話の構成</a:t>
            </a:r>
            <a:endParaRPr lang="en-US" dirty="0"/>
          </a:p>
        </p:txBody>
      </p:sp>
      <p:sp>
        <p:nvSpPr>
          <p:cNvPr id="3" name="コンテンツ プレースホルダー 2">
            <a:extLst>
              <a:ext uri="{FF2B5EF4-FFF2-40B4-BE49-F238E27FC236}">
                <a16:creationId xmlns:a16="http://schemas.microsoft.com/office/drawing/2014/main" id="{6B116D0E-528B-493D-3622-1F59AFC7455A}"/>
              </a:ext>
            </a:extLst>
          </p:cNvPr>
          <p:cNvSpPr>
            <a:spLocks noGrp="1"/>
          </p:cNvSpPr>
          <p:nvPr>
            <p:ph sz="quarter" idx="13"/>
          </p:nvPr>
        </p:nvSpPr>
        <p:spPr>
          <a:xfrm>
            <a:off x="1266314" y="1606929"/>
            <a:ext cx="10554784" cy="4507433"/>
          </a:xfrm>
        </p:spPr>
        <p:txBody>
          <a:bodyPr>
            <a:normAutofit fontScale="92500"/>
          </a:bodyPr>
          <a:lstStyle/>
          <a:p>
            <a:pPr marL="0" indent="0">
              <a:buNone/>
            </a:pPr>
            <a:r>
              <a:rPr lang="ja-JP" altLang="en-US" sz="2400" dirty="0"/>
              <a:t>全体は</a:t>
            </a:r>
            <a:r>
              <a:rPr lang="en-US" altLang="ja-JP" sz="2400" dirty="0"/>
              <a:t>3</a:t>
            </a:r>
            <a:r>
              <a:rPr lang="ja-JP" altLang="en-US" sz="2400" dirty="0"/>
              <a:t>部＋</a:t>
            </a:r>
            <a:r>
              <a:rPr lang="en-US" altLang="ja-JP" sz="2400" dirty="0"/>
              <a:t>21</a:t>
            </a:r>
            <a:r>
              <a:rPr lang="ja-JP" altLang="en-US" sz="2400" dirty="0"/>
              <a:t>の</a:t>
            </a:r>
            <a:r>
              <a:rPr lang="en-US" altLang="ja-JP" sz="2400" dirty="0"/>
              <a:t>QA</a:t>
            </a:r>
            <a:r>
              <a:rPr lang="ja-JP" altLang="en-US" sz="2400" dirty="0"/>
              <a:t>で構成されています。</a:t>
            </a:r>
            <a:endParaRPr lang="en-US" altLang="ja-JP" sz="2400" dirty="0"/>
          </a:p>
          <a:p>
            <a:pPr marL="0" indent="0">
              <a:buNone/>
            </a:pPr>
            <a:r>
              <a:rPr lang="ja-JP" altLang="en-US" sz="2800" dirty="0"/>
              <a:t>１．人口減少は、不可避の未来か？　</a:t>
            </a:r>
            <a:endParaRPr lang="en-US" altLang="ja-JP" sz="2800" dirty="0"/>
          </a:p>
          <a:p>
            <a:pPr marL="457200" lvl="1" indent="0">
              <a:buNone/>
            </a:pPr>
            <a:r>
              <a:rPr lang="en-US" altLang="ja-JP" sz="2400" dirty="0"/>
              <a:t>Q1:</a:t>
            </a:r>
            <a:r>
              <a:rPr lang="ja-JP" altLang="en-US" sz="2400" dirty="0"/>
              <a:t>増加する世界人口</a:t>
            </a:r>
            <a:r>
              <a:rPr lang="en-US" altLang="ja-JP" sz="2400" dirty="0"/>
              <a:t>vs.</a:t>
            </a:r>
            <a:r>
              <a:rPr lang="ja-JP" altLang="en-US" sz="2400" dirty="0"/>
              <a:t>減少する日本の人口？⇒</a:t>
            </a:r>
            <a:r>
              <a:rPr lang="en-US" altLang="ja-JP" sz="2400" dirty="0"/>
              <a:t>Q10: </a:t>
            </a:r>
            <a:r>
              <a:rPr lang="ja-JP" altLang="en-US" sz="2400" dirty="0"/>
              <a:t>長寿化すると、なぜ少子化するのか？</a:t>
            </a:r>
            <a:endParaRPr lang="en-US" altLang="ja-JP" sz="2400" dirty="0"/>
          </a:p>
          <a:p>
            <a:pPr marL="0" indent="0">
              <a:buNone/>
            </a:pPr>
            <a:r>
              <a:rPr lang="ja-JP" altLang="en-US" sz="2800" dirty="0"/>
              <a:t>２．縮減する未来の課題を探る</a:t>
            </a:r>
            <a:endParaRPr lang="en-US" altLang="ja-JP" sz="2800" dirty="0"/>
          </a:p>
          <a:p>
            <a:pPr marL="457200" lvl="1" indent="0">
              <a:buNone/>
            </a:pPr>
            <a:r>
              <a:rPr lang="en-US" altLang="ja-JP" sz="2400" dirty="0"/>
              <a:t>Q11: </a:t>
            </a:r>
            <a:r>
              <a:rPr lang="ja-JP" altLang="en-US" sz="2400" dirty="0"/>
              <a:t>人口減少への対応：生産と再分配　①⇒</a:t>
            </a:r>
            <a:r>
              <a:rPr lang="en-US" altLang="ja-JP" sz="2400" dirty="0"/>
              <a:t>Q15:</a:t>
            </a:r>
            <a:r>
              <a:rPr lang="ja-JP" altLang="en-US" sz="2400" dirty="0"/>
              <a:t>人口減少への対応：合意形成　②</a:t>
            </a:r>
            <a:endParaRPr lang="en-US" altLang="ja-JP" sz="2400" dirty="0"/>
          </a:p>
          <a:p>
            <a:pPr marL="0" indent="0">
              <a:buNone/>
            </a:pPr>
            <a:r>
              <a:rPr lang="en-US" altLang="ja-JP" sz="2800" dirty="0"/>
              <a:t>3</a:t>
            </a:r>
            <a:r>
              <a:rPr lang="ja-JP" altLang="en-US" sz="2800" dirty="0"/>
              <a:t>．人口のミライ・ミライの人口？</a:t>
            </a:r>
            <a:endParaRPr lang="en-US" altLang="ja-JP" sz="2800" dirty="0"/>
          </a:p>
          <a:p>
            <a:pPr marL="457200" lvl="1" indent="0">
              <a:buNone/>
            </a:pPr>
            <a:r>
              <a:rPr lang="en-US" altLang="ja-JP" sz="2400" dirty="0"/>
              <a:t>Q16: </a:t>
            </a:r>
            <a:r>
              <a:rPr lang="ja-JP" altLang="en-US" sz="2400" dirty="0"/>
              <a:t>国連の将来人口推計２０２２が示す未来？⇒　</a:t>
            </a:r>
            <a:r>
              <a:rPr lang="en-US" altLang="ja-JP" sz="2400" dirty="0"/>
              <a:t>Q21:</a:t>
            </a:r>
            <a:r>
              <a:rPr lang="ja-JP" altLang="en-US" sz="2400" dirty="0">
                <a:latin typeface="ＭＳ Ｐゴシック" panose="020B0600070205080204" pitchFamily="50" charset="-128"/>
              </a:rPr>
              <a:t>ホモ・サピエンスはどこへ行くのか？</a:t>
            </a:r>
            <a:endParaRPr lang="en-US" altLang="ja-JP" sz="2400" dirty="0"/>
          </a:p>
          <a:p>
            <a:pPr marL="0" indent="0">
              <a:buNone/>
            </a:pPr>
            <a:endParaRPr lang="en-US" altLang="ja-JP" sz="2800" dirty="0"/>
          </a:p>
          <a:p>
            <a:pPr marL="0" indent="0">
              <a:buNone/>
            </a:pPr>
            <a:endParaRPr lang="en-US" altLang="ja-JP" sz="2800" dirty="0"/>
          </a:p>
          <a:p>
            <a:endParaRPr lang="en-US" dirty="0"/>
          </a:p>
        </p:txBody>
      </p:sp>
    </p:spTree>
    <p:extLst>
      <p:ext uri="{BB962C8B-B14F-4D97-AF65-F5344CB8AC3E}">
        <p14:creationId xmlns:p14="http://schemas.microsoft.com/office/powerpoint/2010/main" val="4230604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ja-JP" altLang="en-US" dirty="0">
                <a:ea typeface="ＭＳ Ｐゴシック" panose="020B0600070205080204" pitchFamily="50" charset="-128"/>
              </a:rPr>
              <a:t>１４</a:t>
            </a:r>
            <a:r>
              <a:rPr kumimoji="0" lang="en-US" altLang="ja-JP" sz="3600" dirty="0">
                <a:ea typeface="ＭＳ Ｐゴシック" panose="020B0600070205080204" pitchFamily="50" charset="-128"/>
              </a:rPr>
              <a:t>:</a:t>
            </a:r>
            <a:r>
              <a:rPr lang="ja-JP" altLang="en-US" sz="3600" dirty="0">
                <a:ea typeface="ＭＳ Ｐゴシック" panose="020B0600070205080204" pitchFamily="50" charset="-128"/>
              </a:rPr>
              <a:t>人口減少への対応：人口再配置　②</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36659" y="1597994"/>
            <a:ext cx="10010273" cy="4292867"/>
          </a:xfrm>
        </p:spPr>
        <p:txBody>
          <a:bodyPr>
            <a:normAutofit/>
          </a:bodyPr>
          <a:lstStyle/>
          <a:p>
            <a:r>
              <a:rPr kumimoji="0" lang="ja-JP" altLang="en-US" sz="2000" dirty="0">
                <a:ea typeface="ＭＳ Ｐゴシック" panose="020B0600070205080204" pitchFamily="50" charset="-128"/>
              </a:rPr>
              <a:t>国土利用計画の策定・大都市空間への人口再配置を進める。</a:t>
            </a:r>
          </a:p>
          <a:p>
            <a:r>
              <a:rPr kumimoji="0" lang="ja-JP" altLang="en-US" sz="2000" dirty="0">
                <a:ea typeface="ＭＳ Ｐゴシック" panose="020B0600070205080204" pitchFamily="50" charset="-128"/>
              </a:rPr>
              <a:t>首都圏機能の分散⇒東京都＋２０の政令指定＋四国＋沖縄、単独でも機能、ネットワーク化する。グローバル化・空港・防災なども勘案し新たな大都市空間を開発する。</a:t>
            </a:r>
          </a:p>
          <a:p>
            <a:r>
              <a:rPr kumimoji="0" lang="ja-JP" altLang="en-US" sz="2000" dirty="0">
                <a:ea typeface="ＭＳ Ｐゴシック" panose="020B0600070205080204" pitchFamily="50" charset="-128"/>
              </a:rPr>
              <a:t>大都市の立体化・高密度化・ドーム化（宇宙ステーションのような空間）し、社会基盤、教育・防災、行政機能を高度化し、人口の</a:t>
            </a:r>
            <a:r>
              <a:rPr kumimoji="0" lang="en-US" altLang="ja-JP" sz="2000" dirty="0">
                <a:ea typeface="ＭＳ Ｐゴシック" panose="020B0600070205080204" pitchFamily="50" charset="-128"/>
              </a:rPr>
              <a:t>80%</a:t>
            </a:r>
            <a:r>
              <a:rPr kumimoji="0" lang="ja-JP" altLang="en-US" sz="2000" dirty="0">
                <a:ea typeface="ＭＳ Ｐゴシック" panose="020B0600070205080204" pitchFamily="50" charset="-128"/>
              </a:rPr>
              <a:t>以上を集中させる。</a:t>
            </a:r>
          </a:p>
          <a:p>
            <a:r>
              <a:rPr kumimoji="0" lang="ja-JP" altLang="en-US" sz="2000" dirty="0">
                <a:ea typeface="ＭＳ Ｐゴシック" panose="020B0600070205080204" pitchFamily="50" charset="-128"/>
              </a:rPr>
              <a:t>食糧生産・工業生産・エネルギー生産なども立地させる。</a:t>
            </a:r>
          </a:p>
          <a:p>
            <a:r>
              <a:rPr kumimoji="0" lang="ja-JP" altLang="en-US" sz="2000" dirty="0">
                <a:ea typeface="ＭＳ Ｐゴシック" panose="020B0600070205080204" pitchFamily="50" charset="-128"/>
              </a:rPr>
              <a:t>大都市空間同士の交通を高速化する。人口移動も活発化する。</a:t>
            </a:r>
          </a:p>
          <a:p>
            <a:r>
              <a:rPr kumimoji="0" lang="ja-JP" altLang="en-US" sz="2000" dirty="0">
                <a:ea typeface="ＭＳ Ｐゴシック" panose="020B0600070205080204" pitchFamily="50" charset="-128"/>
              </a:rPr>
              <a:t>大都市空間以外については、分散・自立可能な自治体・自治体連合のみを存続・発展させる。</a:t>
            </a:r>
          </a:p>
          <a:p>
            <a:endParaRPr kumimoji="0" lang="ja-JP" altLang="en-US" sz="2000" dirty="0">
              <a:ea typeface="ＭＳ Ｐゴシック" panose="020B0600070205080204" pitchFamily="50" charset="-128"/>
            </a:endParaRP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2727064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ja-JP" altLang="en-US" dirty="0">
                <a:ea typeface="ＭＳ Ｐゴシック" panose="020B0600070205080204" pitchFamily="50" charset="-128"/>
              </a:rPr>
              <a:t>１５</a:t>
            </a:r>
            <a:r>
              <a:rPr kumimoji="0" lang="en-US" altLang="ja-JP" sz="3600" dirty="0">
                <a:ea typeface="ＭＳ Ｐゴシック" panose="020B0600070205080204" pitchFamily="50" charset="-128"/>
              </a:rPr>
              <a:t>:</a:t>
            </a:r>
            <a:r>
              <a:rPr lang="ja-JP" altLang="en-US" sz="3600" dirty="0">
                <a:ea typeface="ＭＳ Ｐゴシック" panose="020B0600070205080204" pitchFamily="50" charset="-128"/>
              </a:rPr>
              <a:t>人口減少への対応：合意形成　①</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36659" y="1597994"/>
            <a:ext cx="10010273" cy="4292867"/>
          </a:xfrm>
        </p:spPr>
        <p:txBody>
          <a:bodyPr>
            <a:normAutofit fontScale="92500" lnSpcReduction="10000"/>
          </a:bodyPr>
          <a:lstStyle/>
          <a:p>
            <a:pPr marL="0" indent="0">
              <a:buNone/>
            </a:pPr>
            <a:r>
              <a:rPr lang="ja-JP" altLang="en-US" sz="2000" dirty="0">
                <a:solidFill>
                  <a:srgbClr val="000000"/>
                </a:solidFill>
                <a:latin typeface="+mn-ea"/>
                <a:ea typeface="+mn-ea"/>
                <a:cs typeface="Times New Roman" panose="02020603050405020304" pitchFamily="18" charset="0"/>
              </a:rPr>
              <a:t>少子高齢・人口減少⇒様々な社会グループ間の人口構成の変化、利害対立と格差の拡大をもたらす。</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家族を持つ人たちと家族を持たない人たち（後者の増加）</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子どもと高齢者（後者の増加）</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男性と女性（平均寿命の関係で後者が増加）</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現役世代と引退世代（後者の増加）</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貧困層と富裕層（両極化：前者の増大と（富の集中による）後者の相対的減少）</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健康な人と病気の人（両極化：前者の増大、後者の減少）</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高学歴層と低学歴層（両極化：前者の増大、後者の減少）</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大都市圏と過疎地域（集中と消滅）、移住者と現住者（比率の逆転）など。</a:t>
            </a:r>
            <a:endParaRPr lang="en-US" altLang="ja-JP" sz="2000" dirty="0">
              <a:solidFill>
                <a:srgbClr val="000000"/>
              </a:solidFill>
              <a:latin typeface="+mn-ea"/>
              <a:ea typeface="+mn-ea"/>
              <a:cs typeface="Times New Roman" panose="02020603050405020304" pitchFamily="18" charset="0"/>
            </a:endParaRPr>
          </a:p>
          <a:p>
            <a:endParaRPr kumimoji="0" lang="ja-JP" altLang="en-US" sz="2000" dirty="0">
              <a:ea typeface="ＭＳ Ｐゴシック" panose="020B0600070205080204" pitchFamily="50" charset="-128"/>
            </a:endParaRP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3678999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ja-JP" altLang="en-US" dirty="0">
                <a:ea typeface="ＭＳ Ｐゴシック" panose="020B0600070205080204" pitchFamily="50" charset="-128"/>
              </a:rPr>
              <a:t>１５</a:t>
            </a:r>
            <a:r>
              <a:rPr kumimoji="0" lang="en-US" altLang="ja-JP" sz="3600" dirty="0">
                <a:ea typeface="ＭＳ Ｐゴシック" panose="020B0600070205080204" pitchFamily="50" charset="-128"/>
              </a:rPr>
              <a:t>:</a:t>
            </a:r>
            <a:r>
              <a:rPr lang="ja-JP" altLang="en-US" sz="3600" dirty="0">
                <a:ea typeface="ＭＳ Ｐゴシック" panose="020B0600070205080204" pitchFamily="50" charset="-128"/>
              </a:rPr>
              <a:t>人口減少への対応：合意形成　②</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36659" y="1597994"/>
            <a:ext cx="10010273" cy="4292867"/>
          </a:xfrm>
        </p:spPr>
        <p:txBody>
          <a:bodyPr>
            <a:normAutofit/>
          </a:bodyPr>
          <a:lstStyle/>
          <a:p>
            <a:r>
              <a:rPr kumimoji="0" lang="en-US" altLang="ja-JP" sz="2000" dirty="0">
                <a:ea typeface="ＭＳ Ｐゴシック" panose="020B0600070205080204" pitchFamily="50" charset="-128"/>
              </a:rPr>
              <a:t>SDGs</a:t>
            </a:r>
            <a:r>
              <a:rPr kumimoji="0" lang="ja-JP" altLang="en-US" sz="2000" dirty="0">
                <a:ea typeface="ＭＳ Ｐゴシック" panose="020B0600070205080204" pitchFamily="50" charset="-128"/>
              </a:rPr>
              <a:t>「誰も取り残さない（</a:t>
            </a:r>
            <a:r>
              <a:rPr kumimoji="0" lang="en-US" altLang="ja-JP" sz="2000" dirty="0">
                <a:ea typeface="ＭＳ Ｐゴシック" panose="020B0600070205080204" pitchFamily="50" charset="-128"/>
              </a:rPr>
              <a:t>leave no one behind</a:t>
            </a:r>
            <a:r>
              <a:rPr kumimoji="0" lang="ja-JP" altLang="en-US" sz="2000" dirty="0">
                <a:ea typeface="ＭＳ Ｐゴシック" panose="020B0600070205080204" pitchFamily="50" charset="-128"/>
              </a:rPr>
              <a:t>）」を基本原則とする。</a:t>
            </a:r>
          </a:p>
          <a:p>
            <a:r>
              <a:rPr kumimoji="0" lang="ja-JP" altLang="en-US" sz="2000" dirty="0">
                <a:ea typeface="ＭＳ Ｐゴシック" panose="020B0600070205080204" pitchFamily="50" charset="-128"/>
              </a:rPr>
              <a:t>多数決原理では多数派の利害が優先される。人口に比例して配分した場合も少数者の利害は落ちこぼれる。</a:t>
            </a:r>
          </a:p>
          <a:p>
            <a:r>
              <a:rPr kumimoji="0" lang="ja-JP" altLang="en-US" sz="2000" dirty="0">
                <a:ea typeface="ＭＳ Ｐゴシック" panose="020B0600070205080204" pitchFamily="50" charset="-128"/>
              </a:rPr>
              <a:t>少子高齢・人口減少社会では、誰もが社会を未来につなぐかけがいのない存在であり、誰一人、取り残してはならない。</a:t>
            </a:r>
          </a:p>
          <a:p>
            <a:r>
              <a:rPr kumimoji="0" lang="ja-JP" altLang="en-US" sz="2000" dirty="0">
                <a:ea typeface="ＭＳ Ｐゴシック" panose="020B0600070205080204" pitchFamily="50" charset="-128"/>
              </a:rPr>
              <a:t>すでに近代化の過程で基本的人権や「自由・平等・博愛」などの概念は生まれたが、現実化は現在もなおその途上にある。</a:t>
            </a:r>
          </a:p>
          <a:p>
            <a:r>
              <a:rPr kumimoji="0" lang="ja-JP" altLang="en-US" sz="2000" dirty="0">
                <a:ea typeface="ＭＳ Ｐゴシック" panose="020B0600070205080204" pitchFamily="50" charset="-128"/>
              </a:rPr>
              <a:t>地球上にともに生きる上で誰にとっても必要最小限の権利が保障されることで、初めて互いの立場を超え多様性を尊重しつつ、共存共栄するための合意形成がなされる。</a:t>
            </a:r>
          </a:p>
          <a:p>
            <a:endParaRPr kumimoji="0" lang="ja-JP" altLang="en-US" sz="2000" dirty="0">
              <a:ea typeface="ＭＳ Ｐゴシック" panose="020B0600070205080204" pitchFamily="50" charset="-128"/>
            </a:endParaRP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492574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7FB0E5-0920-011E-EFE5-7A4DEB70590B}"/>
              </a:ext>
            </a:extLst>
          </p:cNvPr>
          <p:cNvSpPr>
            <a:spLocks noGrp="1"/>
          </p:cNvSpPr>
          <p:nvPr>
            <p:ph type="title"/>
          </p:nvPr>
        </p:nvSpPr>
        <p:spPr>
          <a:xfrm>
            <a:off x="711577" y="2301734"/>
            <a:ext cx="10364451" cy="1596177"/>
          </a:xfrm>
        </p:spPr>
        <p:txBody>
          <a:bodyPr/>
          <a:lstStyle/>
          <a:p>
            <a:r>
              <a:rPr lang="en-US" altLang="ja-JP" dirty="0"/>
              <a:t>3</a:t>
            </a:r>
            <a:r>
              <a:rPr lang="ja-JP" altLang="en-US" dirty="0"/>
              <a:t>．人口のミライ・ミライの人口？</a:t>
            </a:r>
            <a:endParaRPr lang="en-US" dirty="0"/>
          </a:p>
        </p:txBody>
      </p:sp>
    </p:spTree>
    <p:extLst>
      <p:ext uri="{BB962C8B-B14F-4D97-AF65-F5344CB8AC3E}">
        <p14:creationId xmlns:p14="http://schemas.microsoft.com/office/powerpoint/2010/main" val="320552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737930" y="-7601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１６</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国連の将来人口推計２０２２が示す未来？</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8895" y="1149275"/>
            <a:ext cx="4674669" cy="3792353"/>
          </a:xfrm>
        </p:spPr>
        <p:txBody>
          <a:bodyPr>
            <a:normAutofit fontScale="85000" lnSpcReduction="20000"/>
          </a:bodyPr>
          <a:lstStyle/>
          <a:p>
            <a:pPr marL="0" indent="0">
              <a:buNone/>
            </a:pPr>
            <a:r>
              <a:rPr lang="ja-JP" altLang="en-US" dirty="0"/>
              <a:t>　　</a:t>
            </a:r>
            <a:r>
              <a:rPr lang="ja-JP" altLang="en-US" sz="2400" dirty="0"/>
              <a:t>地域別人口の構成比が変化してゆく。アフリカが </a:t>
            </a:r>
            <a:r>
              <a:rPr lang="en-US" altLang="ja-JP" sz="2400" dirty="0"/>
              <a:t>17.2</a:t>
            </a:r>
            <a:r>
              <a:rPr lang="ja-JP" altLang="en-US" sz="2400" dirty="0"/>
              <a:t>％</a:t>
            </a:r>
            <a:r>
              <a:rPr lang="en-US" altLang="ja-JP" sz="2400" dirty="0"/>
              <a:t>(2020) </a:t>
            </a:r>
            <a:r>
              <a:rPr lang="ja-JP" altLang="en-US" sz="2400" dirty="0"/>
              <a:t>から</a:t>
            </a:r>
            <a:r>
              <a:rPr lang="en-US" altLang="ja-JP" sz="2400" dirty="0"/>
              <a:t>37.9 </a:t>
            </a:r>
            <a:r>
              <a:rPr lang="ja-JP" altLang="en-US" sz="2400" dirty="0"/>
              <a:t>％（</a:t>
            </a:r>
            <a:r>
              <a:rPr lang="en-US" altLang="ja-JP" sz="2400" dirty="0"/>
              <a:t>2100)</a:t>
            </a:r>
            <a:r>
              <a:rPr lang="ja-JP" altLang="en-US" sz="2400" dirty="0"/>
              <a:t>まで増大する（図１７</a:t>
            </a:r>
            <a:r>
              <a:rPr lang="en-US" altLang="ja-JP" sz="2400" dirty="0"/>
              <a:t>)</a:t>
            </a:r>
            <a:r>
              <a:rPr lang="ja-JP" altLang="en-US" sz="2400" dirty="0"/>
              <a:t>。</a:t>
            </a:r>
          </a:p>
          <a:p>
            <a:pPr marL="0" indent="0">
              <a:buNone/>
            </a:pPr>
            <a:r>
              <a:rPr lang="ja-JP" altLang="en-US" sz="2400" dirty="0"/>
              <a:t>アジアは</a:t>
            </a:r>
            <a:r>
              <a:rPr lang="en-US" altLang="ja-JP" sz="2400" dirty="0"/>
              <a:t>59.2</a:t>
            </a:r>
            <a:r>
              <a:rPr lang="ja-JP" altLang="en-US" sz="2400" dirty="0"/>
              <a:t>％から</a:t>
            </a:r>
            <a:r>
              <a:rPr lang="en-US" altLang="ja-JP" sz="2400" dirty="0"/>
              <a:t>45.2 </a:t>
            </a:r>
            <a:r>
              <a:rPr lang="ja-JP" altLang="en-US" sz="2400" dirty="0"/>
              <a:t>％に縮減する。</a:t>
            </a:r>
          </a:p>
          <a:p>
            <a:pPr marL="0" indent="0">
              <a:buNone/>
            </a:pPr>
            <a:r>
              <a:rPr lang="ja-JP" altLang="en-US" sz="2400" dirty="0"/>
              <a:t>アジアの世紀からアフリカの世紀へ。</a:t>
            </a:r>
          </a:p>
          <a:p>
            <a:pPr marL="0" indent="0">
              <a:buNone/>
            </a:pPr>
            <a:r>
              <a:rPr lang="ja-JP" altLang="en-US" sz="2400" dirty="0"/>
              <a:t>ヨーロッパ、ラテンアメリカ・カリブ諸国、北アメリカも縮減し、オセアニアは微増する。</a:t>
            </a:r>
          </a:p>
          <a:p>
            <a:pPr marL="0" indent="0">
              <a:buNone/>
            </a:pPr>
            <a:r>
              <a:rPr lang="ja-JP" altLang="en-US" sz="2400" dirty="0"/>
              <a:t>人口の分布＝アフリカの経済発展を前提としての話。考えうる、もっとも楽観的なシナリオだと思う</a:t>
            </a:r>
          </a:p>
        </p:txBody>
      </p:sp>
      <p:pic>
        <p:nvPicPr>
          <p:cNvPr id="4" name="図 3">
            <a:extLst>
              <a:ext uri="{FF2B5EF4-FFF2-40B4-BE49-F238E27FC236}">
                <a16:creationId xmlns:a16="http://schemas.microsoft.com/office/drawing/2014/main" id="{2DB77DA6-EB4D-1797-DE09-2323EBC90C04}"/>
              </a:ext>
            </a:extLst>
          </p:cNvPr>
          <p:cNvPicPr>
            <a:picLocks noChangeAspect="1"/>
          </p:cNvPicPr>
          <p:nvPr/>
        </p:nvPicPr>
        <p:blipFill>
          <a:blip r:embed="rId2"/>
          <a:stretch>
            <a:fillRect/>
          </a:stretch>
        </p:blipFill>
        <p:spPr>
          <a:xfrm>
            <a:off x="5854529" y="1149275"/>
            <a:ext cx="6079265" cy="4559449"/>
          </a:xfrm>
          <a:prstGeom prst="rect">
            <a:avLst/>
          </a:prstGeom>
          <a:ln>
            <a:solidFill>
              <a:schemeClr val="tx1"/>
            </a:solidFill>
          </a:ln>
        </p:spPr>
      </p:pic>
      <p:pic>
        <p:nvPicPr>
          <p:cNvPr id="6" name="図 5">
            <a:extLst>
              <a:ext uri="{FF2B5EF4-FFF2-40B4-BE49-F238E27FC236}">
                <a16:creationId xmlns:a16="http://schemas.microsoft.com/office/drawing/2014/main" id="{AE51E0F6-F8C3-971B-0834-2A8DFF118452}"/>
              </a:ext>
            </a:extLst>
          </p:cNvPr>
          <p:cNvPicPr>
            <a:picLocks noChangeAspect="1"/>
          </p:cNvPicPr>
          <p:nvPr/>
        </p:nvPicPr>
        <p:blipFill>
          <a:blip r:embed="rId3"/>
          <a:stretch>
            <a:fillRect/>
          </a:stretch>
        </p:blipFill>
        <p:spPr>
          <a:xfrm>
            <a:off x="615215" y="5048067"/>
            <a:ext cx="7109959" cy="829787"/>
          </a:xfrm>
          <a:prstGeom prst="rect">
            <a:avLst/>
          </a:prstGeom>
        </p:spPr>
      </p:pic>
    </p:spTree>
    <p:extLst>
      <p:ext uri="{BB962C8B-B14F-4D97-AF65-F5344CB8AC3E}">
        <p14:creationId xmlns:p14="http://schemas.microsoft.com/office/powerpoint/2010/main" val="313298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625016" y="21425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１７</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世界がもし</a:t>
            </a:r>
            <a:r>
              <a:rPr kumimoji="0" lang="en-US" altLang="ja-JP" sz="3600" dirty="0">
                <a:ea typeface="ＭＳ Ｐゴシック" panose="020B0600070205080204" pitchFamily="50" charset="-128"/>
              </a:rPr>
              <a:t>100</a:t>
            </a:r>
            <a:r>
              <a:rPr kumimoji="0" lang="ja-JP" altLang="en-US" sz="3600" dirty="0">
                <a:ea typeface="ＭＳ Ｐゴシック" panose="020B0600070205080204" pitchFamily="50" charset="-128"/>
              </a:rPr>
              <a:t>人の村だったら？　①</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24027" y="1697777"/>
            <a:ext cx="4812630" cy="4590367"/>
          </a:xfrm>
          <a:ln w="19050" cmpd="thickThi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fontScale="92500" lnSpcReduction="20000"/>
          </a:bodyPr>
          <a:lstStyle/>
          <a:p>
            <a:pPr marL="0" indent="0">
              <a:buNone/>
            </a:pPr>
            <a:r>
              <a:rPr lang="en-US" altLang="ja-JP" sz="2400" dirty="0">
                <a:solidFill>
                  <a:srgbClr val="FF0000"/>
                </a:solidFill>
              </a:rPr>
              <a:t>1950</a:t>
            </a:r>
            <a:r>
              <a:rPr lang="ja-JP" altLang="en-US" sz="2400" dirty="0">
                <a:solidFill>
                  <a:srgbClr val="FF0000"/>
                </a:solidFill>
              </a:rPr>
              <a:t>年</a:t>
            </a:r>
            <a:r>
              <a:rPr lang="ja-JP" altLang="en-US" sz="2400" dirty="0"/>
              <a:t>は、</a:t>
            </a:r>
            <a:r>
              <a:rPr lang="ja-JP" altLang="en-US" sz="2400" dirty="0">
                <a:solidFill>
                  <a:srgbClr val="FF0000"/>
                </a:solidFill>
              </a:rPr>
              <a:t>アフリカ人</a:t>
            </a:r>
            <a:r>
              <a:rPr lang="en-US" altLang="ja-JP" sz="2400" dirty="0">
                <a:solidFill>
                  <a:srgbClr val="FF0000"/>
                </a:solidFill>
              </a:rPr>
              <a:t>9</a:t>
            </a:r>
            <a:r>
              <a:rPr lang="ja-JP" altLang="en-US" sz="2400" dirty="0">
                <a:solidFill>
                  <a:srgbClr val="FF0000"/>
                </a:solidFill>
              </a:rPr>
              <a:t>人</a:t>
            </a:r>
            <a:r>
              <a:rPr lang="ja-JP" altLang="en-US" sz="2400" dirty="0"/>
              <a:t>、アジア人</a:t>
            </a:r>
            <a:r>
              <a:rPr lang="en-US" altLang="ja-JP" sz="2400" dirty="0"/>
              <a:t>55</a:t>
            </a:r>
            <a:r>
              <a:rPr lang="ja-JP" altLang="en-US" sz="2400" dirty="0"/>
              <a:t>人、ラテンアメリカ人</a:t>
            </a:r>
            <a:r>
              <a:rPr lang="en-US" altLang="ja-JP" sz="2400" dirty="0"/>
              <a:t>7</a:t>
            </a:r>
            <a:r>
              <a:rPr lang="ja-JP" altLang="en-US" sz="2400" dirty="0"/>
              <a:t>人、ヨーロッパ人</a:t>
            </a:r>
            <a:r>
              <a:rPr lang="en-US" altLang="ja-JP" sz="2400" dirty="0"/>
              <a:t>22</a:t>
            </a:r>
            <a:r>
              <a:rPr lang="ja-JP" altLang="en-US" sz="2400" dirty="0"/>
              <a:t>人、北米人</a:t>
            </a:r>
            <a:r>
              <a:rPr lang="en-US" altLang="ja-JP" sz="2400" dirty="0"/>
              <a:t>6</a:t>
            </a:r>
            <a:r>
              <a:rPr lang="ja-JP" altLang="en-US" sz="2400" dirty="0"/>
              <a:t>人、オセアニア人</a:t>
            </a:r>
            <a:r>
              <a:rPr lang="en-US" altLang="ja-JP" sz="2400" dirty="0"/>
              <a:t>1</a:t>
            </a:r>
            <a:r>
              <a:rPr lang="ja-JP" altLang="en-US" sz="2400" dirty="0"/>
              <a:t>人。アジア人</a:t>
            </a:r>
            <a:r>
              <a:rPr lang="en-US" altLang="ja-JP" sz="2400" dirty="0"/>
              <a:t>55</a:t>
            </a:r>
            <a:r>
              <a:rPr lang="ja-JP" altLang="en-US" sz="2400" dirty="0"/>
              <a:t>人のうち</a:t>
            </a:r>
            <a:r>
              <a:rPr lang="ja-JP" altLang="en-US" sz="2400" dirty="0">
                <a:solidFill>
                  <a:srgbClr val="FF0000"/>
                </a:solidFill>
              </a:rPr>
              <a:t>日本人は</a:t>
            </a:r>
            <a:r>
              <a:rPr lang="en-US" altLang="ja-JP" sz="2400" dirty="0">
                <a:solidFill>
                  <a:srgbClr val="FF0000"/>
                </a:solidFill>
              </a:rPr>
              <a:t>3</a:t>
            </a:r>
            <a:r>
              <a:rPr lang="ja-JP" altLang="en-US" sz="2400" dirty="0">
                <a:solidFill>
                  <a:srgbClr val="FF0000"/>
                </a:solidFill>
              </a:rPr>
              <a:t>人</a:t>
            </a:r>
            <a:r>
              <a:rPr lang="ja-JP" altLang="en-US" sz="2400" dirty="0"/>
              <a:t>。</a:t>
            </a:r>
          </a:p>
          <a:p>
            <a:pPr marL="0" indent="0">
              <a:buNone/>
            </a:pPr>
            <a:r>
              <a:rPr lang="en-US" altLang="ja-JP" sz="2400" dirty="0">
                <a:solidFill>
                  <a:srgbClr val="FF0000"/>
                </a:solidFill>
              </a:rPr>
              <a:t>2022</a:t>
            </a:r>
            <a:r>
              <a:rPr lang="ja-JP" altLang="en-US" sz="2400" dirty="0">
                <a:solidFill>
                  <a:srgbClr val="FF0000"/>
                </a:solidFill>
              </a:rPr>
              <a:t>年</a:t>
            </a:r>
            <a:r>
              <a:rPr lang="ja-JP" altLang="en-US" sz="2400" dirty="0"/>
              <a:t>は、</a:t>
            </a:r>
            <a:r>
              <a:rPr lang="ja-JP" altLang="en-US" sz="2400" dirty="0">
                <a:solidFill>
                  <a:srgbClr val="FF0000"/>
                </a:solidFill>
              </a:rPr>
              <a:t>アフリカ人</a:t>
            </a:r>
            <a:r>
              <a:rPr lang="en-US" altLang="ja-JP" sz="2400" dirty="0">
                <a:solidFill>
                  <a:srgbClr val="FF0000"/>
                </a:solidFill>
              </a:rPr>
              <a:t>18</a:t>
            </a:r>
            <a:r>
              <a:rPr lang="ja-JP" altLang="en-US" sz="2400" dirty="0">
                <a:solidFill>
                  <a:srgbClr val="FF0000"/>
                </a:solidFill>
              </a:rPr>
              <a:t>人</a:t>
            </a:r>
            <a:r>
              <a:rPr lang="ja-JP" altLang="en-US" sz="2400" dirty="0"/>
              <a:t>、アジア人</a:t>
            </a:r>
            <a:r>
              <a:rPr lang="en-US" altLang="ja-JP" sz="2400" dirty="0"/>
              <a:t>59</a:t>
            </a:r>
            <a:r>
              <a:rPr lang="ja-JP" altLang="en-US" sz="2400" dirty="0"/>
              <a:t>人、ラテンアメリカ人</a:t>
            </a:r>
            <a:r>
              <a:rPr lang="en-US" altLang="ja-JP" sz="2400" dirty="0"/>
              <a:t>8</a:t>
            </a:r>
            <a:r>
              <a:rPr lang="ja-JP" altLang="en-US" sz="2400" dirty="0"/>
              <a:t>人、ヨーロッパ人</a:t>
            </a:r>
            <a:r>
              <a:rPr lang="en-US" altLang="ja-JP" sz="2400" dirty="0"/>
              <a:t>9</a:t>
            </a:r>
            <a:r>
              <a:rPr lang="ja-JP" altLang="en-US" sz="2400" dirty="0"/>
              <a:t>人、北米人</a:t>
            </a:r>
            <a:r>
              <a:rPr lang="en-US" altLang="ja-JP" sz="2400" dirty="0"/>
              <a:t>5</a:t>
            </a:r>
            <a:r>
              <a:rPr lang="ja-JP" altLang="en-US" sz="2400" dirty="0"/>
              <a:t>人、オセアニア人</a:t>
            </a:r>
            <a:r>
              <a:rPr lang="en-US" altLang="ja-JP" sz="2400" dirty="0"/>
              <a:t>1</a:t>
            </a:r>
            <a:r>
              <a:rPr lang="ja-JP" altLang="en-US" sz="2400" dirty="0"/>
              <a:t>人。アジア人</a:t>
            </a:r>
            <a:r>
              <a:rPr lang="en-US" altLang="ja-JP" sz="2400" dirty="0"/>
              <a:t>59</a:t>
            </a:r>
            <a:r>
              <a:rPr lang="ja-JP" altLang="en-US" sz="2400" dirty="0"/>
              <a:t>人のうち</a:t>
            </a:r>
            <a:r>
              <a:rPr lang="ja-JP" altLang="en-US" sz="2400" dirty="0">
                <a:solidFill>
                  <a:srgbClr val="FF0000"/>
                </a:solidFill>
              </a:rPr>
              <a:t>日本人は</a:t>
            </a:r>
            <a:r>
              <a:rPr lang="en-US" altLang="ja-JP" sz="2400" dirty="0">
                <a:solidFill>
                  <a:srgbClr val="FF0000"/>
                </a:solidFill>
              </a:rPr>
              <a:t>2</a:t>
            </a:r>
            <a:r>
              <a:rPr lang="ja-JP" altLang="en-US" sz="2400" dirty="0">
                <a:solidFill>
                  <a:srgbClr val="FF0000"/>
                </a:solidFill>
              </a:rPr>
              <a:t>人</a:t>
            </a:r>
          </a:p>
          <a:p>
            <a:pPr marL="0" indent="0">
              <a:buNone/>
            </a:pPr>
            <a:r>
              <a:rPr lang="en-US" altLang="ja-JP" sz="2400" dirty="0">
                <a:solidFill>
                  <a:srgbClr val="FF0000"/>
                </a:solidFill>
              </a:rPr>
              <a:t>2100</a:t>
            </a:r>
            <a:r>
              <a:rPr lang="ja-JP" altLang="en-US" sz="2400" dirty="0">
                <a:solidFill>
                  <a:srgbClr val="FF0000"/>
                </a:solidFill>
              </a:rPr>
              <a:t>年</a:t>
            </a:r>
            <a:r>
              <a:rPr lang="ja-JP" altLang="en-US" sz="2400" dirty="0"/>
              <a:t>は</a:t>
            </a:r>
            <a:r>
              <a:rPr lang="ja-JP" altLang="en-US" sz="2400" dirty="0">
                <a:solidFill>
                  <a:srgbClr val="FF0000"/>
                </a:solidFill>
              </a:rPr>
              <a:t>アフリカ人</a:t>
            </a:r>
            <a:r>
              <a:rPr lang="en-US" altLang="ja-JP" sz="2400" dirty="0">
                <a:solidFill>
                  <a:srgbClr val="FF0000"/>
                </a:solidFill>
              </a:rPr>
              <a:t>38</a:t>
            </a:r>
            <a:r>
              <a:rPr lang="ja-JP" altLang="en-US" sz="2400" dirty="0">
                <a:solidFill>
                  <a:srgbClr val="FF0000"/>
                </a:solidFill>
              </a:rPr>
              <a:t>人</a:t>
            </a:r>
            <a:r>
              <a:rPr lang="ja-JP" altLang="en-US" sz="2400" dirty="0"/>
              <a:t>、アジア人</a:t>
            </a:r>
            <a:r>
              <a:rPr lang="en-US" altLang="ja-JP" sz="2400" dirty="0"/>
              <a:t>45</a:t>
            </a:r>
            <a:r>
              <a:rPr lang="ja-JP" altLang="en-US" sz="2400" dirty="0"/>
              <a:t>人、ラテンアメリカ人</a:t>
            </a:r>
            <a:r>
              <a:rPr lang="en-US" altLang="ja-JP" sz="2400" dirty="0"/>
              <a:t>6</a:t>
            </a:r>
            <a:r>
              <a:rPr lang="ja-JP" altLang="en-US" sz="2400" dirty="0"/>
              <a:t>人、ヨーロッパ人</a:t>
            </a:r>
            <a:r>
              <a:rPr lang="en-US" altLang="ja-JP" sz="2400" dirty="0"/>
              <a:t>6</a:t>
            </a:r>
            <a:r>
              <a:rPr lang="ja-JP" altLang="en-US" sz="2400" dirty="0"/>
              <a:t>人、北米人</a:t>
            </a:r>
            <a:r>
              <a:rPr lang="en-US" altLang="ja-JP" sz="2400" dirty="0"/>
              <a:t>4</a:t>
            </a:r>
            <a:r>
              <a:rPr lang="ja-JP" altLang="en-US" sz="2400" dirty="0"/>
              <a:t>人、オセアニア人</a:t>
            </a:r>
            <a:r>
              <a:rPr lang="en-US" altLang="ja-JP" sz="2400" dirty="0"/>
              <a:t>1</a:t>
            </a:r>
            <a:r>
              <a:rPr lang="ja-JP" altLang="en-US" sz="2400" dirty="0"/>
              <a:t>人。アジア人</a:t>
            </a:r>
            <a:r>
              <a:rPr lang="en-US" altLang="ja-JP" sz="2400" dirty="0"/>
              <a:t>45</a:t>
            </a:r>
            <a:r>
              <a:rPr lang="ja-JP" altLang="en-US" sz="2400" dirty="0"/>
              <a:t>人のうち、</a:t>
            </a:r>
            <a:r>
              <a:rPr lang="ja-JP" altLang="en-US" sz="2400" dirty="0">
                <a:solidFill>
                  <a:srgbClr val="FF0000"/>
                </a:solidFill>
              </a:rPr>
              <a:t>日本人は</a:t>
            </a:r>
            <a:r>
              <a:rPr lang="en-US" altLang="ja-JP" sz="2400" dirty="0">
                <a:solidFill>
                  <a:srgbClr val="FF0000"/>
                </a:solidFill>
              </a:rPr>
              <a:t>1</a:t>
            </a:r>
            <a:r>
              <a:rPr lang="ja-JP" altLang="en-US" sz="2400" dirty="0">
                <a:solidFill>
                  <a:srgbClr val="FF0000"/>
                </a:solidFill>
              </a:rPr>
              <a:t>人</a:t>
            </a:r>
            <a:r>
              <a:rPr lang="ja-JP" altLang="en-US" sz="2400" dirty="0"/>
              <a:t>。</a:t>
            </a:r>
          </a:p>
        </p:txBody>
      </p:sp>
      <p:sp>
        <p:nvSpPr>
          <p:cNvPr id="5" name="コンテンツ プレースホルダー 2">
            <a:extLst>
              <a:ext uri="{FF2B5EF4-FFF2-40B4-BE49-F238E27FC236}">
                <a16:creationId xmlns:a16="http://schemas.microsoft.com/office/drawing/2014/main" id="{EC60D99C-A5CA-BBD6-5C37-CA8BF00F1602}"/>
              </a:ext>
            </a:extLst>
          </p:cNvPr>
          <p:cNvSpPr txBox="1">
            <a:spLocks/>
          </p:cNvSpPr>
          <p:nvPr/>
        </p:nvSpPr>
        <p:spPr>
          <a:xfrm>
            <a:off x="6283693" y="1697777"/>
            <a:ext cx="4812630" cy="4488418"/>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altLang="ja-JP" sz="2400" dirty="0">
                <a:solidFill>
                  <a:srgbClr val="FF0000"/>
                </a:solidFill>
              </a:rPr>
              <a:t>2100</a:t>
            </a:r>
            <a:r>
              <a:rPr lang="ja-JP" altLang="en-US" sz="2400" dirty="0">
                <a:solidFill>
                  <a:srgbClr val="FF0000"/>
                </a:solidFill>
              </a:rPr>
              <a:t>年の日本の人口</a:t>
            </a:r>
            <a:r>
              <a:rPr lang="ja-JP" altLang="en-US" sz="2400" dirty="0"/>
              <a:t>は</a:t>
            </a:r>
            <a:r>
              <a:rPr lang="en-US" altLang="ja-JP" sz="2400" dirty="0"/>
              <a:t>7400</a:t>
            </a:r>
            <a:r>
              <a:rPr lang="ja-JP" altLang="en-US" sz="2400" dirty="0"/>
              <a:t>万人ほどで</a:t>
            </a:r>
            <a:r>
              <a:rPr lang="ja-JP" altLang="en-US" sz="2400" dirty="0">
                <a:solidFill>
                  <a:srgbClr val="FF0000"/>
                </a:solidFill>
              </a:rPr>
              <a:t>世界人口の</a:t>
            </a:r>
            <a:r>
              <a:rPr lang="en-US" altLang="ja-JP" sz="2400" dirty="0">
                <a:solidFill>
                  <a:srgbClr val="FF0000"/>
                </a:solidFill>
              </a:rPr>
              <a:t>0.7</a:t>
            </a:r>
            <a:r>
              <a:rPr lang="ja-JP" altLang="en-US" sz="2400" dirty="0">
                <a:solidFill>
                  <a:srgbClr val="FF0000"/>
                </a:solidFill>
              </a:rPr>
              <a:t>％しかない</a:t>
            </a:r>
            <a:r>
              <a:rPr lang="ja-JP" altLang="en-US" sz="2400" dirty="0"/>
              <a:t>。</a:t>
            </a:r>
            <a:endParaRPr lang="en-US" altLang="ja-JP" sz="2400" dirty="0"/>
          </a:p>
          <a:p>
            <a:pPr marL="0" indent="0">
              <a:buFont typeface="Arial" panose="020B0604020202020204" pitchFamily="34" charset="0"/>
              <a:buNone/>
            </a:pPr>
            <a:r>
              <a:rPr lang="en-US" altLang="ja-JP" sz="2400" u="sng" dirty="0">
                <a:solidFill>
                  <a:schemeClr val="tx2"/>
                </a:solidFill>
              </a:rPr>
              <a:t>1</a:t>
            </a:r>
            <a:r>
              <a:rPr lang="ja-JP" altLang="en-US" sz="2400" u="sng" dirty="0">
                <a:solidFill>
                  <a:schemeClr val="tx2"/>
                </a:solidFill>
              </a:rPr>
              <a:t>人未満を</a:t>
            </a:r>
            <a:r>
              <a:rPr lang="en-US" altLang="ja-JP" sz="2400" u="sng" dirty="0">
                <a:solidFill>
                  <a:schemeClr val="tx2"/>
                </a:solidFill>
              </a:rPr>
              <a:t>0</a:t>
            </a:r>
            <a:r>
              <a:rPr lang="ja-JP" altLang="en-US" sz="2400" u="sng" dirty="0">
                <a:solidFill>
                  <a:schemeClr val="tx2"/>
                </a:solidFill>
              </a:rPr>
              <a:t>人と考えるのなら、</a:t>
            </a:r>
            <a:r>
              <a:rPr lang="en-US" altLang="ja-JP" sz="2400" u="sng" dirty="0">
                <a:solidFill>
                  <a:schemeClr val="tx2"/>
                </a:solidFill>
              </a:rPr>
              <a:t>2061</a:t>
            </a:r>
            <a:r>
              <a:rPr lang="ja-JP" altLang="en-US" sz="2400" u="sng" dirty="0">
                <a:solidFill>
                  <a:schemeClr val="tx2"/>
                </a:solidFill>
              </a:rPr>
              <a:t>年の</a:t>
            </a:r>
            <a:r>
              <a:rPr lang="en-US" altLang="ja-JP" sz="2400" u="sng" dirty="0">
                <a:solidFill>
                  <a:schemeClr val="tx2"/>
                </a:solidFill>
              </a:rPr>
              <a:t>0.9</a:t>
            </a:r>
            <a:r>
              <a:rPr lang="ja-JP" altLang="en-US" sz="2400" u="sng" dirty="0">
                <a:solidFill>
                  <a:schemeClr val="tx2"/>
                </a:solidFill>
              </a:rPr>
              <a:t>％以降、日本人の村人は誰もいなくなる。</a:t>
            </a:r>
            <a:endParaRPr lang="en-US" altLang="ja-JP" sz="2400" u="sng" dirty="0">
              <a:solidFill>
                <a:schemeClr val="tx2"/>
              </a:solidFill>
            </a:endParaRPr>
          </a:p>
          <a:p>
            <a:pPr marL="0" indent="0">
              <a:buFont typeface="Arial" panose="020B0604020202020204" pitchFamily="34" charset="0"/>
              <a:buNone/>
            </a:pPr>
            <a:r>
              <a:rPr lang="ja-JP" altLang="en-US" sz="2400" dirty="0"/>
              <a:t>しかし、オセアニア人の村人は</a:t>
            </a:r>
            <a:r>
              <a:rPr lang="en-US" altLang="ja-JP" sz="2400" dirty="0"/>
              <a:t>1950</a:t>
            </a:r>
            <a:r>
              <a:rPr lang="ja-JP" altLang="en-US" sz="2400" dirty="0"/>
              <a:t>年の</a:t>
            </a:r>
            <a:r>
              <a:rPr lang="en-US" altLang="ja-JP" sz="2400" dirty="0"/>
              <a:t>0.5</a:t>
            </a:r>
            <a:r>
              <a:rPr lang="ja-JP" altLang="en-US" sz="2400" dirty="0"/>
              <a:t>％から</a:t>
            </a:r>
            <a:r>
              <a:rPr lang="en-US" altLang="ja-JP" sz="2400" dirty="0"/>
              <a:t>2100</a:t>
            </a:r>
            <a:r>
              <a:rPr lang="ja-JP" altLang="en-US" sz="2400" dirty="0"/>
              <a:t>年の</a:t>
            </a:r>
            <a:r>
              <a:rPr lang="en-US" altLang="ja-JP" sz="2400" dirty="0"/>
              <a:t>0.7</a:t>
            </a:r>
            <a:r>
              <a:rPr lang="ja-JP" altLang="en-US" sz="2400" dirty="0"/>
              <a:t>％まで、ずっといなかった！？</a:t>
            </a:r>
          </a:p>
        </p:txBody>
      </p:sp>
    </p:spTree>
    <p:extLst>
      <p:ext uri="{BB962C8B-B14F-4D97-AF65-F5344CB8AC3E}">
        <p14:creationId xmlns:p14="http://schemas.microsoft.com/office/powerpoint/2010/main" val="2698690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625016" y="21425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１８</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世界がもし</a:t>
            </a:r>
            <a:r>
              <a:rPr kumimoji="0" lang="en-US" altLang="ja-JP" sz="3600" dirty="0">
                <a:ea typeface="ＭＳ Ｐゴシック" panose="020B0600070205080204" pitchFamily="50" charset="-128"/>
              </a:rPr>
              <a:t>100</a:t>
            </a:r>
            <a:r>
              <a:rPr kumimoji="0" lang="ja-JP" altLang="en-US" sz="3600" dirty="0">
                <a:ea typeface="ＭＳ Ｐゴシック" panose="020B0600070205080204" pitchFamily="50" charset="-128"/>
              </a:rPr>
              <a:t>人の村だったら？　②</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24028" y="1667821"/>
            <a:ext cx="4812630" cy="4590367"/>
          </a:xfrm>
          <a:ln w="19050" cmpd="thickThi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fontScale="92500"/>
          </a:bodyPr>
          <a:lstStyle/>
          <a:p>
            <a:pPr marL="0" indent="0">
              <a:buNone/>
            </a:pPr>
            <a:r>
              <a:rPr lang="en-US" altLang="ja-JP" sz="2400" dirty="0"/>
              <a:t>100</a:t>
            </a:r>
            <a:r>
              <a:rPr lang="ja-JP" altLang="en-US" sz="2400" dirty="0"/>
              <a:t>人の村の</a:t>
            </a:r>
            <a:r>
              <a:rPr lang="en-US" altLang="ja-JP" sz="2400" dirty="0"/>
              <a:t>1</a:t>
            </a:r>
            <a:r>
              <a:rPr lang="ja-JP" altLang="en-US" sz="2400" dirty="0"/>
              <a:t>人、平均的なホモ・サピエンスを考えれば、村人の人数はその遺伝子（</a:t>
            </a:r>
            <a:r>
              <a:rPr lang="en-US" altLang="ja-JP" sz="2400" dirty="0"/>
              <a:t>DNA</a:t>
            </a:r>
            <a:r>
              <a:rPr lang="ja-JP" altLang="en-US" sz="2400" dirty="0"/>
              <a:t>）構成を示すという解釈も成り立つ。</a:t>
            </a:r>
          </a:p>
          <a:p>
            <a:pPr marL="0" indent="0">
              <a:buNone/>
            </a:pPr>
            <a:r>
              <a:rPr lang="en-US" altLang="ja-JP" sz="2400" dirty="0">
                <a:solidFill>
                  <a:srgbClr val="FF0000"/>
                </a:solidFill>
              </a:rPr>
              <a:t>2100</a:t>
            </a:r>
            <a:r>
              <a:rPr lang="ja-JP" altLang="en-US" sz="2400" dirty="0">
                <a:solidFill>
                  <a:srgbClr val="FF0000"/>
                </a:solidFill>
              </a:rPr>
              <a:t>年の平均的なホモ・サピエンスの遺伝子の特徴</a:t>
            </a:r>
            <a:r>
              <a:rPr lang="ja-JP" altLang="en-US" sz="2400" dirty="0"/>
              <a:t>について、その構成比をみれば、アジア系とアフリカ系がほぼ</a:t>
            </a:r>
            <a:r>
              <a:rPr lang="en-US" altLang="ja-JP" sz="2400" dirty="0"/>
              <a:t>40</a:t>
            </a:r>
            <a:r>
              <a:rPr lang="ja-JP" altLang="en-US" sz="2400" dirty="0"/>
              <a:t>％、その他の系統が</a:t>
            </a:r>
            <a:r>
              <a:rPr lang="en-US" altLang="ja-JP" sz="2400" dirty="0"/>
              <a:t>20</a:t>
            </a:r>
            <a:r>
              <a:rPr lang="ja-JP" altLang="en-US" sz="2400" dirty="0"/>
              <a:t>％を占め、</a:t>
            </a:r>
            <a:r>
              <a:rPr lang="ja-JP" altLang="en-US" sz="2400" dirty="0">
                <a:solidFill>
                  <a:srgbClr val="FF0000"/>
                </a:solidFill>
              </a:rPr>
              <a:t>アジア系の</a:t>
            </a:r>
            <a:r>
              <a:rPr lang="en-US" altLang="ja-JP" sz="2400" dirty="0">
                <a:solidFill>
                  <a:srgbClr val="FF0000"/>
                </a:solidFill>
              </a:rPr>
              <a:t>1</a:t>
            </a:r>
            <a:r>
              <a:rPr lang="ja-JP" altLang="en-US" sz="2400" dirty="0">
                <a:solidFill>
                  <a:srgbClr val="FF0000"/>
                </a:solidFill>
              </a:rPr>
              <a:t>％弱が日本人の系統の遺伝子ということになる</a:t>
            </a:r>
            <a:r>
              <a:rPr lang="ja-JP" altLang="en-US" sz="2400" dirty="0"/>
              <a:t>。</a:t>
            </a:r>
          </a:p>
        </p:txBody>
      </p:sp>
      <p:sp>
        <p:nvSpPr>
          <p:cNvPr id="5" name="コンテンツ プレースホルダー 2">
            <a:extLst>
              <a:ext uri="{FF2B5EF4-FFF2-40B4-BE49-F238E27FC236}">
                <a16:creationId xmlns:a16="http://schemas.microsoft.com/office/drawing/2014/main" id="{EC60D99C-A5CA-BBD6-5C37-CA8BF00F1602}"/>
              </a:ext>
            </a:extLst>
          </p:cNvPr>
          <p:cNvSpPr txBox="1">
            <a:spLocks/>
          </p:cNvSpPr>
          <p:nvPr/>
        </p:nvSpPr>
        <p:spPr>
          <a:xfrm>
            <a:off x="6274067" y="1667821"/>
            <a:ext cx="4993905" cy="4353665"/>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2400" u="sng" dirty="0"/>
              <a:t>ホモ・サピエンスの遺伝子的特徴の遷移は、これまでも常に起きてきたことであり、驚くべき未来でも、避けるべき未来でもなく、単に歴史的必然と考えるしかない</a:t>
            </a:r>
            <a:r>
              <a:rPr lang="ja-JP" altLang="en-US" sz="2400" dirty="0"/>
              <a:t>。</a:t>
            </a:r>
          </a:p>
          <a:p>
            <a:pPr marL="0" indent="0">
              <a:buFont typeface="Arial" panose="020B0604020202020204" pitchFamily="34" charset="0"/>
              <a:buNone/>
            </a:pPr>
            <a:r>
              <a:rPr lang="ja-JP" altLang="en-US" sz="2400" dirty="0"/>
              <a:t>むしろアフリカ系の比率が増すこと自体は、混じり合った結果、本来の姿に戻っていくという点で、ごく自然なことのように思える。</a:t>
            </a:r>
          </a:p>
        </p:txBody>
      </p:sp>
    </p:spTree>
    <p:extLst>
      <p:ext uri="{BB962C8B-B14F-4D97-AF65-F5344CB8AC3E}">
        <p14:creationId xmlns:p14="http://schemas.microsoft.com/office/powerpoint/2010/main" val="2410125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625016" y="21425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１９</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出生・家族形成の未来</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758438" y="1508760"/>
            <a:ext cx="10462661" cy="1742173"/>
          </a:xfrm>
          <a:ln w="19050" cmpd="thickThi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fontScale="70000" lnSpcReduction="20000"/>
          </a:bodyPr>
          <a:lstStyle/>
          <a:p>
            <a:pPr marL="0" indent="0">
              <a:buNone/>
            </a:pPr>
            <a:r>
              <a:rPr lang="ja-JP" altLang="en-US" sz="2400" dirty="0"/>
              <a:t>・</a:t>
            </a:r>
            <a:r>
              <a:rPr lang="ja-JP" altLang="en-US" sz="2600" dirty="0"/>
              <a:t>「性と生殖に関する健康と権利」 </a:t>
            </a:r>
            <a:r>
              <a:rPr lang="en-US" altLang="ja-JP" sz="2600" dirty="0"/>
              <a:t>(SRHR</a:t>
            </a:r>
            <a:r>
              <a:rPr lang="ja-JP" altLang="en-US" sz="2600" dirty="0"/>
              <a:t>： </a:t>
            </a:r>
            <a:r>
              <a:rPr lang="en-US" altLang="ja-JP" sz="2600" dirty="0"/>
              <a:t>Sexual and Reproductive Health and Rights)</a:t>
            </a:r>
            <a:r>
              <a:rPr lang="ja-JP" altLang="en-US" sz="2600" dirty="0"/>
              <a:t>の推進、</a:t>
            </a:r>
            <a:endParaRPr lang="en-US" altLang="ja-JP" sz="2600" dirty="0"/>
          </a:p>
          <a:p>
            <a:pPr marL="0" indent="0">
              <a:buNone/>
            </a:pPr>
            <a:r>
              <a:rPr lang="ja-JP" altLang="en-US" sz="2600" dirty="0"/>
              <a:t>・女性のエンパワーメント</a:t>
            </a:r>
            <a:endParaRPr lang="en-US" altLang="ja-JP" sz="2600" dirty="0"/>
          </a:p>
          <a:p>
            <a:pPr marL="0" indent="0">
              <a:buNone/>
            </a:pPr>
            <a:r>
              <a:rPr lang="ja-JP" altLang="en-US" sz="2600" dirty="0"/>
              <a:t>・ワークライフ・バランスの強化</a:t>
            </a:r>
            <a:endParaRPr lang="en-US" altLang="ja-JP" sz="2600" dirty="0"/>
          </a:p>
          <a:p>
            <a:pPr marL="0" indent="0">
              <a:buNone/>
            </a:pPr>
            <a:r>
              <a:rPr lang="ja-JP" altLang="en-US" sz="2600" dirty="0"/>
              <a:t>・社会経済的格差の縮小。</a:t>
            </a:r>
          </a:p>
        </p:txBody>
      </p:sp>
      <p:sp>
        <p:nvSpPr>
          <p:cNvPr id="5" name="コンテンツ プレースホルダー 2">
            <a:extLst>
              <a:ext uri="{FF2B5EF4-FFF2-40B4-BE49-F238E27FC236}">
                <a16:creationId xmlns:a16="http://schemas.microsoft.com/office/drawing/2014/main" id="{EC60D99C-A5CA-BBD6-5C37-CA8BF00F1602}"/>
              </a:ext>
            </a:extLst>
          </p:cNvPr>
          <p:cNvSpPr txBox="1">
            <a:spLocks/>
          </p:cNvSpPr>
          <p:nvPr/>
        </p:nvSpPr>
        <p:spPr>
          <a:xfrm>
            <a:off x="758438" y="3293364"/>
            <a:ext cx="10462661" cy="1742173"/>
          </a:xfrm>
          <a:prstGeom prst="rect">
            <a:avLst/>
          </a:prstGeom>
          <a:ln w="15875">
            <a:solidFill>
              <a:schemeClr val="tx1"/>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2400" dirty="0"/>
              <a:t>生殖補助医療（</a:t>
            </a:r>
            <a:r>
              <a:rPr lang="en-US" altLang="ja-JP" sz="2400" dirty="0"/>
              <a:t>ART</a:t>
            </a:r>
            <a:r>
              <a:rPr lang="ja-JP" altLang="en-US" sz="2400" dirty="0"/>
              <a:t>：</a:t>
            </a:r>
            <a:r>
              <a:rPr lang="en-US" altLang="ja-JP" sz="2400" dirty="0"/>
              <a:t>Assisted Reproductive Technology</a:t>
            </a:r>
            <a:r>
              <a:rPr lang="ja-JP" altLang="en-US" sz="2400" dirty="0"/>
              <a:t>）の拡大。高年齢出産の安全性を保証，出生間隔の短縮（多胎児出産，代理母出産，人工胎盤の利用）などによる最大出生力の上昇，卵子の冷凍保存・解凍・体外受精などの利用が一般化すれば出生タイミングをライフコース上の任意の時点（未来）にシフトさせることも可能となる。</a:t>
            </a:r>
          </a:p>
        </p:txBody>
      </p:sp>
      <p:sp>
        <p:nvSpPr>
          <p:cNvPr id="8" name="コンテンツ プレースホルダー 2">
            <a:extLst>
              <a:ext uri="{FF2B5EF4-FFF2-40B4-BE49-F238E27FC236}">
                <a16:creationId xmlns:a16="http://schemas.microsoft.com/office/drawing/2014/main" id="{1BF7AC13-5670-0A35-10F5-A57096C480D1}"/>
              </a:ext>
            </a:extLst>
          </p:cNvPr>
          <p:cNvSpPr txBox="1">
            <a:spLocks/>
          </p:cNvSpPr>
          <p:nvPr/>
        </p:nvSpPr>
        <p:spPr>
          <a:xfrm>
            <a:off x="758438" y="5053904"/>
            <a:ext cx="10462661" cy="1034715"/>
          </a:xfrm>
          <a:prstGeom prst="rect">
            <a:avLst/>
          </a:prstGeom>
          <a:ln w="15875">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eaLnBrk="1" hangingPunct="1"/>
            <a:r>
              <a:rPr kumimoji="0"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社会全体の再生産は社会がコントロールする方向に進化するしかない。</a:t>
            </a:r>
            <a:endParaRPr kumimoji="0"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a:p>
            <a:pPr marL="0" indent="0" eaLnBrk="1" hangingPunct="1">
              <a:buNone/>
            </a:pPr>
            <a:r>
              <a:rPr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　</a:t>
            </a:r>
            <a:r>
              <a:rPr kumimoji="0"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⇒再生産の社会化</a:t>
            </a:r>
            <a:endParaRPr kumimoji="0"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2441720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625016" y="21425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１９</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寿命・健康の未来</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758438" y="1508760"/>
            <a:ext cx="10462661" cy="1742173"/>
          </a:xfrm>
          <a:ln w="19050" cmpd="thickThi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lnSpcReduction="10000"/>
          </a:bodyPr>
          <a:lstStyle/>
          <a:p>
            <a:pPr marL="0" indent="0">
              <a:buNone/>
            </a:pPr>
            <a:r>
              <a:rPr lang="ja-JP" altLang="en-US" sz="2400" dirty="0"/>
              <a:t>「健康とは、完全な 肉体的、精神的及び社会的福祉の状態であり、単に疾病又は病弱の存在しないことではない。到達しうる最高基準の健康を享有することは、人種、宗教、政治的信念又は経済的若しくは社会的条件の差別なしに万人の有する基本的権利の一つである」（世界保健機関（</a:t>
            </a:r>
            <a:r>
              <a:rPr lang="en-US" altLang="ja-JP" sz="2400" dirty="0"/>
              <a:t>WHO</a:t>
            </a:r>
            <a:r>
              <a:rPr lang="ja-JP" altLang="en-US" sz="2400" dirty="0"/>
              <a:t>）憲章　</a:t>
            </a:r>
            <a:r>
              <a:rPr lang="en-US" altLang="ja-JP" sz="2400" dirty="0"/>
              <a:t>1946</a:t>
            </a:r>
            <a:r>
              <a:rPr lang="ja-JP" altLang="en-US" sz="2400" dirty="0"/>
              <a:t>年）</a:t>
            </a:r>
          </a:p>
        </p:txBody>
      </p:sp>
      <p:sp>
        <p:nvSpPr>
          <p:cNvPr id="5" name="コンテンツ プレースホルダー 2">
            <a:extLst>
              <a:ext uri="{FF2B5EF4-FFF2-40B4-BE49-F238E27FC236}">
                <a16:creationId xmlns:a16="http://schemas.microsoft.com/office/drawing/2014/main" id="{EC60D99C-A5CA-BBD6-5C37-CA8BF00F1602}"/>
              </a:ext>
            </a:extLst>
          </p:cNvPr>
          <p:cNvSpPr txBox="1">
            <a:spLocks/>
          </p:cNvSpPr>
          <p:nvPr/>
        </p:nvSpPr>
        <p:spPr>
          <a:xfrm>
            <a:off x="758438" y="3293364"/>
            <a:ext cx="10462661" cy="1742173"/>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2400" dirty="0"/>
              <a:t>長い人生の</a:t>
            </a:r>
            <a:r>
              <a:rPr lang="en-US" altLang="ja-JP" sz="2400" dirty="0"/>
              <a:t>QOL</a:t>
            </a:r>
            <a:r>
              <a:rPr lang="ja-JP" altLang="en-US" sz="2400" dirty="0"/>
              <a:t>（</a:t>
            </a:r>
            <a:r>
              <a:rPr lang="en-US" altLang="ja-JP" sz="2400" dirty="0"/>
              <a:t>quality of life )</a:t>
            </a:r>
            <a:r>
              <a:rPr lang="ja-JP" altLang="en-US" sz="2400" dirty="0"/>
              <a:t>の向上・保障</a:t>
            </a:r>
          </a:p>
          <a:p>
            <a:pPr marL="0" indent="0">
              <a:buFont typeface="Arial" panose="020B0604020202020204" pitchFamily="34" charset="0"/>
              <a:buNone/>
            </a:pPr>
            <a:r>
              <a:rPr lang="ja-JP" altLang="en-US" sz="2400" dirty="0"/>
              <a:t>「死ぬ権利」の保障（尊厳死・安楽死・自死など、自らの死について自己決定する権利）</a:t>
            </a:r>
          </a:p>
        </p:txBody>
      </p:sp>
      <p:sp>
        <p:nvSpPr>
          <p:cNvPr id="8" name="コンテンツ プレースホルダー 2">
            <a:extLst>
              <a:ext uri="{FF2B5EF4-FFF2-40B4-BE49-F238E27FC236}">
                <a16:creationId xmlns:a16="http://schemas.microsoft.com/office/drawing/2014/main" id="{1BF7AC13-5670-0A35-10F5-A57096C480D1}"/>
              </a:ext>
            </a:extLst>
          </p:cNvPr>
          <p:cNvSpPr txBox="1">
            <a:spLocks/>
          </p:cNvSpPr>
          <p:nvPr/>
        </p:nvSpPr>
        <p:spPr>
          <a:xfrm>
            <a:off x="758438" y="5053904"/>
            <a:ext cx="10462661" cy="1034715"/>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eaLnBrk="1" hangingPunct="1"/>
            <a:r>
              <a:rPr kumimoji="0"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社会全体の寿命・健康は社会がコントロールする方向に進化するしかない。⇒寿命・健康の社会化</a:t>
            </a:r>
          </a:p>
        </p:txBody>
      </p:sp>
    </p:spTree>
    <p:extLst>
      <p:ext uri="{BB962C8B-B14F-4D97-AF65-F5344CB8AC3E}">
        <p14:creationId xmlns:p14="http://schemas.microsoft.com/office/powerpoint/2010/main" val="55547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625016" y="21425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１９</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人口移動の未来</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758439" y="1508760"/>
            <a:ext cx="4958968" cy="4208646"/>
          </a:xfrm>
          <a:ln w="19050" cmpd="thickThi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fontScale="92500" lnSpcReduction="10000"/>
          </a:bodyPr>
          <a:lstStyle/>
          <a:p>
            <a:pPr marL="0" indent="0">
              <a:buNone/>
            </a:pPr>
            <a:r>
              <a:rPr lang="ja-JP" altLang="en-US" sz="2400" dirty="0"/>
              <a:t>居住・移動の自由の拡大：市区町村⇒国内⇒国外</a:t>
            </a:r>
          </a:p>
          <a:p>
            <a:pPr marL="0" indent="0">
              <a:buNone/>
            </a:pPr>
            <a:r>
              <a:rPr lang="ja-JP" altLang="en-US" sz="2400" dirty="0"/>
              <a:t>経済のグローバル化＋移動コストの低下＋コンピュータネットワークによる情報通信の広がり</a:t>
            </a:r>
          </a:p>
          <a:p>
            <a:pPr marL="0" indent="0">
              <a:buNone/>
            </a:pPr>
            <a:r>
              <a:rPr lang="ja-JP" altLang="en-US" sz="2400" dirty="0"/>
              <a:t>政治・経済難民の受入⇒政治的安定化</a:t>
            </a:r>
          </a:p>
          <a:p>
            <a:pPr marL="0" indent="0">
              <a:buNone/>
            </a:pPr>
            <a:r>
              <a:rPr lang="ja-JP" altLang="en-US" sz="2400" dirty="0"/>
              <a:t>人口増加の緩和（サブサハラ・アフリカ）</a:t>
            </a:r>
          </a:p>
          <a:p>
            <a:pPr marL="0" indent="0">
              <a:buNone/>
            </a:pPr>
            <a:r>
              <a:rPr lang="ja-JP" altLang="en-US" sz="2400" dirty="0"/>
              <a:t>少子高齢・人口減少の緩和（先進諸国）</a:t>
            </a:r>
          </a:p>
          <a:p>
            <a:pPr marL="0" indent="0">
              <a:buNone/>
            </a:pPr>
            <a:r>
              <a:rPr lang="ja-JP" altLang="en-US" sz="2400" dirty="0"/>
              <a:t>消費需要と労働力需要の不均衡の緩和</a:t>
            </a:r>
          </a:p>
        </p:txBody>
      </p:sp>
      <p:sp>
        <p:nvSpPr>
          <p:cNvPr id="5" name="コンテンツ プレースホルダー 2">
            <a:extLst>
              <a:ext uri="{FF2B5EF4-FFF2-40B4-BE49-F238E27FC236}">
                <a16:creationId xmlns:a16="http://schemas.microsoft.com/office/drawing/2014/main" id="{EC60D99C-A5CA-BBD6-5C37-CA8BF00F1602}"/>
              </a:ext>
            </a:extLst>
          </p:cNvPr>
          <p:cNvSpPr txBox="1">
            <a:spLocks/>
          </p:cNvSpPr>
          <p:nvPr/>
        </p:nvSpPr>
        <p:spPr>
          <a:xfrm>
            <a:off x="5807241" y="1522307"/>
            <a:ext cx="5883702" cy="2026118"/>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2400" dirty="0"/>
              <a:t>常住人口と移動人口の区分の消滅</a:t>
            </a:r>
          </a:p>
          <a:p>
            <a:pPr marL="0" indent="0">
              <a:buFont typeface="Arial" panose="020B0604020202020204" pitchFamily="34" charset="0"/>
              <a:buNone/>
            </a:pPr>
            <a:r>
              <a:rPr lang="ja-JP" altLang="en-US" sz="2400" dirty="0"/>
              <a:t>個人の位置情報は</a:t>
            </a:r>
            <a:r>
              <a:rPr lang="en-US" altLang="ja-JP" sz="2400" dirty="0"/>
              <a:t>GPS</a:t>
            </a:r>
            <a:r>
              <a:rPr lang="ja-JP" altLang="en-US" sz="2400" dirty="0"/>
              <a:t>でリアルタイムで把握される。</a:t>
            </a:r>
          </a:p>
        </p:txBody>
      </p:sp>
      <p:sp>
        <p:nvSpPr>
          <p:cNvPr id="8" name="コンテンツ プレースホルダー 2">
            <a:extLst>
              <a:ext uri="{FF2B5EF4-FFF2-40B4-BE49-F238E27FC236}">
                <a16:creationId xmlns:a16="http://schemas.microsoft.com/office/drawing/2014/main" id="{1BF7AC13-5670-0A35-10F5-A57096C480D1}"/>
              </a:ext>
            </a:extLst>
          </p:cNvPr>
          <p:cNvSpPr txBox="1">
            <a:spLocks/>
          </p:cNvSpPr>
          <p:nvPr/>
        </p:nvSpPr>
        <p:spPr>
          <a:xfrm>
            <a:off x="5807241" y="3745844"/>
            <a:ext cx="5626320" cy="1971562"/>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eaLnBrk="1" hangingPunct="1">
              <a:buNone/>
            </a:pPr>
            <a:r>
              <a:rPr kumimoji="0"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個人の移動の自由は最大限保障されるが、その社会的リスクは社会全体としてコントロールしてゆく方向に進化する。</a:t>
            </a:r>
          </a:p>
        </p:txBody>
      </p:sp>
    </p:spTree>
    <p:extLst>
      <p:ext uri="{BB962C8B-B14F-4D97-AF65-F5344CB8AC3E}">
        <p14:creationId xmlns:p14="http://schemas.microsoft.com/office/powerpoint/2010/main" val="13109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7FB0E5-0920-011E-EFE5-7A4DEB70590B}"/>
              </a:ext>
            </a:extLst>
          </p:cNvPr>
          <p:cNvSpPr>
            <a:spLocks noGrp="1"/>
          </p:cNvSpPr>
          <p:nvPr>
            <p:ph type="title"/>
          </p:nvPr>
        </p:nvSpPr>
        <p:spPr>
          <a:xfrm>
            <a:off x="711577" y="2301734"/>
            <a:ext cx="10364451" cy="1596177"/>
          </a:xfrm>
        </p:spPr>
        <p:txBody>
          <a:bodyPr/>
          <a:lstStyle/>
          <a:p>
            <a:r>
              <a:rPr lang="ja-JP" altLang="en-US" dirty="0"/>
              <a:t>１．人口減少は、不可避の未来か？</a:t>
            </a:r>
            <a:endParaRPr lang="en-US" dirty="0"/>
          </a:p>
        </p:txBody>
      </p:sp>
    </p:spTree>
    <p:extLst>
      <p:ext uri="{BB962C8B-B14F-4D97-AF65-F5344CB8AC3E}">
        <p14:creationId xmlns:p14="http://schemas.microsoft.com/office/powerpoint/2010/main" val="1928932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6" name="Picture 4" descr="上空から見た川の三角州によって作られた模様">
            <a:extLst>
              <a:ext uri="{FF2B5EF4-FFF2-40B4-BE49-F238E27FC236}">
                <a16:creationId xmlns:a16="http://schemas.microsoft.com/office/drawing/2014/main" id="{DD8B4D60-490A-3CF2-96FA-EB589B5A523B}"/>
              </a:ext>
            </a:extLst>
          </p:cNvPr>
          <p:cNvPicPr>
            <a:picLocks noChangeAspect="1"/>
          </p:cNvPicPr>
          <p:nvPr/>
        </p:nvPicPr>
        <p:blipFill rotWithShape="1">
          <a:blip r:embed="rId2"/>
          <a:srcRect l="25299" r="30686"/>
          <a:stretch/>
        </p:blipFill>
        <p:spPr>
          <a:xfrm>
            <a:off x="20" y="10"/>
            <a:ext cx="4024741" cy="6857990"/>
          </a:xfrm>
          <a:prstGeom prst="rect">
            <a:avLst/>
          </a:prstGeom>
        </p:spPr>
      </p:pic>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4386540" y="0"/>
            <a:ext cx="6546251" cy="709769"/>
          </a:xfrm>
        </p:spPr>
        <p:txBody>
          <a:bodyPr>
            <a:normAutofit/>
          </a:bodyPr>
          <a:lstStyle/>
          <a:p>
            <a:r>
              <a:rPr kumimoji="0" lang="en-US" altLang="ja-JP" sz="2800" dirty="0">
                <a:ea typeface="ＭＳ Ｐゴシック" panose="020B0600070205080204" pitchFamily="50" charset="-128"/>
              </a:rPr>
              <a:t>Q</a:t>
            </a:r>
            <a:r>
              <a:rPr kumimoji="0" lang="ja-JP" altLang="en-US" sz="2800" dirty="0">
                <a:ea typeface="ＭＳ Ｐゴシック" panose="020B0600070205080204" pitchFamily="50" charset="-128"/>
              </a:rPr>
              <a:t>２０</a:t>
            </a:r>
            <a:r>
              <a:rPr kumimoji="0" lang="en-US" altLang="ja-JP" sz="2800" dirty="0">
                <a:ea typeface="ＭＳ Ｐゴシック" panose="020B0600070205080204" pitchFamily="50" charset="-128"/>
              </a:rPr>
              <a:t>:</a:t>
            </a:r>
            <a:r>
              <a:rPr kumimoji="0" lang="ja-JP" altLang="en-US" sz="2800" dirty="0">
                <a:latin typeface="ＭＳ Ｐゴシック" panose="020B0600070205080204" pitchFamily="50" charset="-128"/>
                <a:ea typeface="ＭＳ Ｐゴシック" panose="020B0600070205080204" pitchFamily="50" charset="-128"/>
              </a:rPr>
              <a:t>ホモ・サピエンスはどこから来たか？</a:t>
            </a:r>
            <a:endParaRPr lang="en-US" sz="2800"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4386540" y="935695"/>
            <a:ext cx="6865392" cy="4986609"/>
          </a:xfrm>
        </p:spPr>
        <p:txBody>
          <a:bodyPr>
            <a:normAutofit fontScale="25000" lnSpcReduction="20000"/>
          </a:bodyPr>
          <a:lstStyle/>
          <a:p>
            <a:pPr>
              <a:lnSpc>
                <a:spcPct val="110000"/>
              </a:lnSpc>
            </a:pPr>
            <a:r>
              <a:rPr kumimoji="0" lang="ja-JP" altLang="en-US" sz="8000" dirty="0">
                <a:latin typeface="+mn-ea"/>
              </a:rPr>
              <a:t>人類の祖先は、およそ</a:t>
            </a:r>
            <a:r>
              <a:rPr kumimoji="0" lang="en-US" altLang="ja-JP" sz="8000" dirty="0">
                <a:latin typeface="+mn-ea"/>
              </a:rPr>
              <a:t>700</a:t>
            </a:r>
            <a:r>
              <a:rPr kumimoji="0" lang="ja-JP" altLang="en-US" sz="8000" dirty="0">
                <a:latin typeface="+mn-ea"/>
              </a:rPr>
              <a:t>万年前まで遡られ、その頃、現生の生物であるチンパンジーの祖先と人類の祖先が分岐した。この分岐からさらに様々な人類が分岐し、その一つであるホモ属が誕生したのが</a:t>
            </a:r>
            <a:r>
              <a:rPr kumimoji="0" lang="en-US" altLang="ja-JP" sz="8000" dirty="0">
                <a:latin typeface="+mn-ea"/>
              </a:rPr>
              <a:t>200</a:t>
            </a:r>
            <a:r>
              <a:rPr kumimoji="0" lang="ja-JP" altLang="en-US" sz="8000" dirty="0">
                <a:latin typeface="+mn-ea"/>
              </a:rPr>
              <a:t>万年前で、さらに現生人類であるホモ・サピエンスが誕生したのは</a:t>
            </a:r>
            <a:r>
              <a:rPr kumimoji="0" lang="en-US" altLang="ja-JP" sz="8000" dirty="0">
                <a:latin typeface="+mn-ea"/>
              </a:rPr>
              <a:t>30</a:t>
            </a:r>
            <a:r>
              <a:rPr kumimoji="0" lang="ja-JP" altLang="en-US" sz="8000" dirty="0">
                <a:latin typeface="+mn-ea"/>
              </a:rPr>
              <a:t>万年から</a:t>
            </a:r>
            <a:r>
              <a:rPr kumimoji="0" lang="en-US" altLang="ja-JP" sz="8000" dirty="0">
                <a:latin typeface="+mn-ea"/>
              </a:rPr>
              <a:t>20</a:t>
            </a:r>
            <a:r>
              <a:rPr kumimoji="0" lang="ja-JP" altLang="en-US" sz="8000" dirty="0">
                <a:latin typeface="+mn-ea"/>
              </a:rPr>
              <a:t>万年前のアフリカであった。そのアフリカの、現在のサブサハラ・アフリカのあたりで、初期のホモ・サピエンスの拡散が起きて、当時の遺伝子が今日においてもなお残っている。</a:t>
            </a:r>
          </a:p>
          <a:p>
            <a:pPr>
              <a:lnSpc>
                <a:spcPct val="110000"/>
              </a:lnSpc>
            </a:pPr>
            <a:r>
              <a:rPr lang="en-US" altLang="ja-JP" sz="8000" dirty="0">
                <a:latin typeface="+mn-ea"/>
              </a:rPr>
              <a:t>6</a:t>
            </a:r>
            <a:r>
              <a:rPr lang="ja-JP" altLang="en-US" sz="8000" dirty="0">
                <a:latin typeface="+mn-ea"/>
              </a:rPr>
              <a:t>万年前ほど前にホモ・サピエンスがアフリカを出て（アウト・オブ・アフリカ）、旧大陸にいたホモ・サピエンス以外の人類を駆逐しながら世界中に広がった（篠田</a:t>
            </a:r>
            <a:r>
              <a:rPr lang="en-US" altLang="ja-JP" sz="8000" dirty="0">
                <a:latin typeface="+mn-ea"/>
              </a:rPr>
              <a:t>2022</a:t>
            </a:r>
            <a:r>
              <a:rPr lang="ja-JP" altLang="en-US" sz="8000" dirty="0">
                <a:latin typeface="+mn-ea"/>
              </a:rPr>
              <a:t>）。ユヴァル・ノア・ハラリは、ホモ・サピエンスをライバルの生物種を絶滅に追いやるシリアル・キラー（連続殺人鬼）と非難しているが、少なくとも同じホモ属のネアンデルタール人やデニソワ人とは共存し交雑していた。絶滅させたのではなく、交わり混じりあったというべきではないか。遺伝子的には今日もなお存続している。遠く遥かな人口の波のなごりとして</a:t>
            </a:r>
            <a:r>
              <a:rPr lang="en-US" altLang="ja-JP" sz="8000" dirty="0">
                <a:latin typeface="+mn-ea"/>
              </a:rPr>
              <a:t>……</a:t>
            </a:r>
            <a:r>
              <a:rPr lang="ja-JP" altLang="en-US" sz="8000" dirty="0">
                <a:latin typeface="+mn-ea"/>
              </a:rPr>
              <a:t>。</a:t>
            </a:r>
            <a:endParaRPr lang="en-US" altLang="ja-JP" sz="8000" dirty="0">
              <a:latin typeface="+mn-ea"/>
            </a:endParaRPr>
          </a:p>
          <a:p>
            <a:pPr marL="0" indent="0">
              <a:lnSpc>
                <a:spcPct val="110000"/>
              </a:lnSpc>
              <a:buNone/>
            </a:pPr>
            <a:endParaRPr lang="ja-JP" altLang="en-US" sz="1400" dirty="0"/>
          </a:p>
          <a:p>
            <a:pPr>
              <a:lnSpc>
                <a:spcPct val="110000"/>
              </a:lnSpc>
            </a:pPr>
            <a:endParaRPr lang="ja-JP" altLang="en-US" sz="1400" dirty="0"/>
          </a:p>
          <a:p>
            <a:pPr>
              <a:lnSpc>
                <a:spcPct val="110000"/>
              </a:lnSpc>
            </a:pPr>
            <a:endParaRPr lang="en-US" altLang="ja-JP" sz="1400" dirty="0"/>
          </a:p>
          <a:p>
            <a:pPr>
              <a:lnSpc>
                <a:spcPct val="110000"/>
              </a:lnSpc>
            </a:pPr>
            <a:endParaRPr lang="ja-JP" altLang="en-US" sz="1400" dirty="0"/>
          </a:p>
          <a:p>
            <a:pPr>
              <a:lnSpc>
                <a:spcPct val="110000"/>
              </a:lnSpc>
            </a:pPr>
            <a:endParaRPr lang="en-US" sz="1400" dirty="0"/>
          </a:p>
        </p:txBody>
      </p:sp>
    </p:spTree>
    <p:extLst>
      <p:ext uri="{BB962C8B-B14F-4D97-AF65-F5344CB8AC3E}">
        <p14:creationId xmlns:p14="http://schemas.microsoft.com/office/powerpoint/2010/main" val="398507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ヒトはどこから来たのか？ | 淡路島健康生活科学研究所 さん">
            <a:extLst>
              <a:ext uri="{FF2B5EF4-FFF2-40B4-BE49-F238E27FC236}">
                <a16:creationId xmlns:a16="http://schemas.microsoft.com/office/drawing/2014/main" id="{25153098-D45B-E05A-2D19-A9327C9B76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70298" y="1848301"/>
            <a:ext cx="5744873" cy="27138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ub-Saharan Africa - Wikipedia">
            <a:extLst>
              <a:ext uri="{FF2B5EF4-FFF2-40B4-BE49-F238E27FC236}">
                <a16:creationId xmlns:a16="http://schemas.microsoft.com/office/drawing/2014/main" id="{AB4249E6-1A15-9E54-654A-F204547DB2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26733" y="1681048"/>
            <a:ext cx="3265526" cy="3265526"/>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1A1E96EF-77C8-ADAC-C6E8-F85EE6253355}"/>
              </a:ext>
            </a:extLst>
          </p:cNvPr>
          <p:cNvSpPr>
            <a:spLocks noGrp="1"/>
          </p:cNvSpPr>
          <p:nvPr>
            <p:ph type="sldNum" sz="quarter" idx="12"/>
          </p:nvPr>
        </p:nvSpPr>
        <p:spPr>
          <a:xfrm>
            <a:off x="10514011" y="6431916"/>
            <a:ext cx="953392" cy="365125"/>
          </a:xfrm>
        </p:spPr>
        <p:txBody>
          <a:bodyPr vert="horz" lIns="91440" tIns="45720" rIns="91440" bIns="45720" rtlCol="0" anchor="ctr">
            <a:normAutofit/>
          </a:bodyPr>
          <a:lstStyle/>
          <a:p>
            <a:pPr>
              <a:spcAft>
                <a:spcPts val="600"/>
              </a:spcAft>
            </a:pPr>
            <a:fld id="{6D22F896-40B5-4ADD-8801-0D06FADFA095}" type="slidenum">
              <a:rPr lang="en-US" kern="1200" dirty="0">
                <a:solidFill>
                  <a:schemeClr val="tx1"/>
                </a:solidFill>
                <a:latin typeface="+mn-lt"/>
                <a:ea typeface="+mn-ea"/>
                <a:cs typeface="+mn-cs"/>
              </a:rPr>
              <a:pPr>
                <a:spcAft>
                  <a:spcPts val="600"/>
                </a:spcAft>
              </a:pPr>
              <a:t>41</a:t>
            </a:fld>
            <a:endParaRPr lang="en-US" kern="1200" dirty="0">
              <a:solidFill>
                <a:schemeClr val="tx1"/>
              </a:solidFill>
              <a:latin typeface="+mn-lt"/>
              <a:ea typeface="+mn-ea"/>
              <a:cs typeface="+mn-cs"/>
            </a:endParaRPr>
          </a:p>
        </p:txBody>
      </p:sp>
      <p:sp>
        <p:nvSpPr>
          <p:cNvPr id="2" name="フッター プレースホルダー 1">
            <a:extLst>
              <a:ext uri="{FF2B5EF4-FFF2-40B4-BE49-F238E27FC236}">
                <a16:creationId xmlns:a16="http://schemas.microsoft.com/office/drawing/2014/main" id="{E342644B-0A01-9A04-C58F-1D250450DE53}"/>
              </a:ext>
            </a:extLst>
          </p:cNvPr>
          <p:cNvSpPr>
            <a:spLocks noGrp="1"/>
          </p:cNvSpPr>
          <p:nvPr>
            <p:ph type="ftr" sz="quarter" idx="11"/>
          </p:nvPr>
        </p:nvSpPr>
        <p:spPr>
          <a:xfrm>
            <a:off x="724598" y="6431916"/>
            <a:ext cx="6620644" cy="365125"/>
          </a:xfrm>
        </p:spPr>
        <p:txBody>
          <a:bodyPr vert="horz" lIns="91440" tIns="45720" rIns="91440" bIns="45720" rtlCol="0" anchor="ctr">
            <a:normAutofit/>
          </a:bodyPr>
          <a:lstStyle/>
          <a:p>
            <a:endParaRPr lang="en-US" sz="1000" kern="1200" dirty="0">
              <a:solidFill>
                <a:schemeClr val="tx1"/>
              </a:solidFill>
              <a:latin typeface="+mn-lt"/>
              <a:ea typeface="+mn-ea"/>
              <a:cs typeface="+mn-cs"/>
            </a:endParaRPr>
          </a:p>
        </p:txBody>
      </p:sp>
    </p:spTree>
    <p:extLst>
      <p:ext uri="{BB962C8B-B14F-4D97-AF65-F5344CB8AC3E}">
        <p14:creationId xmlns:p14="http://schemas.microsoft.com/office/powerpoint/2010/main" val="3208787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Picture 4" descr="宇宙から撮影した地球">
            <a:extLst>
              <a:ext uri="{FF2B5EF4-FFF2-40B4-BE49-F238E27FC236}">
                <a16:creationId xmlns:a16="http://schemas.microsoft.com/office/drawing/2014/main" id="{3D94F28E-02AE-3846-6387-41F95AADEDAC}"/>
              </a:ext>
            </a:extLst>
          </p:cNvPr>
          <p:cNvPicPr>
            <a:picLocks noChangeAspect="1"/>
          </p:cNvPicPr>
          <p:nvPr/>
        </p:nvPicPr>
        <p:blipFill rotWithShape="1">
          <a:blip r:embed="rId2"/>
          <a:srcRect l="60820" r="793" b="1"/>
          <a:stretch/>
        </p:blipFill>
        <p:spPr>
          <a:xfrm>
            <a:off x="8157374" y="10"/>
            <a:ext cx="4034626" cy="6857990"/>
          </a:xfrm>
          <a:prstGeom prst="rect">
            <a:avLst/>
          </a:prstGeom>
        </p:spPr>
      </p:pic>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484860" y="374573"/>
            <a:ext cx="7672513" cy="451692"/>
          </a:xfrm>
        </p:spPr>
        <p:txBody>
          <a:bodyPr>
            <a:normAutofit fontScale="90000"/>
          </a:bodyPr>
          <a:lstStyle/>
          <a:p>
            <a:r>
              <a:rPr kumimoji="0" lang="en-US" altLang="ja-JP" dirty="0">
                <a:ea typeface="ＭＳ Ｐゴシック" panose="020B0600070205080204" pitchFamily="50" charset="-128"/>
              </a:rPr>
              <a:t>Q</a:t>
            </a:r>
            <a:r>
              <a:rPr kumimoji="0" lang="ja-JP" altLang="en-US" dirty="0">
                <a:ea typeface="ＭＳ Ｐゴシック" panose="020B0600070205080204" pitchFamily="50" charset="-128"/>
              </a:rPr>
              <a:t>２１</a:t>
            </a:r>
            <a:r>
              <a:rPr kumimoji="0" lang="en-US" altLang="ja-JP" dirty="0">
                <a:ea typeface="ＭＳ Ｐゴシック" panose="020B0600070205080204" pitchFamily="50" charset="-128"/>
              </a:rPr>
              <a:t>:</a:t>
            </a:r>
            <a:r>
              <a:rPr kumimoji="0" lang="ja-JP" altLang="en-US" dirty="0">
                <a:latin typeface="ＭＳ Ｐゴシック" panose="020B0600070205080204" pitchFamily="50" charset="-128"/>
                <a:ea typeface="ＭＳ Ｐゴシック" panose="020B0600070205080204" pitchFamily="50" charset="-128"/>
              </a:rPr>
              <a:t>ホモ・サピエンスはどこへ行くのか？</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870144" y="1102043"/>
            <a:ext cx="6703644" cy="5222869"/>
          </a:xfrm>
        </p:spPr>
        <p:txBody>
          <a:bodyPr>
            <a:normAutofit fontScale="25000" lnSpcReduction="20000"/>
          </a:bodyPr>
          <a:lstStyle/>
          <a:p>
            <a:pPr>
              <a:lnSpc>
                <a:spcPct val="110000"/>
              </a:lnSpc>
            </a:pPr>
            <a:r>
              <a:rPr kumimoji="0" lang="ja-JP" altLang="en-US" sz="8000" dirty="0">
                <a:ea typeface="ＭＳ Ｐゴシック" panose="020B0600070205080204" pitchFamily="50" charset="-128"/>
              </a:rPr>
              <a:t>ホモ・サピエンスは、その後も移動と拡散を繰り返しながら、世界中に広がり、シベリアルートやインド沿岸部、東南アジアから東アジアへ、また一部は、オセアニアやミクロネシアへ、そして、シベリアルートと東アジアルートは日本で合流し、北米にわたり、そこから南米へ、またミクロネシアから海を超えて、直接、南米に辿りついた。</a:t>
            </a:r>
          </a:p>
          <a:p>
            <a:pPr>
              <a:lnSpc>
                <a:spcPct val="110000"/>
              </a:lnSpc>
            </a:pPr>
            <a:r>
              <a:rPr lang="ja-JP" altLang="en-US" sz="8000" dirty="0"/>
              <a:t>その過程は狩猟採集から農耕社会へ、農耕社会から産業社会へ、ポスト産業化社会から情報社会へと変遷して、その都度、人口は爆発的な増加と収束の波を起こしていったと考えられる。そして、その人口の波はほぼ一巡し、産業革命以降の最後の人口転換が終わり、人類全体がポスト人口転換期に入ろうとしている。</a:t>
            </a:r>
            <a:endParaRPr lang="en-US" altLang="ja-JP" sz="8000" dirty="0"/>
          </a:p>
          <a:p>
            <a:pPr>
              <a:lnSpc>
                <a:spcPct val="110000"/>
              </a:lnSpc>
            </a:pPr>
            <a:r>
              <a:rPr lang="ja-JP" altLang="en-US" sz="8000" dirty="0"/>
              <a:t>人類がこのポスト人口転換期の人口減少の危機を乗越えるとしても、もはや、この地球上でさらに人口増加を続ける意味はないだろう。しかし、ホモ・サピエンスの進化の原動力が環境に対する知的好奇心にあるとすれば、次は地球外へと広がっていくしかない。未来は我々自身の選択にかかっている。</a:t>
            </a:r>
          </a:p>
          <a:p>
            <a:pPr>
              <a:lnSpc>
                <a:spcPct val="110000"/>
              </a:lnSpc>
            </a:pPr>
            <a:endParaRPr lang="ja-JP" altLang="en-US" sz="1400" dirty="0"/>
          </a:p>
          <a:p>
            <a:pPr marL="0" indent="0">
              <a:lnSpc>
                <a:spcPct val="110000"/>
              </a:lnSpc>
              <a:buNone/>
            </a:pPr>
            <a:endParaRPr lang="ja-JP" altLang="en-US" sz="1400" dirty="0"/>
          </a:p>
          <a:p>
            <a:pPr>
              <a:lnSpc>
                <a:spcPct val="110000"/>
              </a:lnSpc>
            </a:pPr>
            <a:endParaRPr lang="ja-JP" altLang="en-US" sz="1400" dirty="0"/>
          </a:p>
          <a:p>
            <a:pPr>
              <a:lnSpc>
                <a:spcPct val="110000"/>
              </a:lnSpc>
            </a:pPr>
            <a:endParaRPr lang="en-US" altLang="ja-JP" sz="1400" dirty="0"/>
          </a:p>
          <a:p>
            <a:pPr>
              <a:lnSpc>
                <a:spcPct val="110000"/>
              </a:lnSpc>
            </a:pPr>
            <a:endParaRPr lang="ja-JP" altLang="en-US" sz="1400" dirty="0"/>
          </a:p>
          <a:p>
            <a:pPr>
              <a:lnSpc>
                <a:spcPct val="110000"/>
              </a:lnSpc>
            </a:pPr>
            <a:endParaRPr lang="en-US" sz="1400" dirty="0"/>
          </a:p>
        </p:txBody>
      </p:sp>
      <p:sp>
        <p:nvSpPr>
          <p:cNvPr id="6" name="テキスト ボックス 5">
            <a:extLst>
              <a:ext uri="{FF2B5EF4-FFF2-40B4-BE49-F238E27FC236}">
                <a16:creationId xmlns:a16="http://schemas.microsoft.com/office/drawing/2014/main" id="{53C218F3-9D55-A0E6-0FB1-E2EF3B36EB3D}"/>
              </a:ext>
            </a:extLst>
          </p:cNvPr>
          <p:cNvSpPr txBox="1"/>
          <p:nvPr/>
        </p:nvSpPr>
        <p:spPr>
          <a:xfrm>
            <a:off x="8332270" y="5909414"/>
            <a:ext cx="3684834" cy="830997"/>
          </a:xfrm>
          <a:prstGeom prst="rect">
            <a:avLst/>
          </a:prstGeom>
          <a:noFill/>
        </p:spPr>
        <p:txBody>
          <a:bodyPr wrap="square" rtlCol="0">
            <a:spAutoFit/>
          </a:bodyPr>
          <a:lstStyle/>
          <a:p>
            <a:r>
              <a:rPr lang="ja-JP" altLang="en-US" sz="2400" dirty="0">
                <a:solidFill>
                  <a:srgbClr val="FF0000"/>
                </a:solidFill>
                <a:highlight>
                  <a:srgbClr val="C0C0C0"/>
                </a:highlight>
              </a:rPr>
              <a:t>ご静聴頂きありがとうございました</a:t>
            </a:r>
            <a:r>
              <a:rPr lang="ja-JP" altLang="en-US" sz="2400" dirty="0">
                <a:highlight>
                  <a:srgbClr val="C0C0C0"/>
                </a:highlight>
              </a:rPr>
              <a:t>。</a:t>
            </a:r>
            <a:endParaRPr lang="en-US" sz="2400" dirty="0">
              <a:highlight>
                <a:srgbClr val="C0C0C0"/>
              </a:highlight>
            </a:endParaRPr>
          </a:p>
        </p:txBody>
      </p:sp>
    </p:spTree>
    <p:extLst>
      <p:ext uri="{BB962C8B-B14F-4D97-AF65-F5344CB8AC3E}">
        <p14:creationId xmlns:p14="http://schemas.microsoft.com/office/powerpoint/2010/main" val="152326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334D95-7B1A-8CE3-DD1E-1C1BDD0AAC6F}"/>
              </a:ext>
            </a:extLst>
          </p:cNvPr>
          <p:cNvSpPr>
            <a:spLocks noGrp="1"/>
          </p:cNvSpPr>
          <p:nvPr>
            <p:ph type="title"/>
          </p:nvPr>
        </p:nvSpPr>
        <p:spPr>
          <a:xfrm>
            <a:off x="913775" y="81815"/>
            <a:ext cx="10363825" cy="901811"/>
          </a:xfrm>
        </p:spPr>
        <p:txBody>
          <a:bodyPr/>
          <a:lstStyle/>
          <a:p>
            <a:r>
              <a:rPr lang="zh-CN" altLang="en-US" dirty="0">
                <a:latin typeface="ＭＳ ゴシック" panose="020B0609070205080204" pitchFamily="49" charset="-128"/>
                <a:ea typeface="ＭＳ ゴシック" panose="020B0609070205080204" pitchFamily="49" charset="-128"/>
              </a:rPr>
              <a:t>参考文献　　　　</a:t>
            </a:r>
            <a:endParaRPr lang="en-US"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BBFEB-D950-D60F-B979-B3FAE8714F79}"/>
              </a:ext>
            </a:extLst>
          </p:cNvPr>
          <p:cNvSpPr>
            <a:spLocks noGrp="1"/>
          </p:cNvSpPr>
          <p:nvPr>
            <p:ph sz="quarter" idx="13"/>
          </p:nvPr>
        </p:nvSpPr>
        <p:spPr>
          <a:xfrm>
            <a:off x="913775" y="884597"/>
            <a:ext cx="10578789" cy="5699083"/>
          </a:xfrm>
        </p:spPr>
        <p:txBody>
          <a:bodyPr>
            <a:normAutofit fontScale="25000" lnSpcReduction="20000"/>
          </a:bodyPr>
          <a:lstStyle/>
          <a:p>
            <a:pPr>
              <a:defRPr/>
            </a:pPr>
            <a:r>
              <a:rPr lang="ja-JP" sz="5600" b="1" kern="100" dirty="0">
                <a:effectLst/>
                <a:latin typeface="+mj-ea"/>
                <a:ea typeface="+mj-ea"/>
                <a:cs typeface="Times New Roman" panose="02020603050405020304" pitchFamily="18" charset="0"/>
              </a:rPr>
              <a:t>篠田謙一（</a:t>
            </a:r>
            <a:r>
              <a:rPr lang="en-US" sz="5600" b="1" kern="100" dirty="0">
                <a:effectLst/>
                <a:latin typeface="+mj-ea"/>
                <a:ea typeface="+mj-ea"/>
                <a:cs typeface="Times New Roman" panose="02020603050405020304" pitchFamily="18" charset="0"/>
              </a:rPr>
              <a:t>2022</a:t>
            </a:r>
            <a:r>
              <a:rPr lang="ja-JP" sz="5600" b="1" kern="100" dirty="0">
                <a:effectLst/>
                <a:latin typeface="+mj-ea"/>
                <a:ea typeface="+mj-ea"/>
                <a:cs typeface="Times New Roman" panose="02020603050405020304" pitchFamily="18" charset="0"/>
              </a:rPr>
              <a:t>）『人類の起源⒡⒢古代</a:t>
            </a:r>
            <a:r>
              <a:rPr lang="en-US" sz="5600" b="1" kern="100" dirty="0">
                <a:effectLst/>
                <a:latin typeface="+mj-ea"/>
                <a:ea typeface="+mj-ea"/>
                <a:cs typeface="Times New Roman" panose="02020603050405020304" pitchFamily="18" charset="0"/>
              </a:rPr>
              <a:t>DNA</a:t>
            </a:r>
            <a:r>
              <a:rPr lang="ja-JP" sz="5600" b="1" kern="100" dirty="0">
                <a:effectLst/>
                <a:latin typeface="+mj-ea"/>
                <a:ea typeface="+mj-ea"/>
                <a:cs typeface="Times New Roman" panose="02020603050405020304" pitchFamily="18" charset="0"/>
              </a:rPr>
              <a:t>が語るホモ・サピエンスの「大いなる旅」』中公新書</a:t>
            </a:r>
            <a:endParaRPr lang="en-US" sz="5600" b="1" kern="100" dirty="0">
              <a:effectLst/>
              <a:latin typeface="+mj-ea"/>
              <a:ea typeface="+mj-ea"/>
              <a:cs typeface="Times New Roman" panose="02020603050405020304" pitchFamily="18" charset="0"/>
            </a:endParaRPr>
          </a:p>
          <a:p>
            <a:pPr>
              <a:defRPr/>
            </a:pPr>
            <a:r>
              <a:rPr lang="ja-JP" altLang="en-US" sz="5600" b="1" dirty="0">
                <a:latin typeface="+mj-ea"/>
                <a:ea typeface="+mj-ea"/>
              </a:rPr>
              <a:t>カウフマン、</a:t>
            </a:r>
            <a:r>
              <a:rPr lang="en-US" altLang="ja-JP" sz="5600" b="1" dirty="0">
                <a:latin typeface="+mj-ea"/>
                <a:ea typeface="+mj-ea"/>
              </a:rPr>
              <a:t>F</a:t>
            </a:r>
            <a:r>
              <a:rPr lang="ja-JP" altLang="en-US" sz="5600" b="1" dirty="0">
                <a:latin typeface="+mj-ea"/>
                <a:ea typeface="+mj-ea"/>
              </a:rPr>
              <a:t>．</a:t>
            </a:r>
            <a:r>
              <a:rPr lang="en-US" altLang="ja-JP" sz="5600" b="1" dirty="0">
                <a:latin typeface="+mj-ea"/>
                <a:ea typeface="+mj-ea"/>
              </a:rPr>
              <a:t>X</a:t>
            </a:r>
            <a:r>
              <a:rPr lang="ja-JP" altLang="en-US" sz="5600" b="1" dirty="0">
                <a:latin typeface="+mj-ea"/>
                <a:ea typeface="+mj-ea"/>
              </a:rPr>
              <a:t>．（</a:t>
            </a:r>
            <a:r>
              <a:rPr lang="en-US" altLang="ja-JP" sz="5600" b="1" dirty="0">
                <a:latin typeface="+mj-ea"/>
                <a:ea typeface="+mj-ea"/>
              </a:rPr>
              <a:t>2011</a:t>
            </a:r>
            <a:r>
              <a:rPr lang="ja-JP" altLang="en-US" sz="5600" b="1" dirty="0">
                <a:latin typeface="+mj-ea"/>
                <a:ea typeface="+mj-ea"/>
              </a:rPr>
              <a:t>）原俊彦・魚住明代（訳）</a:t>
            </a:r>
            <a:r>
              <a:rPr lang="en-US" altLang="ja-JP" sz="5600" b="1" dirty="0">
                <a:latin typeface="+mj-ea"/>
                <a:ea typeface="+mj-ea"/>
              </a:rPr>
              <a:t>『</a:t>
            </a:r>
            <a:r>
              <a:rPr lang="ja-JP" altLang="en-US" sz="5600" b="1" dirty="0">
                <a:latin typeface="+mj-ea"/>
                <a:ea typeface="+mj-ea"/>
              </a:rPr>
              <a:t>縮減する社会⒡⒢人口減少とその帰結</a:t>
            </a:r>
            <a:r>
              <a:rPr lang="en-US" altLang="ja-JP" sz="5600" b="1" dirty="0">
                <a:latin typeface="+mj-ea"/>
                <a:ea typeface="+mj-ea"/>
              </a:rPr>
              <a:t>』</a:t>
            </a:r>
            <a:r>
              <a:rPr lang="ja-JP" altLang="en-US" sz="5600" b="1" dirty="0">
                <a:latin typeface="+mj-ea"/>
                <a:ea typeface="+mj-ea"/>
              </a:rPr>
              <a:t>原書房</a:t>
            </a:r>
          </a:p>
          <a:p>
            <a:pPr>
              <a:defRPr/>
            </a:pPr>
            <a:r>
              <a:rPr lang="ja-JP" altLang="en-US" sz="5600" b="1" dirty="0">
                <a:latin typeface="+mj-ea"/>
                <a:ea typeface="+mj-ea"/>
              </a:rPr>
              <a:t>コーエン、ジョエル・</a:t>
            </a:r>
            <a:r>
              <a:rPr lang="en-US" altLang="ja-JP" sz="5600" b="1" dirty="0">
                <a:latin typeface="+mj-ea"/>
                <a:ea typeface="+mj-ea"/>
              </a:rPr>
              <a:t>E</a:t>
            </a:r>
            <a:r>
              <a:rPr lang="ja-JP" altLang="en-US" sz="5600" b="1" dirty="0">
                <a:latin typeface="+mj-ea"/>
                <a:ea typeface="+mj-ea"/>
              </a:rPr>
              <a:t>．（</a:t>
            </a:r>
            <a:r>
              <a:rPr lang="en-US" altLang="ja-JP" sz="5600" b="1" dirty="0">
                <a:latin typeface="+mj-ea"/>
                <a:ea typeface="+mj-ea"/>
              </a:rPr>
              <a:t>1998</a:t>
            </a:r>
            <a:r>
              <a:rPr lang="ja-JP" altLang="en-US" sz="5600" b="1" dirty="0">
                <a:latin typeface="+mj-ea"/>
                <a:ea typeface="+mj-ea"/>
              </a:rPr>
              <a:t>）重定南奈子ほか（訳）</a:t>
            </a:r>
            <a:r>
              <a:rPr lang="en-US" altLang="ja-JP" sz="5600" b="1" dirty="0">
                <a:latin typeface="+mj-ea"/>
                <a:ea typeface="+mj-ea"/>
              </a:rPr>
              <a:t>『</a:t>
            </a:r>
            <a:r>
              <a:rPr lang="ja-JP" altLang="en-US" sz="5600" b="1" dirty="0">
                <a:latin typeface="+mj-ea"/>
                <a:ea typeface="+mj-ea"/>
              </a:rPr>
              <a:t>新「人口論」⒡⒢生態学的アプローチ</a:t>
            </a:r>
            <a:r>
              <a:rPr lang="en-US" altLang="ja-JP" sz="5600" b="1" dirty="0">
                <a:latin typeface="+mj-ea"/>
                <a:ea typeface="+mj-ea"/>
              </a:rPr>
              <a:t>』</a:t>
            </a:r>
            <a:r>
              <a:rPr lang="ja-JP" altLang="en-US" sz="5600" b="1" dirty="0">
                <a:latin typeface="+mj-ea"/>
                <a:ea typeface="+mj-ea"/>
              </a:rPr>
              <a:t>農山漁村文化協会</a:t>
            </a:r>
          </a:p>
          <a:p>
            <a:pPr>
              <a:defRPr/>
            </a:pPr>
            <a:r>
              <a:rPr lang="ja-JP" altLang="en-US" sz="5600" b="1" dirty="0">
                <a:latin typeface="+mj-ea"/>
                <a:ea typeface="+mj-ea"/>
              </a:rPr>
              <a:t>国立社会保障・人口問題研究所</a:t>
            </a:r>
            <a:r>
              <a:rPr lang="en-US" altLang="ja-JP" sz="5600" b="1" dirty="0">
                <a:latin typeface="+mj-ea"/>
                <a:ea typeface="+mj-ea"/>
              </a:rPr>
              <a:t>(2023) </a:t>
            </a:r>
            <a:r>
              <a:rPr lang="ja-JP" altLang="en-US" sz="5600" b="1" dirty="0">
                <a:latin typeface="+mj-ea"/>
                <a:ea typeface="+mj-ea"/>
              </a:rPr>
              <a:t>日本の将来推計人口（令和５年推計）</a:t>
            </a:r>
            <a:r>
              <a:rPr lang="en-US" altLang="ja-JP" sz="5600" b="1" dirty="0">
                <a:latin typeface="+mj-ea"/>
                <a:ea typeface="+mj-ea"/>
                <a:hlinkClick r:id="rId2"/>
              </a:rPr>
              <a:t>http://</a:t>
            </a:r>
            <a:r>
              <a:rPr lang="en-US" altLang="ja-JP" sz="5600" b="1" dirty="0" err="1">
                <a:latin typeface="+mj-ea"/>
                <a:ea typeface="+mj-ea"/>
                <a:hlinkClick r:id="rId2"/>
              </a:rPr>
              <a:t>www.ipss.go.jp</a:t>
            </a:r>
            <a:endParaRPr lang="en-US" altLang="ja-JP" sz="5600" b="1" dirty="0">
              <a:latin typeface="+mj-ea"/>
              <a:ea typeface="+mj-ea"/>
            </a:endParaRPr>
          </a:p>
          <a:p>
            <a:pPr>
              <a:defRPr/>
            </a:pPr>
            <a:r>
              <a:rPr lang="ja-JP" altLang="en-US" sz="5600" b="1" dirty="0">
                <a:latin typeface="+mj-ea"/>
                <a:ea typeface="+mj-ea"/>
              </a:rPr>
              <a:t>原俊彦（</a:t>
            </a:r>
            <a:r>
              <a:rPr lang="en-US" altLang="ja-JP" sz="5600" b="1" dirty="0">
                <a:latin typeface="+mj-ea"/>
                <a:ea typeface="+mj-ea"/>
              </a:rPr>
              <a:t>2021</a:t>
            </a:r>
            <a:r>
              <a:rPr lang="ja-JP" altLang="en-US" sz="5600" b="1" dirty="0">
                <a:latin typeface="+mj-ea"/>
                <a:ea typeface="+mj-ea"/>
              </a:rPr>
              <a:t>）「縮減に向かう世界人口：持続可能性への展望を探る」特集「サピエンス減少：人類史の折り返し点」</a:t>
            </a:r>
            <a:r>
              <a:rPr lang="en-US" altLang="ja-JP" sz="5600" b="1" dirty="0">
                <a:latin typeface="+mj-ea"/>
                <a:ea typeface="+mj-ea"/>
              </a:rPr>
              <a:t>『</a:t>
            </a:r>
            <a:r>
              <a:rPr lang="ja-JP" altLang="en-US" sz="5600" b="1" dirty="0">
                <a:latin typeface="+mj-ea"/>
                <a:ea typeface="+mj-ea"/>
              </a:rPr>
              <a:t>世界</a:t>
            </a:r>
            <a:r>
              <a:rPr lang="en-US" altLang="ja-JP" sz="5600" b="1" dirty="0">
                <a:latin typeface="+mj-ea"/>
                <a:ea typeface="+mj-ea"/>
              </a:rPr>
              <a:t>』</a:t>
            </a:r>
            <a:r>
              <a:rPr lang="ja-JP" altLang="en-US" sz="5600" b="1" dirty="0">
                <a:latin typeface="+mj-ea"/>
                <a:ea typeface="+mj-ea"/>
              </a:rPr>
              <a:t>（</a:t>
            </a:r>
            <a:r>
              <a:rPr lang="en-US" altLang="ja-JP" sz="5600" b="1" dirty="0">
                <a:latin typeface="+mj-ea"/>
                <a:ea typeface="+mj-ea"/>
              </a:rPr>
              <a:t>Vo.947 2021.8)</a:t>
            </a:r>
            <a:r>
              <a:rPr lang="ja-JP" altLang="en-US" sz="5600" b="1" dirty="0">
                <a:latin typeface="+mj-ea"/>
                <a:ea typeface="+mj-ea"/>
              </a:rPr>
              <a:t>　</a:t>
            </a:r>
            <a:r>
              <a:rPr lang="en-US" altLang="ja-JP" sz="5600" b="1" dirty="0">
                <a:latin typeface="+mj-ea"/>
                <a:ea typeface="+mj-ea"/>
              </a:rPr>
              <a:t>p.86-99 </a:t>
            </a:r>
          </a:p>
          <a:p>
            <a:pPr>
              <a:defRPr/>
            </a:pPr>
            <a:r>
              <a:rPr lang="ja-JP" altLang="en-US" sz="5600" b="1" dirty="0">
                <a:latin typeface="+mj-ea"/>
                <a:ea typeface="+mj-ea"/>
              </a:rPr>
              <a:t>原俊彦（２０２３）「第</a:t>
            </a:r>
            <a:r>
              <a:rPr lang="en-US" altLang="ja-JP" sz="5600" b="1" dirty="0">
                <a:latin typeface="+mj-ea"/>
                <a:ea typeface="+mj-ea"/>
              </a:rPr>
              <a:t>3</a:t>
            </a:r>
            <a:r>
              <a:rPr lang="ja-JP" altLang="en-US" sz="5600" b="1" dirty="0">
                <a:latin typeface="+mj-ea"/>
                <a:ea typeface="+mj-ea"/>
              </a:rPr>
              <a:t>章：「成長の限界」から</a:t>
            </a:r>
            <a:r>
              <a:rPr lang="en-US" altLang="ja-JP" sz="5600" b="1" dirty="0">
                <a:latin typeface="+mj-ea"/>
                <a:ea typeface="+mj-ea"/>
              </a:rPr>
              <a:t>SDGs</a:t>
            </a:r>
            <a:r>
              <a:rPr lang="ja-JP" altLang="en-US" sz="5600" b="1" dirty="0">
                <a:latin typeface="+mj-ea"/>
                <a:ea typeface="+mj-ea"/>
              </a:rPr>
              <a:t>へ：人口・開発・資源・環境から見た可能性と課題」佐藤龍三郎・松浦司編　</a:t>
            </a:r>
            <a:r>
              <a:rPr lang="en-US" altLang="ja-JP" sz="5600" b="1" dirty="0">
                <a:latin typeface="+mj-ea"/>
                <a:ea typeface="+mj-ea"/>
              </a:rPr>
              <a:t>『SDGs</a:t>
            </a:r>
            <a:r>
              <a:rPr lang="ja-JP" altLang="en-US" sz="5600" b="1" dirty="0">
                <a:latin typeface="+mj-ea"/>
                <a:ea typeface="+mj-ea"/>
              </a:rPr>
              <a:t>の人口学</a:t>
            </a:r>
            <a:r>
              <a:rPr lang="en-US" altLang="ja-JP" sz="5600" b="1" dirty="0">
                <a:latin typeface="+mj-ea"/>
                <a:ea typeface="+mj-ea"/>
              </a:rPr>
              <a:t>』</a:t>
            </a:r>
            <a:r>
              <a:rPr lang="ja-JP" altLang="en-US" sz="5600" b="1" dirty="0">
                <a:latin typeface="+mj-ea"/>
                <a:ea typeface="+mj-ea"/>
              </a:rPr>
              <a:t>人口学ライブラリー</a:t>
            </a:r>
            <a:r>
              <a:rPr lang="en-US" altLang="ja-JP" sz="5600" b="1" dirty="0">
                <a:latin typeface="+mj-ea"/>
                <a:ea typeface="+mj-ea"/>
              </a:rPr>
              <a:t>No.23</a:t>
            </a:r>
            <a:r>
              <a:rPr lang="ja-JP" altLang="en-US" sz="5600" b="1" dirty="0">
                <a:latin typeface="+mj-ea"/>
                <a:ea typeface="+mj-ea"/>
              </a:rPr>
              <a:t>　原書房</a:t>
            </a:r>
          </a:p>
          <a:p>
            <a:pPr>
              <a:defRPr/>
            </a:pPr>
            <a:r>
              <a:rPr lang="ja-JP" altLang="en-US" sz="5600" b="1" dirty="0">
                <a:latin typeface="+mj-ea"/>
                <a:ea typeface="+mj-ea"/>
              </a:rPr>
              <a:t>原俊彦（２０２３） 「サピエンス減少</a:t>
            </a:r>
            <a:r>
              <a:rPr lang="en-US" altLang="ja-JP" sz="5600" b="1" dirty="0">
                <a:latin typeface="+mj-ea"/>
                <a:ea typeface="+mj-ea"/>
              </a:rPr>
              <a:t>―</a:t>
            </a:r>
            <a:r>
              <a:rPr lang="ja-JP" altLang="en-US" sz="5600" b="1" dirty="0">
                <a:latin typeface="+mj-ea"/>
                <a:ea typeface="+mj-ea"/>
              </a:rPr>
              <a:t>縮減する未来の課題を探る」岩波新書</a:t>
            </a:r>
            <a:endParaRPr lang="en-US" altLang="ja-JP" sz="5600" b="1" dirty="0">
              <a:latin typeface="+mj-ea"/>
              <a:ea typeface="+mj-ea"/>
            </a:endParaRPr>
          </a:p>
          <a:p>
            <a:pPr algn="just"/>
            <a:r>
              <a:rPr lang="ja-JP" sz="5600" b="1" kern="100" dirty="0">
                <a:effectLst/>
                <a:latin typeface="+mj-ea"/>
                <a:ea typeface="+mj-ea"/>
                <a:cs typeface="Times New Roman" panose="02020603050405020304" pitchFamily="18" charset="0"/>
              </a:rPr>
              <a:t>ハラリ、ユヴァル・ノア（</a:t>
            </a:r>
            <a:r>
              <a:rPr lang="en-US" sz="5600" b="1" kern="100" dirty="0">
                <a:effectLst/>
                <a:latin typeface="+mj-ea"/>
                <a:ea typeface="+mj-ea"/>
                <a:cs typeface="Times New Roman" panose="02020603050405020304" pitchFamily="18" charset="0"/>
              </a:rPr>
              <a:t>2016</a:t>
            </a:r>
            <a:r>
              <a:rPr lang="ja-JP" sz="5600" b="1" kern="100" dirty="0">
                <a:effectLst/>
                <a:latin typeface="+mj-ea"/>
                <a:ea typeface="+mj-ea"/>
                <a:cs typeface="Times New Roman" panose="02020603050405020304" pitchFamily="18" charset="0"/>
              </a:rPr>
              <a:t>）柴田裕之（訳）『サピエンス全史⒡⒢文明の構造と人類の幸福』上・下、河出書房新社</a:t>
            </a:r>
            <a:endParaRPr lang="en-US" sz="5600" b="1" kern="100" dirty="0">
              <a:effectLst/>
              <a:latin typeface="+mj-ea"/>
              <a:ea typeface="+mj-ea"/>
              <a:cs typeface="Times New Roman" panose="02020603050405020304" pitchFamily="18" charset="0"/>
            </a:endParaRPr>
          </a:p>
          <a:p>
            <a:pPr algn="just"/>
            <a:r>
              <a:rPr lang="ja-JP" sz="5600" b="1" kern="100" dirty="0">
                <a:effectLst/>
                <a:latin typeface="+mj-ea"/>
                <a:ea typeface="+mj-ea"/>
                <a:cs typeface="Times New Roman" panose="02020603050405020304" pitchFamily="18" charset="0"/>
              </a:rPr>
              <a:t>マルサス、ロバート（</a:t>
            </a:r>
            <a:r>
              <a:rPr lang="en-US" sz="5600" b="1" kern="100" dirty="0">
                <a:effectLst/>
                <a:latin typeface="+mj-ea"/>
                <a:ea typeface="+mj-ea"/>
                <a:cs typeface="Times New Roman" panose="02020603050405020304" pitchFamily="18" charset="0"/>
              </a:rPr>
              <a:t>1950</a:t>
            </a:r>
            <a:r>
              <a:rPr lang="ja-JP" sz="5600" b="1" kern="100" dirty="0">
                <a:effectLst/>
                <a:latin typeface="+mj-ea"/>
                <a:ea typeface="+mj-ea"/>
                <a:cs typeface="Times New Roman" panose="02020603050405020304" pitchFamily="18" charset="0"/>
              </a:rPr>
              <a:t>／</a:t>
            </a:r>
            <a:r>
              <a:rPr lang="en-US" sz="5600" b="1" kern="100" dirty="0">
                <a:effectLst/>
                <a:latin typeface="+mj-ea"/>
                <a:ea typeface="+mj-ea"/>
                <a:cs typeface="Times New Roman" panose="02020603050405020304" pitchFamily="18" charset="0"/>
              </a:rPr>
              <a:t>1789</a:t>
            </a:r>
            <a:r>
              <a:rPr lang="ja-JP" sz="5600" b="1" kern="100" dirty="0">
                <a:effectLst/>
                <a:latin typeface="+mj-ea"/>
                <a:ea typeface="+mj-ea"/>
                <a:cs typeface="Times New Roman" panose="02020603050405020304" pitchFamily="18" charset="0"/>
              </a:rPr>
              <a:t>）高野岩三郎・大内兵衛（訳）『初版　人口の原理』岩波文庫</a:t>
            </a:r>
            <a:endParaRPr lang="en-US" sz="5600" b="1" kern="100" dirty="0">
              <a:effectLst/>
              <a:latin typeface="+mj-ea"/>
              <a:ea typeface="+mj-ea"/>
              <a:cs typeface="Times New Roman" panose="02020603050405020304" pitchFamily="18" charset="0"/>
            </a:endParaRPr>
          </a:p>
          <a:p>
            <a:pPr>
              <a:defRPr/>
            </a:pPr>
            <a:r>
              <a:rPr lang="en-US" altLang="ja-JP" sz="5600" b="1" dirty="0">
                <a:latin typeface="+mj-ea"/>
                <a:ea typeface="+mj-ea"/>
              </a:rPr>
              <a:t>Hara T (2014) A Shrinking Society: Post-Demographic </a:t>
            </a:r>
            <a:r>
              <a:rPr lang="en-US" altLang="ja-JP" sz="5600" b="1" dirty="0" err="1">
                <a:latin typeface="+mj-ea"/>
                <a:ea typeface="+mj-ea"/>
              </a:rPr>
              <a:t>Transition.in</a:t>
            </a:r>
            <a:r>
              <a:rPr lang="en-US" altLang="ja-JP" sz="5600" b="1" dirty="0">
                <a:latin typeface="+mj-ea"/>
                <a:ea typeface="+mj-ea"/>
              </a:rPr>
              <a:t> Series: Population Studies of Japan, Springer </a:t>
            </a:r>
          </a:p>
          <a:p>
            <a:pPr>
              <a:defRPr/>
            </a:pPr>
            <a:r>
              <a:rPr lang="en-US" altLang="ja-JP" sz="5600" b="1" dirty="0" err="1">
                <a:latin typeface="+mj-ea"/>
                <a:ea typeface="+mj-ea"/>
              </a:rPr>
              <a:t>Hara,T</a:t>
            </a:r>
            <a:r>
              <a:rPr lang="en-US" altLang="ja-JP" sz="5600" b="1" dirty="0">
                <a:latin typeface="+mj-ea"/>
                <a:ea typeface="+mj-ea"/>
              </a:rPr>
              <a:t>(2020) An Essay on the Principle of Sustainable Population, in Series: Population Studies of Japan, Springer</a:t>
            </a:r>
          </a:p>
          <a:p>
            <a:pPr>
              <a:defRPr/>
            </a:pPr>
            <a:r>
              <a:rPr lang="en-US" altLang="ja-JP" sz="5600" b="1" dirty="0" err="1">
                <a:latin typeface="+mj-ea"/>
                <a:ea typeface="+mj-ea"/>
              </a:rPr>
              <a:t>Hara,T</a:t>
            </a:r>
            <a:r>
              <a:rPr lang="en-US" altLang="ja-JP" sz="5600" b="1" dirty="0">
                <a:latin typeface="+mj-ea"/>
                <a:ea typeface="+mj-ea"/>
              </a:rPr>
              <a:t>(2022) “Chapter 35</a:t>
            </a:r>
            <a:r>
              <a:rPr lang="ja-JP" altLang="en-US" sz="5600" b="1" dirty="0">
                <a:latin typeface="+mj-ea"/>
                <a:ea typeface="+mj-ea"/>
              </a:rPr>
              <a:t>：</a:t>
            </a:r>
            <a:r>
              <a:rPr lang="en-US" altLang="ja-JP" sz="5600" b="1" dirty="0">
                <a:latin typeface="+mj-ea"/>
                <a:ea typeface="+mj-ea"/>
              </a:rPr>
              <a:t>Demographic Sustainability”. in John F. May, Jack A. Goldstone (Ed.) International Handbook of Population </a:t>
            </a:r>
            <a:r>
              <a:rPr lang="en-US" altLang="ja-JP" sz="5600" b="1" dirty="0" err="1">
                <a:latin typeface="+mj-ea"/>
                <a:ea typeface="+mj-ea"/>
              </a:rPr>
              <a:t>Policies,Springer</a:t>
            </a:r>
            <a:endParaRPr lang="en-US" altLang="ja-JP" sz="5600" b="1" dirty="0">
              <a:latin typeface="+mj-ea"/>
              <a:ea typeface="+mj-ea"/>
            </a:endParaRPr>
          </a:p>
          <a:p>
            <a:pPr>
              <a:defRPr/>
            </a:pPr>
            <a:r>
              <a:rPr lang="en-US" altLang="ja-JP" sz="5600" b="1" dirty="0">
                <a:latin typeface="+mj-ea"/>
                <a:ea typeface="+mj-ea"/>
              </a:rPr>
              <a:t>United Nations, Department of Economic and Social Affairs, Population Division (2022) World Population Prospects 2022 [Database]. https://</a:t>
            </a:r>
            <a:r>
              <a:rPr lang="en-US" altLang="ja-JP" sz="5600" b="1" dirty="0" err="1">
                <a:latin typeface="+mj-ea"/>
                <a:ea typeface="+mj-ea"/>
              </a:rPr>
              <a:t>population.un.org</a:t>
            </a:r>
            <a:r>
              <a:rPr lang="en-US" altLang="ja-JP" sz="5600" b="1" dirty="0">
                <a:latin typeface="+mj-ea"/>
                <a:ea typeface="+mj-ea"/>
              </a:rPr>
              <a:t>/</a:t>
            </a:r>
            <a:r>
              <a:rPr lang="en-US" altLang="ja-JP" sz="5600" b="1" dirty="0" err="1">
                <a:latin typeface="+mj-ea"/>
                <a:ea typeface="+mj-ea"/>
              </a:rPr>
              <a:t>wpp</a:t>
            </a:r>
            <a:r>
              <a:rPr lang="en-US" altLang="ja-JP" sz="5600" b="1" dirty="0">
                <a:latin typeface="+mj-ea"/>
                <a:ea typeface="+mj-ea"/>
              </a:rPr>
              <a:t>/</a:t>
            </a:r>
          </a:p>
          <a:p>
            <a:endParaRPr lang="en-US" dirty="0"/>
          </a:p>
        </p:txBody>
      </p:sp>
    </p:spTree>
    <p:extLst>
      <p:ext uri="{BB962C8B-B14F-4D97-AF65-F5344CB8AC3E}">
        <p14:creationId xmlns:p14="http://schemas.microsoft.com/office/powerpoint/2010/main" val="3923515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2">
            <a:extLst>
              <a:ext uri="{FF2B5EF4-FFF2-40B4-BE49-F238E27FC236}">
                <a16:creationId xmlns:a16="http://schemas.microsoft.com/office/drawing/2014/main" id="{6E9480C4-D607-B025-3975-F1F57FFF9F9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69483" y="640079"/>
            <a:ext cx="1612734" cy="24392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descr="マップ&#10;&#10;AI 生成コンテンツは誤りを含む可能性があります。">
            <a:extLst>
              <a:ext uri="{FF2B5EF4-FFF2-40B4-BE49-F238E27FC236}">
                <a16:creationId xmlns:a16="http://schemas.microsoft.com/office/drawing/2014/main" id="{57B58DAB-E400-B6D3-5901-15035249334F}"/>
              </a:ext>
            </a:extLst>
          </p:cNvPr>
          <p:cNvPicPr>
            <a:picLocks noChangeAspect="1"/>
          </p:cNvPicPr>
          <p:nvPr/>
        </p:nvPicPr>
        <p:blipFill>
          <a:blip r:embed="rId3"/>
          <a:stretch>
            <a:fillRect/>
          </a:stretch>
        </p:blipFill>
        <p:spPr>
          <a:xfrm>
            <a:off x="6155566" y="3778659"/>
            <a:ext cx="1636110" cy="2347818"/>
          </a:xfrm>
          <a:prstGeom prst="rect">
            <a:avLst/>
          </a:prstGeom>
        </p:spPr>
      </p:pic>
      <p:pic>
        <p:nvPicPr>
          <p:cNvPr id="5" name="Picture 2">
            <a:extLst>
              <a:ext uri="{FF2B5EF4-FFF2-40B4-BE49-F238E27FC236}">
                <a16:creationId xmlns:a16="http://schemas.microsoft.com/office/drawing/2014/main" id="{236EB0CD-340F-7108-3A46-E3801327D81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10160" y="3752365"/>
            <a:ext cx="1512341" cy="2439261"/>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descr="スクリーンショットの画面&#10;&#10;自動的に生成された説明">
            <a:extLst>
              <a:ext uri="{FF2B5EF4-FFF2-40B4-BE49-F238E27FC236}">
                <a16:creationId xmlns:a16="http://schemas.microsoft.com/office/drawing/2014/main" id="{B33DB808-781B-EF42-0367-20CD49164B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0255" y="623335"/>
            <a:ext cx="1484994" cy="2347818"/>
          </a:xfrm>
          <a:prstGeom prst="rect">
            <a:avLst/>
          </a:prstGeom>
        </p:spPr>
      </p:pic>
      <p:sp>
        <p:nvSpPr>
          <p:cNvPr id="4" name="Text Box 13">
            <a:extLst>
              <a:ext uri="{FF2B5EF4-FFF2-40B4-BE49-F238E27FC236}">
                <a16:creationId xmlns:a16="http://schemas.microsoft.com/office/drawing/2014/main" id="{2E581F49-D233-4FC9-BCCA-87EA2C4EE4EB}"/>
              </a:ext>
            </a:extLst>
          </p:cNvPr>
          <p:cNvSpPr txBox="1">
            <a:spLocks noChangeArrowheads="1"/>
          </p:cNvSpPr>
          <p:nvPr/>
        </p:nvSpPr>
        <p:spPr bwMode="auto">
          <a:xfrm>
            <a:off x="995088" y="824580"/>
            <a:ext cx="3812665" cy="157709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indent="-228600" defTabSz="914400">
              <a:lnSpc>
                <a:spcPct val="120000"/>
              </a:lnSpc>
              <a:spcAft>
                <a:spcPts val="600"/>
              </a:spcAft>
              <a:buClr>
                <a:schemeClr val="tx1"/>
              </a:buClr>
              <a:buFont typeface="Arial" panose="020B0604020202020204" pitchFamily="34" charset="0"/>
              <a:buChar char="•"/>
            </a:pPr>
            <a:r>
              <a:rPr lang="ja-JP" altLang="en-US" sz="1600" b="1" cap="all" dirty="0">
                <a:latin typeface="+mn-lt"/>
                <a:ea typeface="+mn-ea"/>
              </a:rPr>
              <a:t>原　俊彦（はら　としひこ） 日本医療大学（特認教授）　札幌市立大学（名誉教授）</a:t>
            </a:r>
          </a:p>
          <a:p>
            <a:pPr indent="-228600" defTabSz="914400">
              <a:lnSpc>
                <a:spcPct val="120000"/>
              </a:lnSpc>
              <a:spcAft>
                <a:spcPts val="600"/>
              </a:spcAft>
              <a:buClr>
                <a:schemeClr val="tx1"/>
              </a:buClr>
              <a:buFont typeface="Arial" panose="020B0604020202020204" pitchFamily="34" charset="0"/>
              <a:buChar char="•"/>
            </a:pPr>
            <a:r>
              <a:rPr lang="en-US" altLang="ja-JP" sz="1600" b="1" dirty="0">
                <a:latin typeface="+mn-lt"/>
                <a:ea typeface="+mn-ea"/>
              </a:rPr>
              <a:t>E-mail</a:t>
            </a:r>
            <a:r>
              <a:rPr lang="ja-JP" altLang="en-US" sz="1600" b="1" dirty="0">
                <a:latin typeface="+mn-lt"/>
                <a:ea typeface="+mn-ea"/>
              </a:rPr>
              <a:t>：</a:t>
            </a:r>
            <a:r>
              <a:rPr lang="en-US" altLang="ja-JP" sz="1600" b="1" dirty="0" err="1">
                <a:latin typeface="+mn-lt"/>
                <a:ea typeface="+mn-ea"/>
              </a:rPr>
              <a:t>t.hara@scu.ac.jp</a:t>
            </a:r>
            <a:r>
              <a:rPr lang="ja-JP" altLang="en-US" sz="1600" b="1" dirty="0">
                <a:latin typeface="+mn-lt"/>
                <a:ea typeface="+mn-ea"/>
              </a:rPr>
              <a:t>，</a:t>
            </a:r>
            <a:r>
              <a:rPr lang="en-US" altLang="ja-JP" sz="1600" b="1" dirty="0">
                <a:latin typeface="+mn-lt"/>
                <a:ea typeface="+mn-ea"/>
              </a:rPr>
              <a:t>http://</a:t>
            </a:r>
            <a:r>
              <a:rPr lang="en-US" altLang="ja-JP" sz="1600" b="1" dirty="0" err="1">
                <a:latin typeface="+mn-lt"/>
                <a:ea typeface="+mn-ea"/>
              </a:rPr>
              <a:t>toshi-hara.jp</a:t>
            </a:r>
            <a:endParaRPr lang="en-US" altLang="ja-JP" sz="1600" b="1" dirty="0">
              <a:latin typeface="+mn-lt"/>
              <a:ea typeface="+mn-ea"/>
            </a:endParaRPr>
          </a:p>
        </p:txBody>
      </p:sp>
      <p:sp>
        <p:nvSpPr>
          <p:cNvPr id="2" name="フッター プレースホルダー 1">
            <a:extLst>
              <a:ext uri="{FF2B5EF4-FFF2-40B4-BE49-F238E27FC236}">
                <a16:creationId xmlns:a16="http://schemas.microsoft.com/office/drawing/2014/main" id="{05244AEC-8E9C-EAF8-A65D-8BEA5EDF74EC}"/>
              </a:ext>
            </a:extLst>
          </p:cNvPr>
          <p:cNvSpPr>
            <a:spLocks noGrp="1"/>
          </p:cNvSpPr>
          <p:nvPr>
            <p:ph type="ftr" sz="quarter" idx="11"/>
          </p:nvPr>
        </p:nvSpPr>
        <p:spPr>
          <a:xfrm>
            <a:off x="913775" y="6191627"/>
            <a:ext cx="3893978" cy="365125"/>
          </a:xfrm>
        </p:spPr>
        <p:txBody>
          <a:bodyPr vert="horz" lIns="91440" tIns="45720" rIns="91440" bIns="45720" rtlCol="0" anchor="ctr">
            <a:normAutofit/>
          </a:bodyPr>
          <a:lstStyle/>
          <a:p>
            <a:pPr defTabSz="914400"/>
            <a:endParaRPr lang="en-US" sz="1000" kern="1200">
              <a:solidFill>
                <a:schemeClr val="tx1"/>
              </a:solidFill>
              <a:latin typeface="+mn-lt"/>
              <a:ea typeface="+mn-ea"/>
              <a:cs typeface="+mn-cs"/>
            </a:endParaRPr>
          </a:p>
        </p:txBody>
      </p:sp>
      <p:sp>
        <p:nvSpPr>
          <p:cNvPr id="3" name="スライド番号プレースホルダー 2">
            <a:extLst>
              <a:ext uri="{FF2B5EF4-FFF2-40B4-BE49-F238E27FC236}">
                <a16:creationId xmlns:a16="http://schemas.microsoft.com/office/drawing/2014/main" id="{66D9FC58-93EF-B144-D28B-4695D77879C3}"/>
              </a:ext>
            </a:extLst>
          </p:cNvPr>
          <p:cNvSpPr>
            <a:spLocks noGrp="1"/>
          </p:cNvSpPr>
          <p:nvPr>
            <p:ph type="sldNum" sz="quarter" idx="12"/>
          </p:nvPr>
        </p:nvSpPr>
        <p:spPr>
          <a:xfrm>
            <a:off x="11022504" y="6191627"/>
            <a:ext cx="624403" cy="365125"/>
          </a:xfrm>
        </p:spPr>
        <p:txBody>
          <a:bodyPr vert="horz" lIns="91440" tIns="45720" rIns="91440" bIns="45720" rtlCol="0" anchor="ctr">
            <a:normAutofit/>
          </a:bodyPr>
          <a:lstStyle/>
          <a:p>
            <a:pPr defTabSz="914400">
              <a:spcAft>
                <a:spcPts val="600"/>
              </a:spcAft>
            </a:pPr>
            <a:fld id="{6D22F896-40B5-4ADD-8801-0D06FADFA095}" type="slidenum">
              <a:rPr lang="en-US">
                <a:solidFill>
                  <a:srgbClr val="303030"/>
                </a:solidFill>
              </a:rPr>
              <a:pPr defTabSz="914400">
                <a:spcAft>
                  <a:spcPts val="600"/>
                </a:spcAft>
              </a:pPr>
              <a:t>44</a:t>
            </a:fld>
            <a:endParaRPr lang="en-US">
              <a:solidFill>
                <a:srgbClr val="303030"/>
              </a:solidFill>
            </a:endParaRPr>
          </a:p>
        </p:txBody>
      </p:sp>
      <p:pic>
        <p:nvPicPr>
          <p:cNvPr id="6" name="図 5">
            <a:extLst>
              <a:ext uri="{FF2B5EF4-FFF2-40B4-BE49-F238E27FC236}">
                <a16:creationId xmlns:a16="http://schemas.microsoft.com/office/drawing/2014/main" id="{A1F0BE74-D020-03EF-52B7-8108769883E2}"/>
              </a:ext>
            </a:extLst>
          </p:cNvPr>
          <p:cNvPicPr>
            <a:picLocks noChangeAspect="1"/>
          </p:cNvPicPr>
          <p:nvPr/>
        </p:nvPicPr>
        <p:blipFill>
          <a:blip r:embed="rId6"/>
          <a:stretch>
            <a:fillRect/>
          </a:stretch>
        </p:blipFill>
        <p:spPr>
          <a:xfrm>
            <a:off x="1622404" y="2701365"/>
            <a:ext cx="1839325" cy="2598046"/>
          </a:xfrm>
          <a:prstGeom prst="rect">
            <a:avLst/>
          </a:prstGeom>
        </p:spPr>
      </p:pic>
    </p:spTree>
    <p:extLst>
      <p:ext uri="{BB962C8B-B14F-4D97-AF65-F5344CB8AC3E}">
        <p14:creationId xmlns:p14="http://schemas.microsoft.com/office/powerpoint/2010/main" val="2602050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913774" y="297561"/>
            <a:ext cx="10364451" cy="1596177"/>
          </a:xfrm>
        </p:spPr>
        <p:txBody>
          <a:bodyPr/>
          <a:lstStyle/>
          <a:p>
            <a:r>
              <a:rPr kumimoji="0" lang="en-US" altLang="ja-JP" sz="3600" dirty="0">
                <a:ea typeface="ＭＳ Ｐゴシック" panose="020B0600070205080204" pitchFamily="50" charset="-128"/>
              </a:rPr>
              <a:t>Q1:</a:t>
            </a:r>
            <a:r>
              <a:rPr kumimoji="0" lang="ja-JP" altLang="en-US" sz="3600" dirty="0">
                <a:ea typeface="ＭＳ Ｐゴシック" panose="020B0600070205080204" pitchFamily="50" charset="-128"/>
              </a:rPr>
              <a:t>増加する世界人口</a:t>
            </a:r>
            <a:r>
              <a:rPr kumimoji="0" lang="en-US" altLang="ja-JP" sz="3600" dirty="0">
                <a:ea typeface="ＭＳ Ｐゴシック" panose="020B0600070205080204" pitchFamily="50" charset="-128"/>
              </a:rPr>
              <a:t>vs.</a:t>
            </a:r>
            <a:r>
              <a:rPr kumimoji="0" lang="ja-JP" altLang="en-US" sz="3600" dirty="0">
                <a:ea typeface="ＭＳ Ｐゴシック" panose="020B0600070205080204" pitchFamily="50" charset="-128"/>
              </a:rPr>
              <a:t>減少する日本の人口</a:t>
            </a:r>
            <a:r>
              <a:rPr lang="ja-JP" altLang="en-US" dirty="0">
                <a:ea typeface="ＭＳ Ｐゴシック" panose="020B0600070205080204" pitchFamily="50" charset="-128"/>
              </a:rPr>
              <a:t>？</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540589" y="1773550"/>
            <a:ext cx="5097000" cy="3754535"/>
          </a:xfrm>
        </p:spPr>
        <p:txBody>
          <a:bodyPr>
            <a:normAutofit fontScale="92500" lnSpcReduction="10000"/>
          </a:bodyPr>
          <a:lstStyle/>
          <a:p>
            <a:r>
              <a:rPr lang="ja-JP" altLang="en-US" dirty="0">
                <a:latin typeface="+mn-ea"/>
              </a:rPr>
              <a:t>世界人口は</a:t>
            </a:r>
            <a:r>
              <a:rPr lang="en-US" altLang="ja-JP" dirty="0">
                <a:latin typeface="+mn-ea"/>
              </a:rPr>
              <a:t>80</a:t>
            </a:r>
            <a:r>
              <a:rPr lang="ja-JP" altLang="en-US" dirty="0">
                <a:latin typeface="+mn-ea"/>
              </a:rPr>
              <a:t>億人を突破、</a:t>
            </a:r>
            <a:r>
              <a:rPr lang="en-US" altLang="ja-JP" dirty="0">
                <a:latin typeface="+mn-ea"/>
              </a:rPr>
              <a:t>2086</a:t>
            </a:r>
            <a:r>
              <a:rPr lang="ja-JP" altLang="en-US" dirty="0">
                <a:latin typeface="+mn-ea"/>
              </a:rPr>
              <a:t>年の</a:t>
            </a:r>
            <a:r>
              <a:rPr lang="en-US" altLang="ja-JP" dirty="0">
                <a:latin typeface="+mn-ea"/>
              </a:rPr>
              <a:t>104</a:t>
            </a:r>
            <a:r>
              <a:rPr lang="ja-JP" altLang="en-US" dirty="0">
                <a:latin typeface="+mn-ea"/>
              </a:rPr>
              <a:t>億人余りでピークを迎え減少に転じるが、</a:t>
            </a:r>
            <a:r>
              <a:rPr lang="en-US" altLang="ja-JP" dirty="0">
                <a:latin typeface="+mn-ea"/>
              </a:rPr>
              <a:t>2100</a:t>
            </a:r>
            <a:r>
              <a:rPr lang="ja-JP" altLang="en-US" dirty="0">
                <a:latin typeface="+mn-ea"/>
              </a:rPr>
              <a:t>年には</a:t>
            </a:r>
            <a:r>
              <a:rPr lang="en-US" altLang="ja-JP" dirty="0">
                <a:latin typeface="+mn-ea"/>
              </a:rPr>
              <a:t>103.5</a:t>
            </a:r>
            <a:r>
              <a:rPr lang="ja-JP" altLang="en-US" dirty="0">
                <a:latin typeface="+mn-ea"/>
              </a:rPr>
              <a:t>億人、</a:t>
            </a:r>
            <a:r>
              <a:rPr lang="en-US" altLang="ja-JP" dirty="0">
                <a:latin typeface="+mn-ea"/>
              </a:rPr>
              <a:t>+23</a:t>
            </a:r>
            <a:r>
              <a:rPr lang="ja-JP" altLang="en-US" dirty="0">
                <a:latin typeface="+mn-ea"/>
              </a:rPr>
              <a:t>億</a:t>
            </a:r>
            <a:r>
              <a:rPr lang="en-US" altLang="ja-JP" dirty="0">
                <a:latin typeface="+mn-ea"/>
              </a:rPr>
              <a:t>7,400</a:t>
            </a:r>
            <a:r>
              <a:rPr lang="ja-JP" altLang="en-US" dirty="0">
                <a:latin typeface="+mn-ea"/>
              </a:rPr>
              <a:t>万人、規模は現在の</a:t>
            </a:r>
            <a:r>
              <a:rPr lang="en-US" altLang="ja-JP" dirty="0">
                <a:latin typeface="+mn-ea"/>
              </a:rPr>
              <a:t>1.3</a:t>
            </a:r>
            <a:r>
              <a:rPr lang="ja-JP" altLang="en-US" dirty="0">
                <a:latin typeface="+mn-ea"/>
              </a:rPr>
              <a:t>倍（国連推計２０２２）</a:t>
            </a:r>
            <a:r>
              <a:rPr lang="en-US" altLang="ja-JP" dirty="0">
                <a:latin typeface="+mn-ea"/>
              </a:rPr>
              <a:t>(</a:t>
            </a:r>
            <a:r>
              <a:rPr lang="ja-JP" altLang="en-US" dirty="0">
                <a:latin typeface="+mn-ea"/>
              </a:rPr>
              <a:t>図１）</a:t>
            </a:r>
            <a:endParaRPr lang="en-US" altLang="ja-JP" dirty="0">
              <a:latin typeface="+mn-ea"/>
            </a:endParaRPr>
          </a:p>
          <a:p>
            <a:r>
              <a:rPr lang="ja-JP" altLang="en-US" dirty="0">
                <a:latin typeface="+mn-ea"/>
              </a:rPr>
              <a:t>日本の人口は現在の</a:t>
            </a:r>
            <a:r>
              <a:rPr lang="en-US" altLang="ja-JP" dirty="0">
                <a:latin typeface="+mn-ea"/>
              </a:rPr>
              <a:t>1</a:t>
            </a:r>
            <a:r>
              <a:rPr lang="ja-JP" altLang="en-US" dirty="0">
                <a:latin typeface="+mn-ea"/>
              </a:rPr>
              <a:t>億</a:t>
            </a:r>
            <a:r>
              <a:rPr lang="en-US" altLang="ja-JP" dirty="0">
                <a:latin typeface="+mn-ea"/>
              </a:rPr>
              <a:t>2400</a:t>
            </a:r>
            <a:r>
              <a:rPr lang="ja-JP" altLang="en-US" dirty="0">
                <a:latin typeface="+mn-ea"/>
              </a:rPr>
              <a:t>万人から</a:t>
            </a:r>
            <a:r>
              <a:rPr lang="en-US" altLang="ja-JP" dirty="0">
                <a:latin typeface="+mn-ea"/>
              </a:rPr>
              <a:t>2100</a:t>
            </a:r>
            <a:r>
              <a:rPr lang="ja-JP" altLang="en-US" dirty="0">
                <a:latin typeface="+mn-ea"/>
              </a:rPr>
              <a:t>年には</a:t>
            </a:r>
            <a:r>
              <a:rPr lang="en-US" altLang="ja-JP" dirty="0">
                <a:latin typeface="+mn-ea"/>
              </a:rPr>
              <a:t>7,400</a:t>
            </a:r>
            <a:r>
              <a:rPr lang="ja-JP" altLang="en-US" dirty="0">
                <a:latin typeface="+mn-ea"/>
              </a:rPr>
              <a:t>万人へ</a:t>
            </a:r>
            <a:r>
              <a:rPr lang="en-US" altLang="ja-JP" dirty="0">
                <a:latin typeface="+mn-ea"/>
              </a:rPr>
              <a:t>,5,000</a:t>
            </a:r>
            <a:r>
              <a:rPr lang="ja-JP" altLang="en-US" dirty="0">
                <a:latin typeface="+mn-ea"/>
              </a:rPr>
              <a:t>万人</a:t>
            </a:r>
            <a:r>
              <a:rPr lang="en-US" altLang="ja-JP" dirty="0">
                <a:latin typeface="+mn-ea"/>
              </a:rPr>
              <a:t>41</a:t>
            </a:r>
            <a:r>
              <a:rPr lang="ja-JP" altLang="en-US" dirty="0">
                <a:latin typeface="+mn-ea"/>
              </a:rPr>
              <a:t>％減少</a:t>
            </a:r>
            <a:r>
              <a:rPr lang="en-US" altLang="ja-JP" dirty="0">
                <a:latin typeface="+mn-ea"/>
              </a:rPr>
              <a:t>(</a:t>
            </a:r>
            <a:r>
              <a:rPr lang="ja-JP" altLang="en-US" dirty="0">
                <a:latin typeface="+mn-ea"/>
              </a:rPr>
              <a:t>国連推計２０２２）</a:t>
            </a:r>
            <a:r>
              <a:rPr lang="en-US" altLang="ja-JP" dirty="0">
                <a:latin typeface="+mn-ea"/>
              </a:rPr>
              <a:t> (</a:t>
            </a:r>
            <a:r>
              <a:rPr lang="ja-JP" altLang="en-US" dirty="0">
                <a:latin typeface="+mn-ea"/>
              </a:rPr>
              <a:t>図１）</a:t>
            </a:r>
          </a:p>
          <a:p>
            <a:r>
              <a:rPr lang="en-US" altLang="ja-JP" dirty="0">
                <a:latin typeface="+mn-ea"/>
              </a:rPr>
              <a:t>2100</a:t>
            </a:r>
            <a:r>
              <a:rPr lang="ja-JP" altLang="en-US" dirty="0">
                <a:latin typeface="+mn-ea"/>
              </a:rPr>
              <a:t>年には</a:t>
            </a:r>
            <a:r>
              <a:rPr lang="en-US" altLang="ja-JP" dirty="0">
                <a:latin typeface="+mn-ea"/>
              </a:rPr>
              <a:t>6,278</a:t>
            </a:r>
            <a:r>
              <a:rPr lang="ja-JP" altLang="en-US" dirty="0">
                <a:latin typeface="+mn-ea"/>
              </a:rPr>
              <a:t>万人</a:t>
            </a:r>
            <a:r>
              <a:rPr lang="en-US" altLang="ja-JP" dirty="0">
                <a:latin typeface="+mn-ea"/>
              </a:rPr>
              <a:t>, 6,220</a:t>
            </a:r>
            <a:r>
              <a:rPr lang="ja-JP" altLang="en-US" dirty="0">
                <a:latin typeface="+mn-ea"/>
              </a:rPr>
              <a:t>万人</a:t>
            </a:r>
            <a:r>
              <a:rPr lang="en-US" altLang="ja-JP" dirty="0">
                <a:latin typeface="+mn-ea"/>
              </a:rPr>
              <a:t>49.4</a:t>
            </a:r>
            <a:r>
              <a:rPr lang="ja-JP" altLang="en-US" dirty="0">
                <a:latin typeface="+mn-ea"/>
              </a:rPr>
              <a:t>％減少。国立社会保障・人口問題研究所</a:t>
            </a:r>
            <a:r>
              <a:rPr lang="en-US" altLang="ja-JP" dirty="0">
                <a:latin typeface="+mn-ea"/>
              </a:rPr>
              <a:t>(2023) </a:t>
            </a:r>
            <a:r>
              <a:rPr lang="ja-JP" altLang="en-US" dirty="0">
                <a:latin typeface="+mn-ea"/>
              </a:rPr>
              <a:t>日本の将来推計人口（令和５年推計） </a:t>
            </a:r>
            <a:r>
              <a:rPr lang="en-US" altLang="ja-JP" dirty="0">
                <a:latin typeface="+mn-ea"/>
              </a:rPr>
              <a:t>(</a:t>
            </a:r>
            <a:r>
              <a:rPr lang="ja-JP" altLang="en-US" dirty="0">
                <a:latin typeface="+mn-ea"/>
              </a:rPr>
              <a:t>図１）</a:t>
            </a:r>
            <a:endParaRPr lang="en-US" altLang="ja-JP" dirty="0">
              <a:latin typeface="+mn-ea"/>
            </a:endParaRPr>
          </a:p>
          <a:p>
            <a:endParaRPr lang="en-US" altLang="ja-JP" dirty="0"/>
          </a:p>
          <a:p>
            <a:endParaRPr lang="en-US" dirty="0"/>
          </a:p>
        </p:txBody>
      </p:sp>
      <p:pic>
        <p:nvPicPr>
          <p:cNvPr id="6" name="図 5">
            <a:extLst>
              <a:ext uri="{FF2B5EF4-FFF2-40B4-BE49-F238E27FC236}">
                <a16:creationId xmlns:a16="http://schemas.microsoft.com/office/drawing/2014/main" id="{88334BC2-9907-EF56-1ABF-A160D8DFB3E9}"/>
              </a:ext>
            </a:extLst>
          </p:cNvPr>
          <p:cNvPicPr>
            <a:picLocks noChangeAspect="1"/>
          </p:cNvPicPr>
          <p:nvPr/>
        </p:nvPicPr>
        <p:blipFill>
          <a:blip r:embed="rId2"/>
          <a:stretch>
            <a:fillRect/>
          </a:stretch>
        </p:blipFill>
        <p:spPr>
          <a:xfrm>
            <a:off x="5908713" y="1523210"/>
            <a:ext cx="5939028" cy="4375404"/>
          </a:xfrm>
          <a:prstGeom prst="rect">
            <a:avLst/>
          </a:prstGeom>
        </p:spPr>
      </p:pic>
    </p:spTree>
    <p:extLst>
      <p:ext uri="{BB962C8B-B14F-4D97-AF65-F5344CB8AC3E}">
        <p14:creationId xmlns:p14="http://schemas.microsoft.com/office/powerpoint/2010/main" val="1242758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E6519F-C77D-8380-D691-6A4B832C2381}"/>
              </a:ext>
            </a:extLst>
          </p:cNvPr>
          <p:cNvSpPr>
            <a:spLocks noGrp="1"/>
          </p:cNvSpPr>
          <p:nvPr>
            <p:ph type="title"/>
          </p:nvPr>
        </p:nvSpPr>
        <p:spPr>
          <a:xfrm>
            <a:off x="913774" y="305528"/>
            <a:ext cx="10364451" cy="1596177"/>
          </a:xfrm>
        </p:spPr>
        <p:txBody>
          <a:bodyPr>
            <a:normAutofit/>
          </a:bodyPr>
          <a:lstStyle/>
          <a:p>
            <a:r>
              <a:rPr lang="en-US" altLang="ja-JP" sz="3600" dirty="0"/>
              <a:t>Q2:</a:t>
            </a:r>
            <a:r>
              <a:rPr lang="ja-JP" altLang="en-US" sz="3600" dirty="0"/>
              <a:t>日本だけが減ってゆく？　</a:t>
            </a:r>
            <a:endParaRPr lang="en-US" dirty="0"/>
          </a:p>
        </p:txBody>
      </p:sp>
      <p:sp>
        <p:nvSpPr>
          <p:cNvPr id="3" name="コンテンツ プレースホルダー 2">
            <a:extLst>
              <a:ext uri="{FF2B5EF4-FFF2-40B4-BE49-F238E27FC236}">
                <a16:creationId xmlns:a16="http://schemas.microsoft.com/office/drawing/2014/main" id="{3C2C325C-B310-78BC-B650-E6C7380616AE}"/>
              </a:ext>
            </a:extLst>
          </p:cNvPr>
          <p:cNvSpPr>
            <a:spLocks noGrp="1"/>
          </p:cNvSpPr>
          <p:nvPr>
            <p:ph sz="quarter" idx="13"/>
          </p:nvPr>
        </p:nvSpPr>
        <p:spPr>
          <a:xfrm>
            <a:off x="913773" y="1519900"/>
            <a:ext cx="5069485" cy="4222982"/>
          </a:xfrm>
        </p:spPr>
        <p:txBody>
          <a:bodyPr>
            <a:normAutofit fontScale="77500" lnSpcReduction="20000"/>
          </a:bodyPr>
          <a:lstStyle/>
          <a:p>
            <a:r>
              <a:rPr lang="ja-JP" altLang="en-US" sz="2400" dirty="0">
                <a:latin typeface="+mj-ea"/>
                <a:ea typeface="+mj-ea"/>
              </a:rPr>
              <a:t>未曾有（みぞう）の「国難」（安倍・岸田内閣）？</a:t>
            </a:r>
            <a:endParaRPr lang="en-US" altLang="ja-JP" sz="2400" dirty="0">
              <a:latin typeface="+mj-ea"/>
              <a:ea typeface="+mj-ea"/>
            </a:endParaRPr>
          </a:p>
          <a:p>
            <a:r>
              <a:rPr lang="ja-JP" altLang="en-US" sz="2400" dirty="0">
                <a:latin typeface="+mj-ea"/>
                <a:ea typeface="+mj-ea"/>
              </a:rPr>
              <a:t>少子化対策の失敗の帰結（山田昌宏氏ほか）？</a:t>
            </a:r>
            <a:endParaRPr lang="en-US" altLang="ja-JP" sz="2400" dirty="0">
              <a:latin typeface="+mj-ea"/>
              <a:ea typeface="+mj-ea"/>
            </a:endParaRPr>
          </a:p>
          <a:p>
            <a:pPr>
              <a:defRPr/>
            </a:pPr>
            <a:r>
              <a:rPr lang="ja-JP" altLang="en-US" sz="2400" dirty="0">
                <a:latin typeface="+mj-ea"/>
                <a:ea typeface="+mj-ea"/>
              </a:rPr>
              <a:t>世界人口の増加の中身：サブサハラアフリカを除けば、人口増加＝高齢人口の増加、年少人口・生産年齢人口は減少する。日本の少子高齢・人口減少は先行しているに過ぎない（</a:t>
            </a:r>
            <a:r>
              <a:rPr lang="ja-JP" altLang="en-US" sz="2400" dirty="0">
                <a:latin typeface="+mj-ea"/>
                <a:ea typeface="+mj-ea"/>
                <a:hlinkClick r:id="" action="ppaction://noaction"/>
              </a:rPr>
              <a:t>図２</a:t>
            </a:r>
            <a:r>
              <a:rPr lang="ja-JP" altLang="en-US" sz="2400" dirty="0">
                <a:latin typeface="+mj-ea"/>
                <a:ea typeface="+mj-ea"/>
              </a:rPr>
              <a:t>）。</a:t>
            </a:r>
            <a:endParaRPr lang="en-US" altLang="ja-JP" sz="2400" dirty="0">
              <a:latin typeface="+mj-ea"/>
              <a:ea typeface="+mj-ea"/>
            </a:endParaRPr>
          </a:p>
          <a:p>
            <a:pPr>
              <a:defRPr/>
            </a:pPr>
            <a:r>
              <a:rPr lang="ja-JP" altLang="en-US" sz="2400" dirty="0">
                <a:latin typeface="+mj-ea"/>
                <a:ea typeface="+mj-ea"/>
              </a:rPr>
              <a:t>世界全体は、サブサハラの「多産少死」的状況から日本の「少産多死」にシフトしている。つまり、世界は長期の人口減少に向かっている。</a:t>
            </a:r>
            <a:endParaRPr lang="en-US" altLang="ja-JP" sz="2400" dirty="0">
              <a:latin typeface="+mj-ea"/>
              <a:ea typeface="+mj-ea"/>
            </a:endParaRPr>
          </a:p>
          <a:p>
            <a:pPr>
              <a:defRPr/>
            </a:pPr>
            <a:r>
              <a:rPr lang="ja-JP" altLang="en-US" sz="2400" dirty="0">
                <a:latin typeface="+mj-ea"/>
                <a:ea typeface="+mj-ea"/>
              </a:rPr>
              <a:t>日本は、先行・先端事例と考えるべきだ。</a:t>
            </a:r>
            <a:endParaRPr lang="en-US" altLang="ja-JP" sz="2400" dirty="0">
              <a:latin typeface="+mj-ea"/>
              <a:ea typeface="+mj-ea"/>
            </a:endParaRPr>
          </a:p>
          <a:p>
            <a:endParaRPr lang="en-US" dirty="0"/>
          </a:p>
        </p:txBody>
      </p:sp>
      <p:pic>
        <p:nvPicPr>
          <p:cNvPr id="6" name="図 5">
            <a:extLst>
              <a:ext uri="{FF2B5EF4-FFF2-40B4-BE49-F238E27FC236}">
                <a16:creationId xmlns:a16="http://schemas.microsoft.com/office/drawing/2014/main" id="{60288965-5AF4-15C6-576F-5C57B51FCCC3}"/>
              </a:ext>
            </a:extLst>
          </p:cNvPr>
          <p:cNvPicPr>
            <a:picLocks noChangeAspect="1"/>
          </p:cNvPicPr>
          <p:nvPr/>
        </p:nvPicPr>
        <p:blipFill>
          <a:blip r:embed="rId2"/>
          <a:stretch>
            <a:fillRect/>
          </a:stretch>
        </p:blipFill>
        <p:spPr>
          <a:xfrm>
            <a:off x="5983259" y="1508192"/>
            <a:ext cx="5646255" cy="4234690"/>
          </a:xfrm>
          <a:prstGeom prst="rect">
            <a:avLst/>
          </a:prstGeom>
          <a:ln>
            <a:solidFill>
              <a:schemeClr val="tx1"/>
            </a:solidFill>
          </a:ln>
        </p:spPr>
      </p:pic>
    </p:spTree>
    <p:extLst>
      <p:ext uri="{BB962C8B-B14F-4D97-AF65-F5344CB8AC3E}">
        <p14:creationId xmlns:p14="http://schemas.microsoft.com/office/powerpoint/2010/main" val="2362644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３</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低出生力は日本だけの問題か？</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13774" y="1761659"/>
            <a:ext cx="5348935" cy="3547193"/>
          </a:xfrm>
        </p:spPr>
        <p:txBody>
          <a:bodyPr>
            <a:normAutofit fontScale="25000" lnSpcReduction="20000"/>
          </a:bodyPr>
          <a:lstStyle/>
          <a:p>
            <a:r>
              <a:rPr lang="ja-JP" altLang="en-US" sz="8000" dirty="0">
                <a:latin typeface="+mj-ea"/>
                <a:ea typeface="+mj-ea"/>
              </a:rPr>
              <a:t>すでに世界の大半（３分の２）が、置換水準（</a:t>
            </a:r>
            <a:r>
              <a:rPr lang="en-US" altLang="ja-JP" sz="8000" dirty="0">
                <a:latin typeface="+mj-ea"/>
                <a:ea typeface="+mj-ea"/>
              </a:rPr>
              <a:t>2</a:t>
            </a:r>
            <a:r>
              <a:rPr lang="ja-JP" altLang="en-US" sz="8000" dirty="0">
                <a:latin typeface="+mj-ea"/>
                <a:ea typeface="+mj-ea"/>
              </a:rPr>
              <a:t>・</a:t>
            </a:r>
            <a:r>
              <a:rPr lang="en-US" altLang="ja-JP" sz="8000" dirty="0">
                <a:latin typeface="+mj-ea"/>
                <a:ea typeface="+mj-ea"/>
              </a:rPr>
              <a:t>1</a:t>
            </a:r>
            <a:r>
              <a:rPr lang="ja-JP" altLang="en-US" sz="8000" dirty="0">
                <a:latin typeface="+mj-ea"/>
                <a:ea typeface="+mj-ea"/>
              </a:rPr>
              <a:t>人）以下の低出生力地域となり、低出生力は日本だけの問題ではなくなっている。（図３）</a:t>
            </a:r>
          </a:p>
          <a:p>
            <a:r>
              <a:rPr lang="en-US" altLang="ja-JP" sz="8000" dirty="0">
                <a:latin typeface="+mj-ea"/>
                <a:ea typeface="+mj-ea"/>
              </a:rPr>
              <a:t>2100</a:t>
            </a:r>
            <a:r>
              <a:rPr lang="ja-JP" altLang="en-US" sz="8000" dirty="0">
                <a:latin typeface="+mj-ea"/>
                <a:ea typeface="+mj-ea"/>
              </a:rPr>
              <a:t>年には、家族に対する手厚い経済支援で知られるフランス（</a:t>
            </a:r>
            <a:r>
              <a:rPr lang="en-US" altLang="ja-JP" sz="8000" dirty="0">
                <a:latin typeface="+mj-ea"/>
                <a:ea typeface="+mj-ea"/>
              </a:rPr>
              <a:t>1</a:t>
            </a:r>
            <a:r>
              <a:rPr lang="ja-JP" altLang="en-US" sz="8000" dirty="0">
                <a:latin typeface="+mj-ea"/>
                <a:ea typeface="+mj-ea"/>
              </a:rPr>
              <a:t>・</a:t>
            </a:r>
            <a:r>
              <a:rPr lang="en-US" altLang="ja-JP" sz="8000" dirty="0">
                <a:latin typeface="+mj-ea"/>
                <a:ea typeface="+mj-ea"/>
              </a:rPr>
              <a:t>79</a:t>
            </a:r>
            <a:r>
              <a:rPr lang="ja-JP" altLang="en-US" sz="8000" dirty="0">
                <a:latin typeface="+mj-ea"/>
                <a:ea typeface="+mj-ea"/>
              </a:rPr>
              <a:t>人）、ワークライフ・バランス政策の先進国として名高いスウェーデン（</a:t>
            </a:r>
            <a:r>
              <a:rPr lang="en-US" altLang="ja-JP" sz="8000" dirty="0">
                <a:latin typeface="+mj-ea"/>
                <a:ea typeface="+mj-ea"/>
              </a:rPr>
              <a:t>1</a:t>
            </a:r>
            <a:r>
              <a:rPr lang="ja-JP" altLang="en-US" sz="8000" dirty="0">
                <a:latin typeface="+mj-ea"/>
                <a:ea typeface="+mj-ea"/>
              </a:rPr>
              <a:t>・</a:t>
            </a:r>
            <a:r>
              <a:rPr lang="en-US" altLang="ja-JP" sz="8000" dirty="0">
                <a:latin typeface="+mj-ea"/>
                <a:ea typeface="+mj-ea"/>
              </a:rPr>
              <a:t>67</a:t>
            </a:r>
            <a:r>
              <a:rPr lang="ja-JP" altLang="en-US" sz="8000" dirty="0">
                <a:latin typeface="+mj-ea"/>
                <a:ea typeface="+mj-ea"/>
              </a:rPr>
              <a:t>人）、市場経済型（要するに何もしない）のアメリカ（</a:t>
            </a:r>
            <a:r>
              <a:rPr lang="en-US" altLang="ja-JP" sz="8000" dirty="0">
                <a:latin typeface="+mj-ea"/>
                <a:ea typeface="+mj-ea"/>
              </a:rPr>
              <a:t>1</a:t>
            </a:r>
            <a:r>
              <a:rPr lang="ja-JP" altLang="en-US" sz="8000" dirty="0">
                <a:latin typeface="+mj-ea"/>
                <a:ea typeface="+mj-ea"/>
              </a:rPr>
              <a:t>・</a:t>
            </a:r>
            <a:r>
              <a:rPr lang="en-US" altLang="ja-JP" sz="8000" dirty="0">
                <a:latin typeface="+mj-ea"/>
                <a:ea typeface="+mj-ea"/>
              </a:rPr>
              <a:t>66</a:t>
            </a:r>
            <a:r>
              <a:rPr lang="ja-JP" altLang="en-US" sz="8000" dirty="0">
                <a:latin typeface="+mj-ea"/>
                <a:ea typeface="+mj-ea"/>
              </a:rPr>
              <a:t>人）など、サブ・サハラ（</a:t>
            </a:r>
            <a:r>
              <a:rPr lang="en-US" altLang="ja-JP" sz="8000" dirty="0">
                <a:latin typeface="+mj-ea"/>
                <a:ea typeface="+mj-ea"/>
              </a:rPr>
              <a:t>2.00</a:t>
            </a:r>
            <a:r>
              <a:rPr lang="ja-JP" altLang="en-US" sz="8000" dirty="0">
                <a:latin typeface="+mj-ea"/>
                <a:ea typeface="+mj-ea"/>
              </a:rPr>
              <a:t>）も含め、ほぼすべての地域が置換水準以下の低出生力地域となる予想される。</a:t>
            </a:r>
            <a:endParaRPr lang="en-US" altLang="ja-JP" sz="8000" dirty="0">
              <a:latin typeface="+mj-ea"/>
              <a:ea typeface="+mj-ea"/>
            </a:endParaRPr>
          </a:p>
          <a:p>
            <a:endParaRPr lang="en-US" altLang="ja-JP" dirty="0"/>
          </a:p>
          <a:p>
            <a:endParaRPr lang="en-US" dirty="0"/>
          </a:p>
        </p:txBody>
      </p:sp>
      <p:pic>
        <p:nvPicPr>
          <p:cNvPr id="5" name="図 4">
            <a:extLst>
              <a:ext uri="{FF2B5EF4-FFF2-40B4-BE49-F238E27FC236}">
                <a16:creationId xmlns:a16="http://schemas.microsoft.com/office/drawing/2014/main" id="{EC91EC11-2353-DB43-3D77-7F78B84771FF}"/>
              </a:ext>
            </a:extLst>
          </p:cNvPr>
          <p:cNvPicPr>
            <a:picLocks noChangeAspect="1"/>
          </p:cNvPicPr>
          <p:nvPr/>
        </p:nvPicPr>
        <p:blipFill>
          <a:blip r:embed="rId2"/>
          <a:stretch>
            <a:fillRect/>
          </a:stretch>
        </p:blipFill>
        <p:spPr>
          <a:xfrm>
            <a:off x="6449995" y="1761659"/>
            <a:ext cx="5111303" cy="3833477"/>
          </a:xfrm>
          <a:prstGeom prst="rect">
            <a:avLst/>
          </a:prstGeom>
          <a:ln>
            <a:solidFill>
              <a:schemeClr val="tx1"/>
            </a:solidFill>
          </a:ln>
        </p:spPr>
      </p:pic>
      <p:sp>
        <p:nvSpPr>
          <p:cNvPr id="4" name="テキスト ボックス 3">
            <a:extLst>
              <a:ext uri="{FF2B5EF4-FFF2-40B4-BE49-F238E27FC236}">
                <a16:creationId xmlns:a16="http://schemas.microsoft.com/office/drawing/2014/main" id="{1E9F2068-7974-90FC-789D-7B5C7942D136}"/>
              </a:ext>
            </a:extLst>
          </p:cNvPr>
          <p:cNvSpPr txBox="1"/>
          <p:nvPr/>
        </p:nvSpPr>
        <p:spPr>
          <a:xfrm>
            <a:off x="1090057" y="5039154"/>
            <a:ext cx="5172652" cy="1200329"/>
          </a:xfrm>
          <a:prstGeom prst="rect">
            <a:avLst/>
          </a:prstGeom>
          <a:noFill/>
        </p:spPr>
        <p:txBody>
          <a:bodyPr wrap="square" rtlCol="0">
            <a:spAutoFit/>
          </a:bodyPr>
          <a:lstStyle/>
          <a:p>
            <a:r>
              <a:rPr lang="ja-JP" altLang="en-US" sz="1800" dirty="0">
                <a:latin typeface="+mj-ea"/>
                <a:ea typeface="+mj-ea"/>
              </a:rPr>
              <a:t>背景：長寿化</a:t>
            </a:r>
            <a:r>
              <a:rPr lang="en-US" altLang="ja-JP" sz="1800" dirty="0">
                <a:latin typeface="+mj-ea"/>
                <a:ea typeface="+mj-ea"/>
              </a:rPr>
              <a:t>(</a:t>
            </a:r>
            <a:r>
              <a:rPr lang="ja-JP" altLang="en-US" sz="1800" dirty="0">
                <a:latin typeface="+mj-ea"/>
                <a:ea typeface="+mj-ea"/>
              </a:rPr>
              <a:t>図４）⇒晩婚・晩産化（図５）⇒出生力が置換水準以下⇒人口減少は、世界＝人類（ホモ・サピエンス）共通の現象といえる。</a:t>
            </a:r>
          </a:p>
          <a:p>
            <a:endParaRPr lang="en-US" dirty="0"/>
          </a:p>
        </p:txBody>
      </p:sp>
    </p:spTree>
    <p:extLst>
      <p:ext uri="{BB962C8B-B14F-4D97-AF65-F5344CB8AC3E}">
        <p14:creationId xmlns:p14="http://schemas.microsoft.com/office/powerpoint/2010/main" val="402064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913774" y="387162"/>
            <a:ext cx="10364451" cy="1596177"/>
          </a:xfrm>
        </p:spPr>
        <p:txBody>
          <a:bodyPr/>
          <a:lstStyle/>
          <a:p>
            <a:r>
              <a:rPr kumimoji="0" lang="ja-JP" altLang="en-US" sz="3600" dirty="0">
                <a:ea typeface="ＭＳ Ｐゴシック" panose="020B0600070205080204" pitchFamily="50" charset="-128"/>
              </a:rPr>
              <a:t>背景：長寿化⇒晩婚・晩産化⇒出生力が置換水準</a:t>
            </a:r>
            <a:endParaRPr lang="en-US" dirty="0"/>
          </a:p>
        </p:txBody>
      </p:sp>
      <p:pic>
        <p:nvPicPr>
          <p:cNvPr id="7" name="図 6">
            <a:extLst>
              <a:ext uri="{FF2B5EF4-FFF2-40B4-BE49-F238E27FC236}">
                <a16:creationId xmlns:a16="http://schemas.microsoft.com/office/drawing/2014/main" id="{E3A2EC5A-AFB1-AA4F-DBE8-06BC1C00B449}"/>
              </a:ext>
            </a:extLst>
          </p:cNvPr>
          <p:cNvPicPr>
            <a:picLocks noChangeAspect="1"/>
          </p:cNvPicPr>
          <p:nvPr/>
        </p:nvPicPr>
        <p:blipFill>
          <a:blip r:embed="rId2"/>
          <a:stretch>
            <a:fillRect/>
          </a:stretch>
        </p:blipFill>
        <p:spPr>
          <a:xfrm>
            <a:off x="393670" y="1620386"/>
            <a:ext cx="5640636" cy="4230477"/>
          </a:xfrm>
          <a:prstGeom prst="rect">
            <a:avLst/>
          </a:prstGeom>
          <a:ln>
            <a:solidFill>
              <a:schemeClr val="tx1"/>
            </a:solidFill>
          </a:ln>
        </p:spPr>
      </p:pic>
      <p:pic>
        <p:nvPicPr>
          <p:cNvPr id="8" name="図 7">
            <a:extLst>
              <a:ext uri="{FF2B5EF4-FFF2-40B4-BE49-F238E27FC236}">
                <a16:creationId xmlns:a16="http://schemas.microsoft.com/office/drawing/2014/main" id="{FEFBF84E-5CCC-80F3-1D75-4F9A55FCCEE5}"/>
              </a:ext>
            </a:extLst>
          </p:cNvPr>
          <p:cNvPicPr>
            <a:picLocks noChangeAspect="1"/>
          </p:cNvPicPr>
          <p:nvPr/>
        </p:nvPicPr>
        <p:blipFill>
          <a:blip r:embed="rId3"/>
          <a:stretch>
            <a:fillRect/>
          </a:stretch>
        </p:blipFill>
        <p:spPr>
          <a:xfrm>
            <a:off x="6157696" y="1587486"/>
            <a:ext cx="5640637" cy="4230478"/>
          </a:xfrm>
          <a:prstGeom prst="rect">
            <a:avLst/>
          </a:prstGeom>
          <a:ln>
            <a:solidFill>
              <a:schemeClr val="tx1"/>
            </a:solidFill>
          </a:ln>
        </p:spPr>
      </p:pic>
    </p:spTree>
    <p:extLst>
      <p:ext uri="{BB962C8B-B14F-4D97-AF65-F5344CB8AC3E}">
        <p14:creationId xmlns:p14="http://schemas.microsoft.com/office/powerpoint/2010/main" val="362392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895101" y="35490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４</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世界人口の持続可能性？人類消滅まで３００年</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771181" y="1786921"/>
            <a:ext cx="5144877" cy="1286785"/>
          </a:xfrm>
        </p:spPr>
        <p:txBody>
          <a:bodyPr>
            <a:normAutofit/>
          </a:bodyPr>
          <a:lstStyle/>
          <a:p>
            <a:r>
              <a:rPr lang="ja-JP" altLang="en-US" dirty="0">
                <a:latin typeface="+mj-ea"/>
                <a:ea typeface="+mj-ea"/>
              </a:rPr>
              <a:t>日本も世界も出生率と死亡率が置換水準以下の状態から回復しない場合は、人口は</a:t>
            </a:r>
            <a:r>
              <a:rPr lang="en-US" altLang="ja-JP" dirty="0">
                <a:latin typeface="+mj-ea"/>
                <a:ea typeface="+mj-ea"/>
              </a:rPr>
              <a:t>300</a:t>
            </a:r>
            <a:r>
              <a:rPr lang="ja-JP" altLang="en-US" dirty="0">
                <a:latin typeface="+mj-ea"/>
                <a:ea typeface="+mj-ea"/>
              </a:rPr>
              <a:t>年ほどで</a:t>
            </a:r>
            <a:r>
              <a:rPr lang="en-US" altLang="ja-JP" dirty="0">
                <a:latin typeface="+mj-ea"/>
                <a:ea typeface="+mj-ea"/>
              </a:rPr>
              <a:t>100</a:t>
            </a:r>
            <a:r>
              <a:rPr lang="ja-JP" altLang="en-US" dirty="0">
                <a:latin typeface="+mj-ea"/>
                <a:ea typeface="+mj-ea"/>
              </a:rPr>
              <a:t>分の</a:t>
            </a:r>
            <a:r>
              <a:rPr lang="en-US" altLang="ja-JP" dirty="0">
                <a:latin typeface="+mj-ea"/>
                <a:ea typeface="+mj-ea"/>
              </a:rPr>
              <a:t>1</a:t>
            </a:r>
            <a:r>
              <a:rPr lang="ja-JP" altLang="en-US" dirty="0">
                <a:latin typeface="+mj-ea"/>
                <a:ea typeface="+mj-ea"/>
              </a:rPr>
              <a:t>程度まで減少する。</a:t>
            </a:r>
            <a:r>
              <a:rPr lang="en-US" altLang="ja-JP" dirty="0">
                <a:latin typeface="+mj-ea"/>
                <a:ea typeface="+mj-ea"/>
              </a:rPr>
              <a:t>(</a:t>
            </a:r>
            <a:r>
              <a:rPr lang="ja-JP" altLang="en-US" dirty="0">
                <a:latin typeface="+mj-ea"/>
                <a:ea typeface="+mj-ea"/>
              </a:rPr>
              <a:t>図６）</a:t>
            </a:r>
            <a:endParaRPr lang="en-US" dirty="0">
              <a:latin typeface="+mj-ea"/>
              <a:ea typeface="+mj-ea"/>
            </a:endParaRPr>
          </a:p>
        </p:txBody>
      </p:sp>
      <p:pic>
        <p:nvPicPr>
          <p:cNvPr id="4" name="図 3">
            <a:extLst>
              <a:ext uri="{FF2B5EF4-FFF2-40B4-BE49-F238E27FC236}">
                <a16:creationId xmlns:a16="http://schemas.microsoft.com/office/drawing/2014/main" id="{E6D0432E-4911-49EC-8B93-B4680B013CE0}"/>
              </a:ext>
            </a:extLst>
          </p:cNvPr>
          <p:cNvPicPr>
            <a:picLocks noChangeAspect="1"/>
          </p:cNvPicPr>
          <p:nvPr/>
        </p:nvPicPr>
        <p:blipFill>
          <a:blip r:embed="rId2"/>
          <a:stretch>
            <a:fillRect/>
          </a:stretch>
        </p:blipFill>
        <p:spPr>
          <a:xfrm>
            <a:off x="6096000" y="1951079"/>
            <a:ext cx="5672676" cy="4254507"/>
          </a:xfrm>
          <a:prstGeom prst="rect">
            <a:avLst/>
          </a:prstGeom>
          <a:ln>
            <a:solidFill>
              <a:schemeClr val="tx1"/>
            </a:solidFill>
          </a:ln>
        </p:spPr>
      </p:pic>
      <p:sp>
        <p:nvSpPr>
          <p:cNvPr id="5" name="テキスト ボックス 4">
            <a:extLst>
              <a:ext uri="{FF2B5EF4-FFF2-40B4-BE49-F238E27FC236}">
                <a16:creationId xmlns:a16="http://schemas.microsoft.com/office/drawing/2014/main" id="{8CB226DB-D251-EE5B-A0EB-D349C067DD73}"/>
              </a:ext>
            </a:extLst>
          </p:cNvPr>
          <p:cNvSpPr txBox="1"/>
          <p:nvPr/>
        </p:nvSpPr>
        <p:spPr>
          <a:xfrm>
            <a:off x="771181" y="3035487"/>
            <a:ext cx="5144877" cy="3170099"/>
          </a:xfrm>
          <a:prstGeom prst="rect">
            <a:avLst/>
          </a:prstGeom>
          <a:noFill/>
        </p:spPr>
        <p:txBody>
          <a:bodyPr wrap="square" rtlCol="0">
            <a:spAutoFit/>
          </a:bodyPr>
          <a:lstStyle/>
          <a:p>
            <a:r>
              <a:rPr lang="ja-JP" altLang="en-US" sz="2000" dirty="0">
                <a:latin typeface="+mj-ea"/>
                <a:ea typeface="+mj-ea"/>
              </a:rPr>
              <a:t>・</a:t>
            </a:r>
            <a:r>
              <a:rPr lang="en-US" altLang="ja-JP" sz="2000" dirty="0">
                <a:latin typeface="+mj-ea"/>
                <a:ea typeface="+mj-ea"/>
              </a:rPr>
              <a:t>300</a:t>
            </a:r>
            <a:r>
              <a:rPr lang="ja-JP" altLang="en-US" sz="2000" dirty="0">
                <a:latin typeface="+mj-ea"/>
                <a:ea typeface="+mj-ea"/>
              </a:rPr>
              <a:t>年＝</a:t>
            </a:r>
            <a:r>
              <a:rPr lang="en-US" altLang="ja-JP" sz="2000" dirty="0">
                <a:latin typeface="+mj-ea"/>
                <a:ea typeface="+mj-ea"/>
              </a:rPr>
              <a:t>1</a:t>
            </a:r>
            <a:r>
              <a:rPr lang="ja-JP" altLang="en-US" sz="2000" dirty="0">
                <a:latin typeface="+mj-ea"/>
                <a:ea typeface="+mj-ea"/>
              </a:rPr>
              <a:t>世代</a:t>
            </a:r>
            <a:r>
              <a:rPr lang="en-US" altLang="ja-JP" sz="2000" dirty="0">
                <a:latin typeface="+mj-ea"/>
                <a:ea typeface="+mj-ea"/>
              </a:rPr>
              <a:t>35</a:t>
            </a:r>
            <a:r>
              <a:rPr lang="ja-JP" altLang="en-US" sz="2000" dirty="0">
                <a:latin typeface="+mj-ea"/>
                <a:ea typeface="+mj-ea"/>
              </a:rPr>
              <a:t>年（世代間隔）として</a:t>
            </a:r>
            <a:r>
              <a:rPr lang="en-US" altLang="ja-JP" sz="2000" dirty="0">
                <a:latin typeface="+mj-ea"/>
                <a:ea typeface="+mj-ea"/>
              </a:rPr>
              <a:t>10</a:t>
            </a:r>
            <a:r>
              <a:rPr lang="ja-JP" altLang="en-US" sz="2000" dirty="0">
                <a:latin typeface="+mj-ea"/>
                <a:ea typeface="+mj-ea"/>
              </a:rPr>
              <a:t>世代先、遠い未来？</a:t>
            </a:r>
          </a:p>
          <a:p>
            <a:r>
              <a:rPr lang="ja-JP" altLang="en-US" sz="2000" dirty="0">
                <a:latin typeface="+mj-ea"/>
                <a:ea typeface="+mj-ea"/>
              </a:rPr>
              <a:t>・今から</a:t>
            </a:r>
            <a:r>
              <a:rPr lang="en-US" altLang="ja-JP" sz="2000" dirty="0">
                <a:latin typeface="+mj-ea"/>
                <a:ea typeface="+mj-ea"/>
              </a:rPr>
              <a:t>300</a:t>
            </a:r>
            <a:r>
              <a:rPr lang="ja-JP" altLang="en-US" sz="2000" dirty="0">
                <a:latin typeface="+mj-ea"/>
                <a:ea typeface="+mj-ea"/>
              </a:rPr>
              <a:t>年前の</a:t>
            </a:r>
            <a:r>
              <a:rPr lang="en-US" altLang="ja-JP" sz="2000" dirty="0">
                <a:latin typeface="+mj-ea"/>
                <a:ea typeface="+mj-ea"/>
              </a:rPr>
              <a:t>18</a:t>
            </a:r>
            <a:r>
              <a:rPr lang="ja-JP" altLang="en-US" sz="2000" dirty="0">
                <a:latin typeface="+mj-ea"/>
                <a:ea typeface="+mj-ea"/>
              </a:rPr>
              <a:t>世紀、日本は江戸時代中期で享保の改革、ヨーロッパでは産業革命やフランス革命が起きた。</a:t>
            </a:r>
          </a:p>
          <a:p>
            <a:r>
              <a:rPr lang="ja-JP" altLang="en-US" sz="2000" dirty="0">
                <a:latin typeface="+mj-ea"/>
                <a:ea typeface="+mj-ea"/>
              </a:rPr>
              <a:t>・あるいは人口転換の初期膨脹期であり、</a:t>
            </a:r>
            <a:r>
              <a:rPr lang="en-US" altLang="ja-JP" sz="2000" dirty="0">
                <a:latin typeface="+mj-ea"/>
                <a:ea typeface="+mj-ea"/>
              </a:rPr>
              <a:t>18</a:t>
            </a:r>
            <a:r>
              <a:rPr lang="ja-JP" altLang="en-US" sz="2000" dirty="0">
                <a:latin typeface="+mj-ea"/>
                <a:ea typeface="+mj-ea"/>
              </a:rPr>
              <a:t>世紀末（</a:t>
            </a:r>
            <a:r>
              <a:rPr lang="en-US" altLang="ja-JP" sz="2000" dirty="0">
                <a:latin typeface="+mj-ea"/>
                <a:ea typeface="+mj-ea"/>
              </a:rPr>
              <a:t>1798</a:t>
            </a:r>
            <a:r>
              <a:rPr lang="ja-JP" altLang="en-US" sz="2000" dirty="0">
                <a:latin typeface="+mj-ea"/>
                <a:ea typeface="+mj-ea"/>
              </a:rPr>
              <a:t>年）にはトマス・ロバート・マルサスが人口論を書いている。</a:t>
            </a:r>
          </a:p>
          <a:p>
            <a:r>
              <a:rPr lang="ja-JP" altLang="en-US" sz="2000" dirty="0">
                <a:latin typeface="+mj-ea"/>
                <a:ea typeface="+mj-ea"/>
              </a:rPr>
              <a:t>・人口学的見地からは世界人口がそのまま消滅に向かう可能性も十分にあるといえる。</a:t>
            </a:r>
            <a:endParaRPr lang="en-US" altLang="ja-JP" sz="2000" dirty="0">
              <a:latin typeface="+mj-ea"/>
              <a:ea typeface="+mj-ea"/>
            </a:endParaRPr>
          </a:p>
        </p:txBody>
      </p:sp>
    </p:spTree>
    <p:extLst>
      <p:ext uri="{BB962C8B-B14F-4D97-AF65-F5344CB8AC3E}">
        <p14:creationId xmlns:p14="http://schemas.microsoft.com/office/powerpoint/2010/main" val="332190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しず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2845</TotalTime>
  <Words>5611</Words>
  <Application>Microsoft Office PowerPoint</Application>
  <PresentationFormat>ワイド画面</PresentationFormat>
  <Paragraphs>267</Paragraphs>
  <Slides>44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44</vt:i4>
      </vt:variant>
    </vt:vector>
  </HeadingPairs>
  <TitlesOfParts>
    <vt:vector size="52" baseType="lpstr">
      <vt:lpstr>ＭＳ Ｐゴシック</vt:lpstr>
      <vt:lpstr>ＭＳ ゴシック</vt:lpstr>
      <vt:lpstr>Arial</vt:lpstr>
      <vt:lpstr>Calibri</vt:lpstr>
      <vt:lpstr>Times New Roman</vt:lpstr>
      <vt:lpstr>Tw Cen MT</vt:lpstr>
      <vt:lpstr>Wingdings</vt:lpstr>
      <vt:lpstr>しずく</vt:lpstr>
      <vt:lpstr> サピエンス減少：縮減する未来の課題を探る  著者自身によるダイジェスト解説 </vt:lpstr>
      <vt:lpstr>『サピエンス減少－縮減する未来の課題を探る』？</vt:lpstr>
      <vt:lpstr>お話の構成</vt:lpstr>
      <vt:lpstr>１．人口減少は、不可避の未来か？</vt:lpstr>
      <vt:lpstr>Q1:増加する世界人口vs.減少する日本の人口？</vt:lpstr>
      <vt:lpstr>Q2:日本だけが減ってゆく？　</vt:lpstr>
      <vt:lpstr>Q３:低出生力は日本だけの問題か？</vt:lpstr>
      <vt:lpstr>背景：長寿化⇒晩婚・晩産化⇒出生力が置換水準</vt:lpstr>
      <vt:lpstr>Q４:世界人口の持続可能性？人類消滅まで３００年</vt:lpstr>
      <vt:lpstr>Q５:絶滅曲線の謎：人新世で絶滅する？</vt:lpstr>
      <vt:lpstr>指数関数的増加にはフラクタル性がある。</vt:lpstr>
      <vt:lpstr>Q６:　過去１.2万年の人口成長率？</vt:lpstr>
      <vt:lpstr>Q７:　人口波動のフラクタル性？</vt:lpstr>
      <vt:lpstr>Q8: サピエンス減少―人類史の転換点？</vt:lpstr>
      <vt:lpstr>Q9: 「持続可能な人口」の原理</vt:lpstr>
      <vt:lpstr>指数関数的成長とダブリングタイム</vt:lpstr>
      <vt:lpstr>Q9: 「持続可能な人口」の原理</vt:lpstr>
      <vt:lpstr>Q１０: 長寿化すると、なぜ少子化するのか？</vt:lpstr>
      <vt:lpstr>Q１０: 長寿化すると、なぜ少子化するのか？</vt:lpstr>
      <vt:lpstr>人口減少は、不可避の未来である。</vt:lpstr>
      <vt:lpstr>２．縮減する未来の課題を探る</vt:lpstr>
      <vt:lpstr>２．縮減する未来の課題を探る</vt:lpstr>
      <vt:lpstr>日本の生産年齢人口の減少数と減少率</vt:lpstr>
      <vt:lpstr>Q１１: 人口減少への対応：生産と再分配　①　</vt:lpstr>
      <vt:lpstr>Q１１: 人口減少への対応：生産と再分配　②</vt:lpstr>
      <vt:lpstr>Q１２: 人口減少への対応：自然環境問題　①　</vt:lpstr>
      <vt:lpstr>Q１２: 人口減少への対応：自然環境問題　②</vt:lpstr>
      <vt:lpstr>Q１３:人口減少への対応：資源・エネルギー</vt:lpstr>
      <vt:lpstr>Q１４:人口減少への対応：人口再配置　①</vt:lpstr>
      <vt:lpstr>Q１４:人口減少への対応：人口再配置　②</vt:lpstr>
      <vt:lpstr>Q１５:人口減少への対応：合意形成　①</vt:lpstr>
      <vt:lpstr>Q１５:人口減少への対応：合意形成　②</vt:lpstr>
      <vt:lpstr>3．人口のミライ・ミライの人口？</vt:lpstr>
      <vt:lpstr>Q１６: 国連の将来人口推計２０２２が示す未来？</vt:lpstr>
      <vt:lpstr>Q１７: 世界がもし100人の村だったら？　①</vt:lpstr>
      <vt:lpstr>Q１８: 世界がもし100人の村だったら？　②</vt:lpstr>
      <vt:lpstr>Q１９: 出生・家族形成の未来</vt:lpstr>
      <vt:lpstr>Q１９: 寿命・健康の未来</vt:lpstr>
      <vt:lpstr>Q１９: 人口移動の未来</vt:lpstr>
      <vt:lpstr>Q２０:ホモ・サピエンスはどこから来たか？</vt:lpstr>
      <vt:lpstr>PowerPoint プレゼンテーション</vt:lpstr>
      <vt:lpstr>Q２１:ホモ・サピエンスはどこへ行くのか？</vt:lpstr>
      <vt:lpstr>参考文献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「サピエンス減少」入門</dc:title>
  <dc:creator>原 俊彦</dc:creator>
  <cp:lastModifiedBy>俊彦 原</cp:lastModifiedBy>
  <cp:revision>106</cp:revision>
  <cp:lastPrinted>2023-09-12T02:21:44Z</cp:lastPrinted>
  <dcterms:created xsi:type="dcterms:W3CDTF">2023-05-23T05:59:26Z</dcterms:created>
  <dcterms:modified xsi:type="dcterms:W3CDTF">2026-03-06T08:01:53Z</dcterms:modified>
</cp:coreProperties>
</file>