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647" r:id="rId2"/>
    <p:sldId id="433" r:id="rId3"/>
    <p:sldId id="645" r:id="rId4"/>
    <p:sldId id="368" r:id="rId5"/>
    <p:sldId id="430" r:id="rId6"/>
    <p:sldId id="434" r:id="rId7"/>
    <p:sldId id="432" r:id="rId8"/>
    <p:sldId id="648" r:id="rId9"/>
    <p:sldId id="649" r:id="rId10"/>
    <p:sldId id="436" r:id="rId11"/>
    <p:sldId id="650" r:id="rId12"/>
    <p:sldId id="431" r:id="rId13"/>
    <p:sldId id="369" r:id="rId14"/>
    <p:sldId id="370" r:id="rId15"/>
    <p:sldId id="415" r:id="rId16"/>
    <p:sldId id="422" r:id="rId17"/>
    <p:sldId id="416" r:id="rId18"/>
    <p:sldId id="421" r:id="rId19"/>
    <p:sldId id="417" r:id="rId20"/>
    <p:sldId id="419" r:id="rId21"/>
    <p:sldId id="418" r:id="rId22"/>
    <p:sldId id="420" r:id="rId23"/>
    <p:sldId id="640" r:id="rId24"/>
    <p:sldId id="641" r:id="rId25"/>
    <p:sldId id="642" r:id="rId26"/>
    <p:sldId id="284" r:id="rId27"/>
    <p:sldId id="646" r:id="rId28"/>
    <p:sldId id="324" r:id="rId29"/>
    <p:sldId id="345" r:id="rId30"/>
    <p:sldId id="366" r:id="rId31"/>
    <p:sldId id="643" r:id="rId32"/>
    <p:sldId id="644" r:id="rId33"/>
    <p:sldId id="382" r:id="rId34"/>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5" autoAdjust="0"/>
    <p:restoredTop sz="96460" autoAdjust="0"/>
  </p:normalViewPr>
  <p:slideViewPr>
    <p:cSldViewPr>
      <p:cViewPr varScale="1">
        <p:scale>
          <a:sx n="53" d="100"/>
          <a:sy n="53" d="100"/>
        </p:scale>
        <p:origin x="71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1"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67587" name="Rectangle 3"/>
          <p:cNvSpPr>
            <a:spLocks noGrp="1" noChangeArrowheads="1"/>
          </p:cNvSpPr>
          <p:nvPr>
            <p:ph type="dt" sz="quarter" idx="1"/>
          </p:nvPr>
        </p:nvSpPr>
        <p:spPr bwMode="auto">
          <a:xfrm>
            <a:off x="4025636"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lgn="r">
              <a:defRPr sz="1300">
                <a:ea typeface="ＭＳ Ｐゴシック" pitchFamily="1" charset="-128"/>
                <a:cs typeface="+mn-cs"/>
              </a:defRPr>
            </a:lvl1pPr>
          </a:lstStyle>
          <a:p>
            <a:pPr>
              <a:defRPr/>
            </a:pPr>
            <a:endParaRPr lang="en-US" altLang="ja-JP"/>
          </a:p>
        </p:txBody>
      </p:sp>
      <p:sp>
        <p:nvSpPr>
          <p:cNvPr id="67588" name="Rectangle 4"/>
          <p:cNvSpPr>
            <a:spLocks noGrp="1" noChangeArrowheads="1"/>
          </p:cNvSpPr>
          <p:nvPr>
            <p:ph type="ftr" sz="quarter" idx="2"/>
          </p:nvPr>
        </p:nvSpPr>
        <p:spPr bwMode="auto">
          <a:xfrm>
            <a:off x="1"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67589" name="Rectangle 5"/>
          <p:cNvSpPr>
            <a:spLocks noGrp="1" noChangeArrowheads="1"/>
          </p:cNvSpPr>
          <p:nvPr>
            <p:ph type="sldNum" sz="quarter" idx="3"/>
          </p:nvPr>
        </p:nvSpPr>
        <p:spPr bwMode="auto">
          <a:xfrm>
            <a:off x="4025636"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lgn="r">
              <a:defRPr sz="1300"/>
            </a:lvl1pPr>
          </a:lstStyle>
          <a:p>
            <a:fld id="{8587D125-C697-7747-B22C-485EEC1AC608}" type="slidenum">
              <a:rPr lang="en-US" altLang="ja-JP"/>
              <a:pPr/>
              <a:t>‹#›</a:t>
            </a:fld>
            <a:endParaRPr lang="en-US" altLang="ja-JP"/>
          </a:p>
        </p:txBody>
      </p:sp>
    </p:spTree>
    <p:extLst>
      <p:ext uri="{BB962C8B-B14F-4D97-AF65-F5344CB8AC3E}">
        <p14:creationId xmlns:p14="http://schemas.microsoft.com/office/powerpoint/2010/main" val="629060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25603" name="Rectangle 3"/>
          <p:cNvSpPr>
            <a:spLocks noGrp="1" noChangeArrowheads="1"/>
          </p:cNvSpPr>
          <p:nvPr>
            <p:ph type="dt" idx="1"/>
          </p:nvPr>
        </p:nvSpPr>
        <p:spPr bwMode="auto">
          <a:xfrm>
            <a:off x="4025636"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lgn="r">
              <a:defRPr sz="1300">
                <a:ea typeface="ＭＳ Ｐゴシック" pitchFamily="1" charset="-128"/>
                <a:cs typeface="+mn-cs"/>
              </a:defRPr>
            </a:lvl1pPr>
          </a:lstStyle>
          <a:p>
            <a:pPr>
              <a:defRPr/>
            </a:pPr>
            <a:endParaRPr lang="en-US" altLang="ja-JP"/>
          </a:p>
        </p:txBody>
      </p:sp>
      <p:sp>
        <p:nvSpPr>
          <p:cNvPr id="50180"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47210" y="4861442"/>
            <a:ext cx="5209646" cy="4605576"/>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6"/>
          <p:cNvSpPr>
            <a:spLocks noGrp="1" noChangeArrowheads="1"/>
          </p:cNvSpPr>
          <p:nvPr>
            <p:ph type="ftr" sz="quarter" idx="4"/>
          </p:nvPr>
        </p:nvSpPr>
        <p:spPr bwMode="auto">
          <a:xfrm>
            <a:off x="1"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25607" name="Rectangle 7"/>
          <p:cNvSpPr>
            <a:spLocks noGrp="1" noChangeArrowheads="1"/>
          </p:cNvSpPr>
          <p:nvPr>
            <p:ph type="sldNum" sz="quarter" idx="5"/>
          </p:nvPr>
        </p:nvSpPr>
        <p:spPr bwMode="auto">
          <a:xfrm>
            <a:off x="4025636"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lgn="r">
              <a:defRPr sz="1300"/>
            </a:lvl1pPr>
          </a:lstStyle>
          <a:p>
            <a:fld id="{DCE3318B-7B97-1246-85F3-B1717CFD3CDC}" type="slidenum">
              <a:rPr lang="en-US" altLang="ja-JP"/>
              <a:pPr/>
              <a:t>‹#›</a:t>
            </a:fld>
            <a:endParaRPr lang="en-US" altLang="ja-JP"/>
          </a:p>
        </p:txBody>
      </p:sp>
    </p:spTree>
    <p:extLst>
      <p:ext uri="{BB962C8B-B14F-4D97-AF65-F5344CB8AC3E}">
        <p14:creationId xmlns:p14="http://schemas.microsoft.com/office/powerpoint/2010/main" val="4233037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523FFD9-59C4-4BC6-B6F7-DA58612D3E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9350336" indent="-38877573">
              <a:defRPr kumimoji="1" sz="2300">
                <a:solidFill>
                  <a:schemeClr val="tx1"/>
                </a:solidFill>
                <a:latin typeface="Arial" panose="020B0604020202020204" pitchFamily="34" charset="0"/>
                <a:ea typeface="ＭＳ Ｐゴシック" panose="020B0600070205080204" pitchFamily="50" charset="-128"/>
              </a:defRPr>
            </a:lvl2pPr>
            <a:lvl3pPr marL="1184189" indent="-235622">
              <a:defRPr kumimoji="1" sz="2300">
                <a:solidFill>
                  <a:schemeClr val="tx1"/>
                </a:solidFill>
                <a:latin typeface="Arial" panose="020B0604020202020204" pitchFamily="34" charset="0"/>
                <a:ea typeface="ＭＳ Ｐゴシック" panose="020B0600070205080204" pitchFamily="50" charset="-128"/>
              </a:defRPr>
            </a:lvl3pPr>
            <a:lvl4pPr marL="1658473" indent="-235622">
              <a:defRPr kumimoji="1" sz="2300">
                <a:solidFill>
                  <a:schemeClr val="tx1"/>
                </a:solidFill>
                <a:latin typeface="Arial" panose="020B0604020202020204" pitchFamily="34" charset="0"/>
                <a:ea typeface="ＭＳ Ｐゴシック" panose="020B0600070205080204" pitchFamily="50" charset="-128"/>
              </a:defRPr>
            </a:lvl4pPr>
            <a:lvl5pPr marL="2132756" indent="-235622">
              <a:defRPr kumimoji="1" sz="2300">
                <a:solidFill>
                  <a:schemeClr val="tx1"/>
                </a:solidFill>
                <a:latin typeface="Arial" panose="020B0604020202020204" pitchFamily="34" charset="0"/>
                <a:ea typeface="ＭＳ Ｐゴシック" panose="020B0600070205080204" pitchFamily="50" charset="-128"/>
              </a:defRPr>
            </a:lvl5pPr>
            <a:lvl6pPr marL="2570556" indent="-235622"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3008357" indent="-235622"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446157" indent="-235622"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883957" indent="-235622"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502EBD48-1CDA-4B5A-B8AB-79FF28AD5BC0}" type="slidenum">
              <a:rPr lang="en-US" altLang="ja-JP" sz="1200"/>
              <a:pPr/>
              <a:t>1</a:t>
            </a:fld>
            <a:endParaRPr lang="en-US" altLang="ja-JP" sz="1200"/>
          </a:p>
        </p:txBody>
      </p:sp>
      <p:sp>
        <p:nvSpPr>
          <p:cNvPr id="6147" name="Rectangle 2">
            <a:extLst>
              <a:ext uri="{FF2B5EF4-FFF2-40B4-BE49-F238E27FC236}">
                <a16:creationId xmlns:a16="http://schemas.microsoft.com/office/drawing/2014/main" id="{23278319-60E4-4881-BB73-E037EE73B6C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707BE996-0605-4A8C-AE50-445210472B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31</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99382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71578D5-8429-894A-86BC-65495619AC27}" type="slidenum">
              <a:rPr lang="en-US" altLang="ja-JP"/>
              <a:pPr/>
              <a:t>33</a:t>
            </a:fld>
            <a:endParaRPr lang="en-US" altLang="ja-JP"/>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69414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C18D2A-76DF-FA4E-A45C-75522CDA1422}" type="slidenum">
              <a:rPr lang="en-US" altLang="ja-JP"/>
              <a:pPr/>
              <a:t>4</a:t>
            </a:fld>
            <a:endParaRPr lang="en-US" altLang="ja-JP"/>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2927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C18D2A-76DF-FA4E-A45C-75522CDA1422}" type="slidenum">
              <a:rPr lang="en-US" altLang="ja-JP"/>
              <a:pPr/>
              <a:t>13</a:t>
            </a:fld>
            <a:endParaRPr lang="en-US" altLang="ja-JP"/>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2927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24</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0645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25</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0638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26</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26448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C18D2A-76DF-FA4E-A45C-75522CDA1422}" type="slidenum">
              <a:rPr lang="en-US" altLang="ja-JP"/>
              <a:pPr/>
              <a:t>28</a:t>
            </a:fld>
            <a:endParaRPr lang="en-US" altLang="ja-JP"/>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05309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29</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78237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30</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52722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kumimoji="0" lang="ja-JP" altLang="ja-JP">
              <a:latin typeface="Times New Roman" pitchFamily="1" charset="0"/>
              <a:ea typeface="ＭＳ Ｐゴシック" pitchFamily="1" charset="-128"/>
              <a:cs typeface="+mn-cs"/>
            </a:endParaRPr>
          </a:p>
        </p:txBody>
      </p:sp>
      <p:sp>
        <p:nvSpPr>
          <p:cNvPr id="4098"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4099" name="Rectangle 3"/>
          <p:cNvSpPr>
            <a:spLocks noGrp="1" noChangeArrowheads="1"/>
          </p:cNvSpPr>
          <p:nvPr>
            <p:ph type="subTitle" idx="1"/>
          </p:nvPr>
        </p:nvSpPr>
        <p:spPr>
          <a:xfrm>
            <a:off x="1447800" y="3429000"/>
            <a:ext cx="7010400" cy="1600200"/>
          </a:xfrm>
        </p:spPr>
        <p:txBody>
          <a:bodyPr/>
          <a:lstStyle>
            <a:lvl1pPr marL="0" indent="0">
              <a:buFont typeface="Wingdings" pitchFamily="1"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8406D053-F701-8F44-B286-1EB2A491DFE7}"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8C6FB888-A627-904A-9DF4-962BF4505D21}"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3270F002-563C-B342-8412-A7D664249156}"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1216025"/>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566738" y="1752600"/>
            <a:ext cx="8001000" cy="4267200"/>
          </a:xfrm>
        </p:spPr>
        <p:txBody>
          <a:bodyPr/>
          <a:lstStyle/>
          <a:p>
            <a:pPr lvl="0"/>
            <a:endParaRPr lang="ja-JP" alt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6AB4D12-C618-014F-B221-52F3DAADFE71}"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D3093820-E99D-BC49-8911-DFAB2BAF8A4A}"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65FFFF4F-7759-E745-839E-F5DE8D7F5237}"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9B2902C7-A607-9243-BBBD-ED7BA963BB81}"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A961702F-A70D-4F42-A5B3-6153A7BFD97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3B04F41E-E065-2E47-AF2F-7F79D236B32C}"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2A573F95-D0B3-1E46-BF37-C1F61DF7FDCE}"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A7FC27-FDE9-E04D-B35D-59EC1E1E2836}"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4B4CB86A-0712-2D40-BE2D-E290FAD77E7B}"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kumimoji="0" lang="ja-JP" altLang="ja-JP">
              <a:latin typeface="Times New Roman" pitchFamily="1" charset="0"/>
              <a:ea typeface="ＭＳ Ｐゴシック" pitchFamily="1" charset="-128"/>
              <a:cs typeface="+mn-cs"/>
            </a:endParaRPr>
          </a:p>
        </p:txBody>
      </p:sp>
      <p:sp>
        <p:nvSpPr>
          <p:cNvPr id="307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ja-JP" altLang="en-US">
              <a:ea typeface="ＭＳ Ｐゴシック" pitchFamily="1" charset="-128"/>
              <a:cs typeface="+mn-cs"/>
            </a:endParaRPr>
          </a:p>
        </p:txBody>
      </p:sp>
      <p:sp>
        <p:nvSpPr>
          <p:cNvPr id="30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1" charset="-128"/>
                <a:cs typeface="+mn-cs"/>
              </a:defRPr>
            </a:lvl1pPr>
          </a:lstStyle>
          <a:p>
            <a:pPr>
              <a:defRPr/>
            </a:pPr>
            <a:endParaRPr lang="en-US" altLang="ja-JP"/>
          </a:p>
        </p:txBody>
      </p:sp>
      <p:sp>
        <p:nvSpPr>
          <p:cNvPr id="30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1" charset="-128"/>
                <a:cs typeface="+mn-cs"/>
              </a:defRPr>
            </a:lvl1pPr>
          </a:lstStyle>
          <a:p>
            <a:pPr>
              <a:defRPr/>
            </a:pPr>
            <a:endParaRPr lang="en-US" altLang="ja-JP"/>
          </a:p>
        </p:txBody>
      </p:sp>
      <p:sp>
        <p:nvSpPr>
          <p:cNvPr id="30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fld id="{DDC61FB8-5AC6-AC43-A6F9-CC5306938AB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hit-north.or.jp/information/2024/04/24/217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5DB8D6C-0CA2-421C-BEB2-10EAC9BE090E}"/>
              </a:ext>
            </a:extLst>
          </p:cNvPr>
          <p:cNvSpPr>
            <a:spLocks noGrp="1" noChangeArrowheads="1"/>
          </p:cNvSpPr>
          <p:nvPr>
            <p:ph type="ctrTitle"/>
          </p:nvPr>
        </p:nvSpPr>
        <p:spPr>
          <a:xfrm>
            <a:off x="711559" y="1148675"/>
            <a:ext cx="8136904" cy="2649228"/>
          </a:xfrm>
        </p:spPr>
        <p:txBody>
          <a:bodyPr anchor="t">
            <a:noAutofit/>
          </a:bodyPr>
          <a:lstStyle/>
          <a:p>
            <a:pPr>
              <a:defRPr/>
            </a:pPr>
            <a:r>
              <a:rPr lang="ja-JP" altLang="en-US" sz="3200" dirty="0"/>
              <a:t>人口減少、北海道の未来は</a:t>
            </a:r>
            <a:r>
              <a:rPr lang="en-US" altLang="ja-JP" sz="3200" dirty="0"/>
              <a:t>?</a:t>
            </a:r>
            <a:r>
              <a:rPr lang="ja-JP" altLang="en-US" sz="3200" dirty="0"/>
              <a:t>　</a:t>
            </a:r>
            <a:br>
              <a:rPr lang="en-US" altLang="ja-JP" sz="3200" dirty="0"/>
            </a:br>
            <a:r>
              <a:rPr lang="ja-JP" altLang="en-US" sz="3200" dirty="0"/>
              <a:t>「消滅可能性自治体」についての考察</a:t>
            </a:r>
            <a:br>
              <a:rPr lang="en-US" altLang="ja-JP" sz="3200" dirty="0"/>
            </a:br>
            <a:br>
              <a:rPr lang="en-US" altLang="ja-JP" sz="3200" dirty="0"/>
            </a:br>
            <a:r>
              <a:rPr lang="en-US" altLang="ja-JP" sz="2400" dirty="0"/>
              <a:t>Population Decline, What does the Future hold for Hokkaido? Considerations on the “Municipalities at Risk of Disappearing”</a:t>
            </a:r>
            <a:br>
              <a:rPr lang="en-US" altLang="ja-JP" sz="2400" dirty="0"/>
            </a:br>
            <a:endParaRPr lang="ja-JP" altLang="ja-JP" sz="2000" dirty="0">
              <a:latin typeface="Times New Roman" panose="02020603050405020304" pitchFamily="18" charset="0"/>
              <a:ea typeface="+mj-ea"/>
              <a:cs typeface="Times New Roman" panose="02020603050405020304" pitchFamily="18" charset="0"/>
            </a:endParaRPr>
          </a:p>
        </p:txBody>
      </p:sp>
      <p:sp>
        <p:nvSpPr>
          <p:cNvPr id="5123" name="Rectangle 3">
            <a:extLst>
              <a:ext uri="{FF2B5EF4-FFF2-40B4-BE49-F238E27FC236}">
                <a16:creationId xmlns:a16="http://schemas.microsoft.com/office/drawing/2014/main" id="{764B3C08-A44D-4BA6-904A-4A51547B9628}"/>
              </a:ext>
            </a:extLst>
          </p:cNvPr>
          <p:cNvSpPr>
            <a:spLocks noGrp="1" noChangeArrowheads="1"/>
          </p:cNvSpPr>
          <p:nvPr>
            <p:ph type="subTitle" idx="1"/>
          </p:nvPr>
        </p:nvSpPr>
        <p:spPr>
          <a:xfrm>
            <a:off x="721246" y="4077072"/>
            <a:ext cx="7596640" cy="2232248"/>
          </a:xfrm>
        </p:spPr>
        <p:txBody>
          <a:bodyPr/>
          <a:lstStyle/>
          <a:p>
            <a:pPr eaLnBrk="1" hangingPunct="1">
              <a:buFont typeface="Wingdings" panose="05000000000000000000" pitchFamily="2" charset="2"/>
              <a:buNone/>
            </a:pP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日本医療大学（特任教授）・札幌市立大学（名誉教授）</a:t>
            </a:r>
            <a:endPar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endParaRPr>
          </a:p>
          <a:p>
            <a:pPr eaLnBrk="1" hangingPunct="1">
              <a:buFont typeface="Wingdings" panose="05000000000000000000" pitchFamily="2" charset="2"/>
              <a:buNone/>
            </a:pP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Toshihiko HARA (Japan Healthcare University, Professor/Sapporo City University, Professor Emeritus </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endParaRPr>
          </a:p>
          <a:p>
            <a:pPr eaLnBrk="1" hangingPunct="1">
              <a:buFont typeface="Wingdings" panose="05000000000000000000" pitchFamily="2" charset="2"/>
              <a:buNone/>
            </a:pPr>
            <a:endPar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endParaRPr>
          </a:p>
          <a:p>
            <a:pPr eaLnBrk="1" hangingPunct="1">
              <a:buFont typeface="Wingdings" panose="05000000000000000000" pitchFamily="2" charset="2"/>
              <a:buNone/>
            </a:pP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日本社会学会第</a:t>
            </a: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98</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回大会　</a:t>
            </a: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2025</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年</a:t>
            </a: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11</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月</a:t>
            </a: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15</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日（土）・</a:t>
            </a: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11</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月</a:t>
            </a: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16</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日（日）</a:t>
            </a:r>
            <a:endPar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endParaRPr>
          </a:p>
          <a:p>
            <a:pPr eaLnBrk="1" hangingPunct="1">
              <a:buFont typeface="Wingdings" panose="05000000000000000000" pitchFamily="2" charset="2"/>
              <a:buNone/>
            </a:pP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b</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一橋大学</a:t>
            </a: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東京国立市</a:t>
            </a: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a:t>
            </a:r>
          </a:p>
          <a:p>
            <a:pPr eaLnBrk="1" hangingPunct="1">
              <a:buFont typeface="Wingdings" panose="05000000000000000000" pitchFamily="2" charset="2"/>
              <a:buNone/>
            </a:pP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11/15</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（日）</a:t>
            </a: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9:30-12:30 </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テーマセッション</a:t>
            </a: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【13】</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「地域活性化」を問い直す</a:t>
            </a:r>
          </a:p>
          <a:p>
            <a:pPr eaLnBrk="1" hangingPunct="1">
              <a:buFont typeface="Wingdings" panose="05000000000000000000" pitchFamily="2" charset="2"/>
              <a:buNone/>
            </a:pPr>
            <a:r>
              <a:rPr lang="zh-TW" altLang="en-US" sz="1400" b="1" dirty="0">
                <a:latin typeface="ＭＳ 明朝" panose="02020609040205080304" pitchFamily="17" charset="-128"/>
                <a:ea typeface="ＭＳ 明朝" panose="02020609040205080304" pitchFamily="17" charset="-128"/>
                <a:cs typeface="Times New Roman" panose="02020603050405020304" pitchFamily="18" charset="0"/>
              </a:rPr>
              <a:t>東二号館　</a:t>
            </a:r>
            <a:r>
              <a:rPr lang="en-US" altLang="zh-TW" sz="1400" b="1" dirty="0">
                <a:latin typeface="ＭＳ 明朝" panose="02020609040205080304" pitchFamily="17" charset="-128"/>
                <a:ea typeface="ＭＳ 明朝" panose="02020609040205080304" pitchFamily="17" charset="-128"/>
                <a:cs typeface="Times New Roman" panose="02020603050405020304" pitchFamily="18" charset="0"/>
              </a:rPr>
              <a:t>2206</a:t>
            </a:r>
            <a:r>
              <a:rPr lang="zh-TW" altLang="en-US" sz="1400" b="1" dirty="0">
                <a:latin typeface="ＭＳ 明朝" panose="02020609040205080304" pitchFamily="17" charset="-128"/>
                <a:ea typeface="ＭＳ 明朝" panose="02020609040205080304" pitchFamily="17" charset="-128"/>
                <a:cs typeface="Times New Roman" panose="02020603050405020304" pitchFamily="18" charset="0"/>
              </a:rPr>
              <a:t>教室  </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コーディネーター：　芦田裕介（神奈川大学）</a:t>
            </a:r>
            <a:endParaRPr lang="en-US" altLang="zh-TW" sz="1400" b="1" dirty="0">
              <a:latin typeface="ＭＳ 明朝" panose="02020609040205080304" pitchFamily="17" charset="-128"/>
              <a:ea typeface="ＭＳ 明朝" panose="02020609040205080304" pitchFamily="17" charset="-128"/>
              <a:cs typeface="Times New Roman" panose="02020603050405020304" pitchFamily="18" charset="0"/>
            </a:endParaRPr>
          </a:p>
          <a:p>
            <a:pPr eaLnBrk="1" hangingPunct="1">
              <a:buFont typeface="Wingdings" panose="05000000000000000000" pitchFamily="2" charset="2"/>
              <a:buNone/>
            </a:pP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第</a:t>
            </a:r>
            <a:r>
              <a:rPr lang="en-US" altLang="ja-JP" sz="1400" b="1" dirty="0">
                <a:latin typeface="ＭＳ 明朝" panose="02020609040205080304" pitchFamily="17" charset="-128"/>
                <a:ea typeface="ＭＳ 明朝" panose="02020609040205080304" pitchFamily="17" charset="-128"/>
                <a:cs typeface="Times New Roman" panose="02020603050405020304" pitchFamily="18" charset="0"/>
              </a:rPr>
              <a:t>2</a:t>
            </a:r>
            <a:r>
              <a:rPr lang="ja-JP" altLang="en-US" sz="1400" b="1" dirty="0">
                <a:latin typeface="ＭＳ 明朝" panose="02020609040205080304" pitchFamily="17" charset="-128"/>
                <a:ea typeface="ＭＳ 明朝" panose="02020609040205080304" pitchFamily="17" charset="-128"/>
                <a:cs typeface="Times New Roman" panose="02020603050405020304" pitchFamily="18" charset="0"/>
              </a:rPr>
              <a:t>報告</a:t>
            </a:r>
          </a:p>
        </p:txBody>
      </p:sp>
      <p:sp>
        <p:nvSpPr>
          <p:cNvPr id="2" name="スライド番号プレースホルダー 1">
            <a:extLst>
              <a:ext uri="{FF2B5EF4-FFF2-40B4-BE49-F238E27FC236}">
                <a16:creationId xmlns:a16="http://schemas.microsoft.com/office/drawing/2014/main" id="{C681E857-9D2A-4F56-8F94-BC94A4C3A7D9}"/>
              </a:ext>
            </a:extLst>
          </p:cNvPr>
          <p:cNvSpPr>
            <a:spLocks noGrp="1"/>
          </p:cNvSpPr>
          <p:nvPr>
            <p:ph type="sldNum" sz="quarter" idx="12"/>
          </p:nvPr>
        </p:nvSpPr>
        <p:spPr/>
        <p:txBody>
          <a:bodyPr/>
          <a:lstStyle/>
          <a:p>
            <a:fld id="{EC4919B6-807C-4525-B5D0-1020F3347C79}" type="slidenum">
              <a:rPr lang="en-US" altLang="ja-JP" smtClean="0"/>
              <a:pPr/>
              <a:t>1</a:t>
            </a:fld>
            <a:endParaRPr lang="en-US" altLang="ja-JP"/>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7F6D39-DA99-B783-A9C2-0C417F3DD341}"/>
              </a:ext>
            </a:extLst>
          </p:cNvPr>
          <p:cNvSpPr>
            <a:spLocks noGrp="1"/>
          </p:cNvSpPr>
          <p:nvPr>
            <p:ph type="title"/>
          </p:nvPr>
        </p:nvSpPr>
        <p:spPr>
          <a:xfrm>
            <a:off x="553938" y="205557"/>
            <a:ext cx="8036123" cy="775171"/>
          </a:xfrm>
        </p:spPr>
        <p:txBody>
          <a:bodyPr anchor="ctr" anchorCtr="0"/>
          <a:lstStyle/>
          <a:p>
            <a:r>
              <a:rPr lang="ja-JP" altLang="en-US" dirty="0"/>
              <a:t>地域の人口減少は止められるか？</a:t>
            </a:r>
            <a:endParaRPr lang="en-US" dirty="0"/>
          </a:p>
        </p:txBody>
      </p:sp>
      <p:sp>
        <p:nvSpPr>
          <p:cNvPr id="3" name="コンテンツ プレースホルダー 2">
            <a:extLst>
              <a:ext uri="{FF2B5EF4-FFF2-40B4-BE49-F238E27FC236}">
                <a16:creationId xmlns:a16="http://schemas.microsoft.com/office/drawing/2014/main" id="{F73A3239-7C80-BE7D-1B5B-0F6C12AB307D}"/>
              </a:ext>
            </a:extLst>
          </p:cNvPr>
          <p:cNvSpPr>
            <a:spLocks noGrp="1"/>
          </p:cNvSpPr>
          <p:nvPr>
            <p:ph idx="1"/>
          </p:nvPr>
        </p:nvSpPr>
        <p:spPr>
          <a:xfrm>
            <a:off x="402729" y="980728"/>
            <a:ext cx="8338541" cy="5589240"/>
          </a:xfrm>
          <a:solidFill>
            <a:schemeClr val="bg1"/>
          </a:solidFill>
        </p:spPr>
        <p:txBody>
          <a:bodyPr/>
          <a:lstStyle/>
          <a:p>
            <a:r>
              <a:rPr lang="ja-JP" altLang="en-US" sz="2400" dirty="0"/>
              <a:t>人口戦略会議の「消滅可能性」：再生産年齢の女子人口の半減⇒出生数の半減。論理的には正しいが</a:t>
            </a:r>
            <a:r>
              <a:rPr lang="ja-JP" altLang="en-US" sz="2400" u="sng" dirty="0"/>
              <a:t>出生数の減少＝人口減少ではない点に注意が必要</a:t>
            </a:r>
            <a:r>
              <a:rPr lang="ja-JP" altLang="en-US" sz="2400" dirty="0"/>
              <a:t>。また女子人口の減少は人口移動ではなく年齢構造によるものである。</a:t>
            </a:r>
            <a:endParaRPr lang="en-US" altLang="ja-JP" sz="2400" dirty="0"/>
          </a:p>
          <a:p>
            <a:r>
              <a:rPr lang="ja-JP" altLang="en-US" sz="2400" dirty="0">
                <a:solidFill>
                  <a:srgbClr val="FF0000"/>
                </a:solidFill>
              </a:rPr>
              <a:t>今後</a:t>
            </a:r>
            <a:r>
              <a:rPr lang="en-US" altLang="ja-JP" sz="2400" dirty="0">
                <a:solidFill>
                  <a:srgbClr val="FF0000"/>
                </a:solidFill>
              </a:rPr>
              <a:t>30</a:t>
            </a:r>
            <a:r>
              <a:rPr lang="ja-JP" altLang="en-US" sz="2400" dirty="0">
                <a:solidFill>
                  <a:srgbClr val="FF0000"/>
                </a:solidFill>
              </a:rPr>
              <a:t>年の人口減少の大部分は自然動態によるもの</a:t>
            </a:r>
            <a:r>
              <a:rPr lang="ja-JP" altLang="en-US" sz="2400" dirty="0"/>
              <a:t>で、</a:t>
            </a:r>
            <a:r>
              <a:rPr lang="ja-JP" altLang="en-US" sz="2400" u="sng" dirty="0"/>
              <a:t>現在</a:t>
            </a:r>
            <a:r>
              <a:rPr lang="en-US" altLang="ja-JP" sz="2400" u="sng" dirty="0"/>
              <a:t>65</a:t>
            </a:r>
            <a:r>
              <a:rPr lang="ja-JP" altLang="en-US" sz="2400" u="sng" dirty="0"/>
              <a:t>歳以上の高齢者が亡くなっていく点にある </a:t>
            </a:r>
            <a:r>
              <a:rPr lang="en-US" altLang="ja-JP" sz="2400" u="sng" dirty="0"/>
              <a:t>(</a:t>
            </a:r>
            <a:r>
              <a:rPr lang="ja-JP" altLang="en-US" sz="2400" u="sng" dirty="0"/>
              <a:t>死亡数の増加＝多死社会</a:t>
            </a:r>
            <a:r>
              <a:rPr lang="ja-JP" altLang="en-US" sz="2400" dirty="0"/>
              <a:t>＊</a:t>
            </a:r>
            <a:r>
              <a:rPr lang="en-US" altLang="ja-JP" sz="2400" dirty="0"/>
              <a:t> 2023</a:t>
            </a:r>
            <a:r>
              <a:rPr lang="ja-JP" altLang="en-US" sz="2400" dirty="0"/>
              <a:t>年</a:t>
            </a:r>
            <a:r>
              <a:rPr lang="en-US" altLang="ja-JP" sz="2400" dirty="0"/>
              <a:t>95</a:t>
            </a:r>
            <a:r>
              <a:rPr lang="ja-JP" altLang="en-US" sz="2400" dirty="0"/>
              <a:t>歳＋</a:t>
            </a:r>
            <a:r>
              <a:rPr lang="en-US" altLang="ja-JP" sz="2400" dirty="0"/>
              <a:t>0.146%100</a:t>
            </a:r>
            <a:r>
              <a:rPr lang="ja-JP" altLang="en-US" sz="2400" dirty="0"/>
              <a:t>歳＋</a:t>
            </a:r>
            <a:r>
              <a:rPr lang="en-US" altLang="ja-JP" sz="2400" dirty="0"/>
              <a:t>0.08</a:t>
            </a:r>
            <a:r>
              <a:rPr lang="ja-JP" altLang="en-US" sz="2400" dirty="0"/>
              <a:t>％</a:t>
            </a:r>
            <a:endParaRPr lang="en-US" altLang="ja-JP" sz="2400" dirty="0"/>
          </a:p>
          <a:p>
            <a:r>
              <a:rPr lang="ja-JP" altLang="en-US" sz="2400" dirty="0"/>
              <a:t>今後</a:t>
            </a:r>
            <a:r>
              <a:rPr lang="en-US" altLang="ja-JP" sz="2400" dirty="0"/>
              <a:t>30</a:t>
            </a:r>
            <a:r>
              <a:rPr lang="ja-JP" altLang="en-US" sz="2400" dirty="0"/>
              <a:t>年の再生産年齢の女性人口・出生数の減少はすでに過去に起きた人口移動や出生減の結果であり、一時的な転入超過による改善効果は限られている。</a:t>
            </a:r>
            <a:endParaRPr lang="en-US" altLang="ja-JP" sz="2400" dirty="0"/>
          </a:p>
          <a:p>
            <a:r>
              <a:rPr lang="ja-JP" altLang="en-US" sz="2400" dirty="0"/>
              <a:t>移住者・外国人の受入で死亡数の増加を補うとすれば、現状の高齢者は移住者・外国人と入れ替わることになる。</a:t>
            </a:r>
            <a:endParaRPr lang="en-US" altLang="ja-JP" sz="2400" dirty="0"/>
          </a:p>
        </p:txBody>
      </p:sp>
    </p:spTree>
    <p:extLst>
      <p:ext uri="{BB962C8B-B14F-4D97-AF65-F5344CB8AC3E}">
        <p14:creationId xmlns:p14="http://schemas.microsoft.com/office/powerpoint/2010/main" val="402442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A5ED4-D517-FFCF-5B19-02FC35F1EBD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2F0BD5-6E71-4DAF-366A-29882DA1CE3C}"/>
              </a:ext>
            </a:extLst>
          </p:cNvPr>
          <p:cNvSpPr>
            <a:spLocks noGrp="1"/>
          </p:cNvSpPr>
          <p:nvPr>
            <p:ph type="title"/>
          </p:nvPr>
        </p:nvSpPr>
        <p:spPr>
          <a:xfrm>
            <a:off x="574674" y="304801"/>
            <a:ext cx="8101781" cy="891952"/>
          </a:xfrm>
        </p:spPr>
        <p:txBody>
          <a:bodyPr anchor="ctr" anchorCtr="0"/>
          <a:lstStyle/>
          <a:p>
            <a:r>
              <a:rPr lang="ja-JP" altLang="en-US" sz="2800" dirty="0"/>
              <a:t>地域活性化による人口減少の緩和は可能か？</a:t>
            </a:r>
            <a:endParaRPr lang="en-US" sz="2800" dirty="0"/>
          </a:p>
        </p:txBody>
      </p:sp>
      <p:sp>
        <p:nvSpPr>
          <p:cNvPr id="3" name="コンテンツ プレースホルダー 2">
            <a:extLst>
              <a:ext uri="{FF2B5EF4-FFF2-40B4-BE49-F238E27FC236}">
                <a16:creationId xmlns:a16="http://schemas.microsoft.com/office/drawing/2014/main" id="{95FD835C-211B-F7B1-2A1F-F7272FA3DA5F}"/>
              </a:ext>
            </a:extLst>
          </p:cNvPr>
          <p:cNvSpPr>
            <a:spLocks noGrp="1"/>
          </p:cNvSpPr>
          <p:nvPr>
            <p:ph idx="1"/>
          </p:nvPr>
        </p:nvSpPr>
        <p:spPr>
          <a:xfrm>
            <a:off x="406599" y="1192214"/>
            <a:ext cx="8180264" cy="4968551"/>
          </a:xfrm>
          <a:solidFill>
            <a:schemeClr val="bg1"/>
          </a:solidFill>
        </p:spPr>
        <p:txBody>
          <a:bodyPr/>
          <a:lstStyle/>
          <a:p>
            <a:pPr marL="0" indent="0">
              <a:buNone/>
            </a:pPr>
            <a:r>
              <a:rPr lang="ja-JP" altLang="en-US" sz="2400" dirty="0"/>
              <a:t>数少ない例外ケースでは、地域活性化により人口減少の緩和が起きているが、この緩和を継続するには</a:t>
            </a:r>
            <a:endParaRPr lang="en-US" altLang="ja-JP" sz="2400" dirty="0"/>
          </a:p>
          <a:p>
            <a:r>
              <a:rPr lang="ja-JP" altLang="en-US" sz="2400" dirty="0"/>
              <a:t>高齢者は天寿を全うするまで地元に留まる</a:t>
            </a:r>
            <a:endParaRPr lang="en-US" altLang="ja-JP" sz="2400" dirty="0"/>
          </a:p>
          <a:p>
            <a:r>
              <a:rPr lang="ja-JP" altLang="en-US" sz="2400" dirty="0"/>
              <a:t>持続的なインフラ投資とインフラの更新</a:t>
            </a:r>
            <a:endParaRPr lang="en-US" altLang="ja-JP" sz="2400" dirty="0"/>
          </a:p>
          <a:p>
            <a:r>
              <a:rPr lang="ja-JP" altLang="en-US" sz="2400" dirty="0"/>
              <a:t>地域活性化の元となる就業機会・産業が持続的に発展し、後継者・就業者が継続的に獲得できる</a:t>
            </a:r>
            <a:endParaRPr lang="en-US" altLang="ja-JP" sz="2400" dirty="0"/>
          </a:p>
          <a:p>
            <a:r>
              <a:rPr lang="ja-JP" altLang="en-US" sz="2400" dirty="0"/>
              <a:t>転入超過の継続。毎年、新住民が転入し続ける</a:t>
            </a:r>
            <a:endParaRPr lang="en-US" altLang="ja-JP" sz="2400" dirty="0"/>
          </a:p>
          <a:p>
            <a:r>
              <a:rPr lang="ja-JP" altLang="en-US" sz="2400" dirty="0"/>
              <a:t>地元の子が進学・就職で地域を離れることがない、あるいは離れた人が家族形成期になれば戻って来る。</a:t>
            </a:r>
            <a:endParaRPr lang="en-US" altLang="ja-JP" sz="2400" dirty="0"/>
          </a:p>
          <a:p>
            <a:r>
              <a:rPr lang="ja-JP" altLang="en-US" sz="2400" dirty="0"/>
              <a:t>結婚は地元の人とするか、他地域からパートナーを呼び寄せる。</a:t>
            </a:r>
            <a:endParaRPr lang="en-US" altLang="ja-JP" sz="2400" dirty="0"/>
          </a:p>
          <a:p>
            <a:r>
              <a:rPr lang="ja-JP" altLang="en-US" sz="2400" dirty="0"/>
              <a:t>交流人口も毎年入れ替わりながらコンスタントに来る</a:t>
            </a:r>
            <a:endParaRPr lang="en-US" altLang="ja-JP" sz="2400" dirty="0"/>
          </a:p>
          <a:p>
            <a:pPr marL="0" indent="0">
              <a:buNone/>
            </a:pPr>
            <a:endParaRPr lang="en-US" altLang="ja-JP" sz="2400" dirty="0"/>
          </a:p>
        </p:txBody>
      </p:sp>
    </p:spTree>
    <p:extLst>
      <p:ext uri="{BB962C8B-B14F-4D97-AF65-F5344CB8AC3E}">
        <p14:creationId xmlns:p14="http://schemas.microsoft.com/office/powerpoint/2010/main" val="427015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537617" y="207765"/>
            <a:ext cx="8001000" cy="1216025"/>
          </a:xfrm>
        </p:spPr>
        <p:txBody>
          <a:bodyPr anchor="ctr" anchorCtr="0"/>
          <a:lstStyle/>
          <a:p>
            <a:r>
              <a:rPr lang="ja-JP" altLang="en-US" dirty="0"/>
              <a:t>地域社会で何が起きているのか？</a:t>
            </a:r>
          </a:p>
        </p:txBody>
      </p:sp>
      <p:sp>
        <p:nvSpPr>
          <p:cNvPr id="37891" name="コンテンツ プレースホルダー 2"/>
          <p:cNvSpPr>
            <a:spLocks noGrp="1"/>
          </p:cNvSpPr>
          <p:nvPr>
            <p:ph idx="1"/>
          </p:nvPr>
        </p:nvSpPr>
        <p:spPr>
          <a:xfrm>
            <a:off x="395536" y="1288231"/>
            <a:ext cx="8352928" cy="4752528"/>
          </a:xfrm>
          <a:solidFill>
            <a:schemeClr val="bg1">
              <a:lumMod val="95000"/>
            </a:schemeClr>
          </a:solidFill>
        </p:spPr>
        <p:txBody>
          <a:bodyPr/>
          <a:lstStyle/>
          <a:p>
            <a:r>
              <a:rPr lang="ja-JP" altLang="en-US" sz="2400" dirty="0"/>
              <a:t>高度成長期以前：地域社会（多産傾向）</a:t>
            </a:r>
            <a:r>
              <a:rPr lang="en-US" altLang="ja-JP" sz="2400" dirty="0"/>
              <a:t>→</a:t>
            </a:r>
            <a:r>
              <a:rPr lang="ja-JP" altLang="en-US" sz="2400" dirty="0"/>
              <a:t>経済成長期以降：後継者以外は流出（就業機会を求めて大都市地域へ）→地域社会 （少産傾向）</a:t>
            </a:r>
            <a:endParaRPr lang="en-US" altLang="ja-JP" sz="2400" dirty="0"/>
          </a:p>
          <a:p>
            <a:r>
              <a:rPr lang="ja-JP" altLang="en-US" sz="2400" dirty="0"/>
              <a:t>多子から少子へ：子ども一人あたりの資源量を大きくする再生産戦略（例：教育支出の突出）。</a:t>
            </a:r>
            <a:endParaRPr lang="en-US" altLang="ja-JP" sz="2400" dirty="0"/>
          </a:p>
          <a:p>
            <a:r>
              <a:rPr lang="ja-JP" altLang="en-US" sz="2400" dirty="0"/>
              <a:t>進学・就職流出：高学歴</a:t>
            </a:r>
            <a:r>
              <a:rPr lang="en-US" altLang="ja-JP" sz="2400" dirty="0"/>
              <a:t>/</a:t>
            </a:r>
            <a:r>
              <a:rPr lang="ja-JP" altLang="en-US" sz="2400" dirty="0"/>
              <a:t>良い職場 </a:t>
            </a:r>
            <a:r>
              <a:rPr lang="en-US" altLang="ja-JP" sz="2400" dirty="0"/>
              <a:t>/</a:t>
            </a:r>
            <a:r>
              <a:rPr lang="ja-JP" altLang="en-US" sz="2400" dirty="0"/>
              <a:t>良いパートナーを求めて大都市地域に移動。結果的に生涯未婚、無子・</a:t>
            </a:r>
            <a:r>
              <a:rPr lang="en-US" altLang="ja-JP" sz="2400" dirty="0"/>
              <a:t>1</a:t>
            </a:r>
            <a:r>
              <a:rPr lang="ja-JP" altLang="en-US" sz="2400" dirty="0"/>
              <a:t>子というオプションも許容される。</a:t>
            </a:r>
            <a:endParaRPr lang="en-US" altLang="ja-JP" sz="2400" dirty="0"/>
          </a:p>
          <a:p>
            <a:r>
              <a:rPr lang="ja-JP" altLang="en-US" sz="2400" dirty="0"/>
              <a:t>地域社会の人口再生産力低下。移動傾向が変わらない限り（</a:t>
            </a:r>
            <a:r>
              <a:rPr lang="ja-JP" altLang="en-US" sz="2400" dirty="0">
                <a:solidFill>
                  <a:srgbClr val="FF0000"/>
                </a:solidFill>
              </a:rPr>
              <a:t>変わっても</a:t>
            </a:r>
            <a:r>
              <a:rPr lang="ja-JP" altLang="en-US" sz="2400" dirty="0"/>
              <a:t>）地域の少子化と人口減少は続く。</a:t>
            </a:r>
            <a:endParaRPr lang="en-US" altLang="ja-JP" sz="2400" dirty="0"/>
          </a:p>
          <a:p>
            <a:r>
              <a:rPr lang="ja-JP" altLang="en-US" sz="2400" dirty="0"/>
              <a:t>高齢化の一層の進行。死亡数の増加による地域社会の消滅。</a:t>
            </a:r>
            <a:endParaRPr lang="en-US" altLang="ja-JP" sz="2400" dirty="0">
              <a:latin typeface="ＭＳ Ｐゴシック" charset="-128"/>
            </a:endParaRPr>
          </a:p>
          <a:p>
            <a:pPr marL="0" indent="0">
              <a:buNone/>
            </a:pPr>
            <a:endParaRPr lang="en-US" altLang="ja-JP" sz="2400" dirty="0"/>
          </a:p>
        </p:txBody>
      </p:sp>
      <p:sp>
        <p:nvSpPr>
          <p:cNvPr id="4" name="スライド番号プレースホルダ 3"/>
          <p:cNvSpPr>
            <a:spLocks noGrp="1"/>
          </p:cNvSpPr>
          <p:nvPr>
            <p:ph type="sldNum" sz="quarter" idx="12"/>
          </p:nvPr>
        </p:nvSpPr>
        <p:spPr/>
        <p:txBody>
          <a:bodyPr/>
          <a:lstStyle/>
          <a:p>
            <a:fld id="{D3093820-E99D-BC49-8911-DFAB2BAF8A4A}" type="slidenum">
              <a:rPr lang="en-US" altLang="ja-JP" smtClean="0"/>
              <a:pPr/>
              <a:t>12</a:t>
            </a:fld>
            <a:endParaRPr lang="en-US" altLang="ja-JP" dirty="0"/>
          </a:p>
        </p:txBody>
      </p:sp>
      <p:sp>
        <p:nvSpPr>
          <p:cNvPr id="2" name="テキスト ボックス 1">
            <a:extLst>
              <a:ext uri="{FF2B5EF4-FFF2-40B4-BE49-F238E27FC236}">
                <a16:creationId xmlns:a16="http://schemas.microsoft.com/office/drawing/2014/main" id="{BD4A78C5-9862-DF66-3BCE-36B99916A7C4}"/>
              </a:ext>
            </a:extLst>
          </p:cNvPr>
          <p:cNvSpPr txBox="1"/>
          <p:nvPr/>
        </p:nvSpPr>
        <p:spPr>
          <a:xfrm>
            <a:off x="537617" y="6040759"/>
            <a:ext cx="7237685" cy="476250"/>
          </a:xfrm>
          <a:prstGeom prst="rect">
            <a:avLst/>
          </a:prstGeom>
          <a:solidFill>
            <a:schemeClr val="bg1">
              <a:lumMod val="95000"/>
            </a:schemeClr>
          </a:solidFill>
        </p:spPr>
        <p:txBody>
          <a:bodyPr wrap="square" rtlCol="0">
            <a:spAutoFit/>
          </a:bodyPr>
          <a:lstStyle/>
          <a:p>
            <a:r>
              <a:rPr lang="ja-JP" altLang="en-US" dirty="0">
                <a:solidFill>
                  <a:srgbClr val="FF0000"/>
                </a:solidFill>
              </a:rPr>
              <a:t>★同じ事はインドでも中国でも世界中で起きている！</a:t>
            </a:r>
            <a:endParaRPr 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90600"/>
            <a:ext cx="7990656" cy="1358280"/>
          </a:xfrm>
        </p:spPr>
        <p:txBody>
          <a:bodyPr anchor="ctr" anchorCtr="0"/>
          <a:lstStyle/>
          <a:p>
            <a:pPr eaLnBrk="1" hangingPunct="1"/>
            <a:r>
              <a:rPr lang="ja-JP" altLang="en-US" sz="3200" b="1" dirty="0">
                <a:solidFill>
                  <a:schemeClr val="tx1"/>
                </a:solidFill>
                <a:latin typeface="ＭＳ ゴシック"/>
                <a:ea typeface="ＭＳ ゴシック"/>
                <a:cs typeface="ＭＳ ゴシック"/>
              </a:rPr>
              <a:t>２</a:t>
            </a:r>
            <a:r>
              <a:rPr lang="en-US" altLang="ja-JP" sz="3200" b="1" dirty="0">
                <a:solidFill>
                  <a:schemeClr val="tx1"/>
                </a:solidFill>
                <a:latin typeface="ＭＳ ゴシック"/>
                <a:ea typeface="ＭＳ ゴシック"/>
                <a:cs typeface="ＭＳ ゴシック"/>
              </a:rPr>
              <a:t>.</a:t>
            </a:r>
            <a:r>
              <a:rPr lang="ja-JP" altLang="en-US" sz="3200" dirty="0"/>
              <a:t> 北海道の人口減少はどこまで進むか？</a:t>
            </a:r>
            <a:endParaRPr lang="ja-JP" altLang="en-US" sz="3200" b="1" dirty="0">
              <a:solidFill>
                <a:schemeClr val="tx1"/>
              </a:solidFill>
              <a:latin typeface="ＭＳ ゴシック"/>
              <a:ea typeface="ＭＳ ゴシック"/>
              <a:cs typeface="ＭＳ ゴシック"/>
            </a:endParaRPr>
          </a:p>
        </p:txBody>
      </p:sp>
      <p:grpSp>
        <p:nvGrpSpPr>
          <p:cNvPr id="16" name="図形グループ 15"/>
          <p:cNvGrpSpPr/>
          <p:nvPr/>
        </p:nvGrpSpPr>
        <p:grpSpPr>
          <a:xfrm>
            <a:off x="1124092" y="5450699"/>
            <a:ext cx="7156320" cy="670093"/>
            <a:chOff x="770576" y="4601409"/>
            <a:chExt cx="7156320" cy="670093"/>
          </a:xfrm>
        </p:grpSpPr>
        <p:sp>
          <p:nvSpPr>
            <p:cNvPr id="11" name="テキスト ボックス 10"/>
            <p:cNvSpPr txBox="1"/>
            <p:nvPr/>
          </p:nvSpPr>
          <p:spPr>
            <a:xfrm>
              <a:off x="5838664" y="4601409"/>
              <a:ext cx="2088232" cy="600164"/>
            </a:xfrm>
            <a:prstGeom prst="rect">
              <a:avLst/>
            </a:prstGeom>
            <a:noFill/>
          </p:spPr>
          <p:txBody>
            <a:bodyPr wrap="square" rtlCol="0">
              <a:spAutoFit/>
            </a:bodyPr>
            <a:lstStyle/>
            <a:p>
              <a:r>
                <a:rPr lang="ja-JP" altLang="en-US" sz="1100" dirty="0"/>
                <a:t>後志総合振興局管内</a:t>
              </a:r>
              <a:endParaRPr lang="en-US" altLang="ja-JP" sz="1100" dirty="0"/>
            </a:p>
            <a:p>
              <a:r>
                <a:rPr lang="ja-JP" altLang="en-US" sz="1100" dirty="0"/>
                <a:t>（１市１３町６村） </a:t>
              </a:r>
              <a:r>
                <a:rPr kumimoji="1" lang="ja-JP" altLang="en-US" sz="1100" dirty="0"/>
                <a:t>うち</a:t>
              </a:r>
              <a:endParaRPr kumimoji="1" lang="en-US" altLang="ja-JP" sz="1100" dirty="0"/>
            </a:p>
            <a:p>
              <a:r>
                <a:rPr kumimoji="1" lang="zh-CN" altLang="en-US" sz="1100" dirty="0"/>
                <a:t>小樽市、倶知安町、岩内町</a:t>
              </a:r>
              <a:endParaRPr kumimoji="1" lang="ja-JP" altLang="en-US" sz="1100" dirty="0"/>
            </a:p>
          </p:txBody>
        </p:sp>
        <p:sp>
          <p:nvSpPr>
            <p:cNvPr id="13" name="テキスト ボックス 12"/>
            <p:cNvSpPr txBox="1"/>
            <p:nvPr/>
          </p:nvSpPr>
          <p:spPr>
            <a:xfrm>
              <a:off x="770576" y="4671338"/>
              <a:ext cx="2250032" cy="600164"/>
            </a:xfrm>
            <a:prstGeom prst="rect">
              <a:avLst/>
            </a:prstGeom>
            <a:noFill/>
          </p:spPr>
          <p:txBody>
            <a:bodyPr wrap="square" rtlCol="0">
              <a:spAutoFit/>
            </a:bodyPr>
            <a:lstStyle/>
            <a:p>
              <a:r>
                <a:rPr lang="ja-JP" altLang="en-US" sz="1100" dirty="0"/>
                <a:t>石狩振興局管内</a:t>
              </a:r>
              <a:endParaRPr lang="en-US" altLang="ja-JP" sz="1100" dirty="0"/>
            </a:p>
            <a:p>
              <a:r>
                <a:rPr lang="ja-JP" altLang="en-US" sz="1100" dirty="0"/>
                <a:t>（</a:t>
              </a:r>
              <a:r>
                <a:rPr lang="en-US" altLang="ja-JP" sz="1100" dirty="0"/>
                <a:t>6</a:t>
              </a:r>
              <a:r>
                <a:rPr lang="ja-JP" altLang="en-US" sz="1100" dirty="0"/>
                <a:t>市</a:t>
              </a:r>
              <a:r>
                <a:rPr lang="en-US" altLang="ja-JP" sz="1100" dirty="0"/>
                <a:t>1</a:t>
              </a:r>
              <a:r>
                <a:rPr lang="ja-JP" altLang="en-US" sz="1100" dirty="0"/>
                <a:t>町</a:t>
              </a:r>
              <a:r>
                <a:rPr lang="en-US" altLang="ja-JP" sz="1100" dirty="0"/>
                <a:t>1</a:t>
              </a:r>
              <a:r>
                <a:rPr lang="ja-JP" altLang="en-US" sz="1100" dirty="0"/>
                <a:t>村）うち</a:t>
              </a:r>
              <a:endParaRPr lang="en-US" altLang="ja-JP" sz="1100" dirty="0"/>
            </a:p>
            <a:p>
              <a:r>
                <a:rPr lang="zh-TW" altLang="en-US" sz="1100" dirty="0"/>
                <a:t>札幌市、石狩市、江別市、当別町</a:t>
              </a:r>
              <a:endParaRPr kumimoji="1" lang="ja-JP" altLang="en-US" sz="1100" dirty="0"/>
            </a:p>
          </p:txBody>
        </p:sp>
        <p:sp>
          <p:nvSpPr>
            <p:cNvPr id="15" name="テキスト ボックス 14"/>
            <p:cNvSpPr txBox="1"/>
            <p:nvPr/>
          </p:nvSpPr>
          <p:spPr>
            <a:xfrm>
              <a:off x="3492600" y="4616470"/>
              <a:ext cx="1878012" cy="600164"/>
            </a:xfrm>
            <a:prstGeom prst="rect">
              <a:avLst/>
            </a:prstGeom>
            <a:noFill/>
          </p:spPr>
          <p:txBody>
            <a:bodyPr wrap="square" rtlCol="0">
              <a:spAutoFit/>
            </a:bodyPr>
            <a:lstStyle/>
            <a:p>
              <a:r>
                <a:rPr lang="zh-TW" altLang="en-US" sz="1100" dirty="0"/>
                <a:t>空知総合振興局</a:t>
              </a:r>
              <a:r>
                <a:rPr lang="ja-JP" altLang="en-US" sz="1100" dirty="0"/>
                <a:t>管内</a:t>
              </a:r>
              <a:endParaRPr lang="en-US" altLang="ja-JP" sz="1100" dirty="0"/>
            </a:p>
            <a:p>
              <a:r>
                <a:rPr lang="ja-JP" altLang="en-US" sz="1100" dirty="0"/>
                <a:t>（</a:t>
              </a:r>
              <a:r>
                <a:rPr lang="en-US" altLang="zh-TW" sz="1100" dirty="0"/>
                <a:t>10</a:t>
              </a:r>
              <a:r>
                <a:rPr lang="zh-TW" altLang="en-US" sz="1100" dirty="0"/>
                <a:t>市</a:t>
              </a:r>
              <a:r>
                <a:rPr lang="en-US" altLang="zh-TW" sz="1100" dirty="0"/>
                <a:t>14</a:t>
              </a:r>
              <a:r>
                <a:rPr lang="zh-TW" altLang="en-US" sz="1100" dirty="0"/>
                <a:t>町）</a:t>
              </a:r>
              <a:r>
                <a:rPr kumimoji="1" lang="ja-JP" altLang="en-US" sz="1100" dirty="0"/>
                <a:t>うち</a:t>
              </a:r>
              <a:endParaRPr kumimoji="1" lang="en-US" altLang="ja-JP" sz="1100" dirty="0"/>
            </a:p>
            <a:p>
              <a:r>
                <a:rPr kumimoji="1" lang="zh-TW" altLang="en-US" sz="1100" dirty="0"/>
                <a:t>美唄市、砂川市、滝川市</a:t>
              </a:r>
              <a:endParaRPr kumimoji="1" lang="ja-JP" altLang="en-US" sz="1100" dirty="0"/>
            </a:p>
          </p:txBody>
        </p:sp>
      </p:grpSp>
      <p:pic>
        <p:nvPicPr>
          <p:cNvPr id="2" name="図 1">
            <a:extLst>
              <a:ext uri="{FF2B5EF4-FFF2-40B4-BE49-F238E27FC236}">
                <a16:creationId xmlns:a16="http://schemas.microsoft.com/office/drawing/2014/main" id="{41396466-218E-5BDE-5188-AF684A8D2AAB}"/>
              </a:ext>
            </a:extLst>
          </p:cNvPr>
          <p:cNvPicPr>
            <a:picLocks noChangeAspect="1"/>
          </p:cNvPicPr>
          <p:nvPr/>
        </p:nvPicPr>
        <p:blipFill>
          <a:blip r:embed="rId3"/>
          <a:stretch>
            <a:fillRect/>
          </a:stretch>
        </p:blipFill>
        <p:spPr>
          <a:xfrm>
            <a:off x="829816" y="3005323"/>
            <a:ext cx="2234944" cy="2234944"/>
          </a:xfrm>
          <a:prstGeom prst="rect">
            <a:avLst/>
          </a:prstGeom>
          <a:ln>
            <a:solidFill>
              <a:schemeClr val="accent1"/>
            </a:solidFill>
          </a:ln>
        </p:spPr>
      </p:pic>
      <p:pic>
        <p:nvPicPr>
          <p:cNvPr id="3" name="図 2">
            <a:extLst>
              <a:ext uri="{FF2B5EF4-FFF2-40B4-BE49-F238E27FC236}">
                <a16:creationId xmlns:a16="http://schemas.microsoft.com/office/drawing/2014/main" id="{6C9F3D04-54D5-96BC-7468-F17C30B1B836}"/>
              </a:ext>
            </a:extLst>
          </p:cNvPr>
          <p:cNvPicPr>
            <a:picLocks noChangeAspect="1"/>
          </p:cNvPicPr>
          <p:nvPr/>
        </p:nvPicPr>
        <p:blipFill>
          <a:blip r:embed="rId4"/>
          <a:stretch>
            <a:fillRect/>
          </a:stretch>
        </p:blipFill>
        <p:spPr>
          <a:xfrm>
            <a:off x="3566845" y="2996950"/>
            <a:ext cx="2234943" cy="2234943"/>
          </a:xfrm>
          <a:prstGeom prst="rect">
            <a:avLst/>
          </a:prstGeom>
          <a:ln>
            <a:solidFill>
              <a:schemeClr val="tx1"/>
            </a:solidFill>
          </a:ln>
        </p:spPr>
      </p:pic>
      <p:pic>
        <p:nvPicPr>
          <p:cNvPr id="4" name="図 3">
            <a:extLst>
              <a:ext uri="{FF2B5EF4-FFF2-40B4-BE49-F238E27FC236}">
                <a16:creationId xmlns:a16="http://schemas.microsoft.com/office/drawing/2014/main" id="{32B06DC9-11AC-693A-B205-181A8A42FED2}"/>
              </a:ext>
            </a:extLst>
          </p:cNvPr>
          <p:cNvPicPr>
            <a:picLocks noChangeAspect="1"/>
          </p:cNvPicPr>
          <p:nvPr/>
        </p:nvPicPr>
        <p:blipFill>
          <a:blip r:embed="rId5"/>
          <a:stretch>
            <a:fillRect/>
          </a:stretch>
        </p:blipFill>
        <p:spPr>
          <a:xfrm>
            <a:off x="6228184" y="2996952"/>
            <a:ext cx="2234943" cy="2234943"/>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37096" y="5589240"/>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年の総人口を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pic>
        <p:nvPicPr>
          <p:cNvPr id="3" name="図 2">
            <a:extLst>
              <a:ext uri="{FF2B5EF4-FFF2-40B4-BE49-F238E27FC236}">
                <a16:creationId xmlns:a16="http://schemas.microsoft.com/office/drawing/2014/main" id="{90905AEF-74E5-9835-30E2-264402D9C050}"/>
              </a:ext>
            </a:extLst>
          </p:cNvPr>
          <p:cNvPicPr>
            <a:picLocks noChangeAspect="1"/>
          </p:cNvPicPr>
          <p:nvPr/>
        </p:nvPicPr>
        <p:blipFill>
          <a:blip r:embed="rId2"/>
          <a:stretch>
            <a:fillRect/>
          </a:stretch>
        </p:blipFill>
        <p:spPr>
          <a:xfrm>
            <a:off x="539552" y="692696"/>
            <a:ext cx="7128792" cy="465610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862C3E5-0901-006E-0A4E-44979D07BFCF}"/>
              </a:ext>
            </a:extLst>
          </p:cNvPr>
          <p:cNvPicPr>
            <a:picLocks noChangeAspect="1"/>
          </p:cNvPicPr>
          <p:nvPr/>
        </p:nvPicPr>
        <p:blipFill>
          <a:blip r:embed="rId2"/>
          <a:stretch>
            <a:fillRect/>
          </a:stretch>
        </p:blipFill>
        <p:spPr>
          <a:xfrm>
            <a:off x="397035" y="523027"/>
            <a:ext cx="7832565" cy="5115773"/>
          </a:xfrm>
          <a:prstGeom prst="rect">
            <a:avLst/>
          </a:prstGeom>
        </p:spPr>
      </p:pic>
      <p:sp>
        <p:nvSpPr>
          <p:cNvPr id="3" name="テキスト ボックス 2">
            <a:extLst>
              <a:ext uri="{FF2B5EF4-FFF2-40B4-BE49-F238E27FC236}">
                <a16:creationId xmlns:a16="http://schemas.microsoft.com/office/drawing/2014/main" id="{5D5CE4E2-8BFB-203E-22C4-9E49537A1362}"/>
              </a:ext>
            </a:extLst>
          </p:cNvPr>
          <p:cNvSpPr txBox="1"/>
          <p:nvPr/>
        </p:nvSpPr>
        <p:spPr>
          <a:xfrm>
            <a:off x="503317" y="5664200"/>
            <a:ext cx="7620000"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年の総人口を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1CB4130-991B-F3D8-A4A8-7A5B6F20C61B}"/>
              </a:ext>
            </a:extLst>
          </p:cNvPr>
          <p:cNvSpPr txBox="1"/>
          <p:nvPr/>
        </p:nvSpPr>
        <p:spPr>
          <a:xfrm>
            <a:off x="533400" y="5661248"/>
            <a:ext cx="7620000"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年の</a:t>
            </a:r>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年少人口（</a:t>
            </a: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14</a:t>
            </a:r>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kumimoji="1" lang="ja-JP" altLang="en-US" sz="1050" dirty="0"/>
              <a:t>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pic>
        <p:nvPicPr>
          <p:cNvPr id="4" name="図 3">
            <a:extLst>
              <a:ext uri="{FF2B5EF4-FFF2-40B4-BE49-F238E27FC236}">
                <a16:creationId xmlns:a16="http://schemas.microsoft.com/office/drawing/2014/main" id="{BCAFC901-CCA3-DA0A-89F8-A38E90D3F617}"/>
              </a:ext>
            </a:extLst>
          </p:cNvPr>
          <p:cNvPicPr>
            <a:picLocks noChangeAspect="1"/>
          </p:cNvPicPr>
          <p:nvPr/>
        </p:nvPicPr>
        <p:blipFill>
          <a:blip r:embed="rId2"/>
          <a:stretch>
            <a:fillRect/>
          </a:stretch>
        </p:blipFill>
        <p:spPr>
          <a:xfrm>
            <a:off x="503530" y="548680"/>
            <a:ext cx="7524854" cy="491479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11560" y="5470568"/>
            <a:ext cx="7620000"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年少人口（</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E40ADAFE-9B6B-1CEE-2EEA-1E906F8D0337}"/>
              </a:ext>
            </a:extLst>
          </p:cNvPr>
          <p:cNvSpPr txBox="1"/>
          <p:nvPr/>
        </p:nvSpPr>
        <p:spPr>
          <a:xfrm>
            <a:off x="660568" y="5470568"/>
            <a:ext cx="7620000"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年少人口（</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a:extLst>
              <a:ext uri="{FF2B5EF4-FFF2-40B4-BE49-F238E27FC236}">
                <a16:creationId xmlns:a16="http://schemas.microsoft.com/office/drawing/2014/main" id="{E768421C-6679-BD6B-DC9E-CD089B185CAA}"/>
              </a:ext>
            </a:extLst>
          </p:cNvPr>
          <p:cNvPicPr>
            <a:picLocks noChangeAspect="1"/>
          </p:cNvPicPr>
          <p:nvPr/>
        </p:nvPicPr>
        <p:blipFill>
          <a:blip r:embed="rId2"/>
          <a:stretch>
            <a:fillRect/>
          </a:stretch>
        </p:blipFill>
        <p:spPr>
          <a:xfrm>
            <a:off x="611560" y="764704"/>
            <a:ext cx="7079784" cy="46241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4A9ED87-B5AF-B818-E241-DFD507536D67}"/>
              </a:ext>
            </a:extLst>
          </p:cNvPr>
          <p:cNvSpPr txBox="1"/>
          <p:nvPr/>
        </p:nvSpPr>
        <p:spPr>
          <a:xfrm>
            <a:off x="746336" y="5589240"/>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年生産年齢人口（１５－６４歳）を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pic>
        <p:nvPicPr>
          <p:cNvPr id="4" name="図 3">
            <a:extLst>
              <a:ext uri="{FF2B5EF4-FFF2-40B4-BE49-F238E27FC236}">
                <a16:creationId xmlns:a16="http://schemas.microsoft.com/office/drawing/2014/main" id="{E4DA2582-C3E9-6B86-D987-AD34B02C7F71}"/>
              </a:ext>
            </a:extLst>
          </p:cNvPr>
          <p:cNvPicPr>
            <a:picLocks noChangeAspect="1"/>
          </p:cNvPicPr>
          <p:nvPr/>
        </p:nvPicPr>
        <p:blipFill>
          <a:blip r:embed="rId2"/>
          <a:stretch>
            <a:fillRect/>
          </a:stretch>
        </p:blipFill>
        <p:spPr>
          <a:xfrm>
            <a:off x="467544" y="620688"/>
            <a:ext cx="7386664" cy="48245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FA1B57-A9E3-0675-EDD6-C89D6CCDB305}"/>
              </a:ext>
            </a:extLst>
          </p:cNvPr>
          <p:cNvSpPr txBox="1"/>
          <p:nvPr/>
        </p:nvSpPr>
        <p:spPr>
          <a:xfrm>
            <a:off x="611560" y="5445224"/>
            <a:ext cx="7620000"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：生産年齢</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人口（</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 name="図 1">
            <a:extLst>
              <a:ext uri="{FF2B5EF4-FFF2-40B4-BE49-F238E27FC236}">
                <a16:creationId xmlns:a16="http://schemas.microsoft.com/office/drawing/2014/main" id="{B4CB41B1-C7EE-5A5C-6386-E7581B115155}"/>
              </a:ext>
            </a:extLst>
          </p:cNvPr>
          <p:cNvPicPr>
            <a:picLocks noChangeAspect="1"/>
          </p:cNvPicPr>
          <p:nvPr/>
        </p:nvPicPr>
        <p:blipFill>
          <a:blip r:embed="rId2"/>
          <a:stretch>
            <a:fillRect/>
          </a:stretch>
        </p:blipFill>
        <p:spPr>
          <a:xfrm>
            <a:off x="611560" y="509698"/>
            <a:ext cx="7328219" cy="47863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F8B310-AA69-A298-08E1-31B10DD4A608}"/>
              </a:ext>
            </a:extLst>
          </p:cNvPr>
          <p:cNvSpPr>
            <a:spLocks noGrp="1"/>
          </p:cNvSpPr>
          <p:nvPr>
            <p:ph type="title"/>
          </p:nvPr>
        </p:nvSpPr>
        <p:spPr/>
        <p:txBody>
          <a:bodyPr anchor="ctr" anchorCtr="0"/>
          <a:lstStyle/>
          <a:p>
            <a:r>
              <a:rPr lang="ja-JP" altLang="en-US" dirty="0"/>
              <a:t>はじめに</a:t>
            </a:r>
            <a:endParaRPr lang="en-US" dirty="0"/>
          </a:p>
        </p:txBody>
      </p:sp>
      <p:sp>
        <p:nvSpPr>
          <p:cNvPr id="3" name="コンテンツ プレースホルダー 2">
            <a:extLst>
              <a:ext uri="{FF2B5EF4-FFF2-40B4-BE49-F238E27FC236}">
                <a16:creationId xmlns:a16="http://schemas.microsoft.com/office/drawing/2014/main" id="{D326D98C-0E73-FC65-A2AD-92166CBDBBB7}"/>
              </a:ext>
            </a:extLst>
          </p:cNvPr>
          <p:cNvSpPr>
            <a:spLocks noGrp="1"/>
          </p:cNvSpPr>
          <p:nvPr>
            <p:ph idx="1"/>
          </p:nvPr>
        </p:nvSpPr>
        <p:spPr>
          <a:xfrm>
            <a:off x="786096" y="1700808"/>
            <a:ext cx="7571808" cy="4608512"/>
          </a:xfrm>
          <a:solidFill>
            <a:schemeClr val="bg1"/>
          </a:solidFill>
        </p:spPr>
        <p:txBody>
          <a:bodyPr/>
          <a:lstStyle/>
          <a:p>
            <a:pPr marL="0" indent="0">
              <a:buNone/>
            </a:pPr>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2014</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月に日本創成会議（座長：増田寛也）が「消滅可能性都市」リストを発表してから</a:t>
            </a:r>
            <a: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年が経過。</a:t>
            </a:r>
            <a: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24</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日</a:t>
            </a: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には、その後継として、</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民間の有識者グループ人口戦略会議（議長：三村明夫、副議長：増田寛也）が、新たなに</a:t>
            </a:r>
            <a: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地方自治体「持続可能性」分析レポート</a:t>
            </a:r>
            <a: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を発表</a:t>
            </a:r>
            <a: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独自推計はなく「日本の地域別将来推計人口（令和</a:t>
            </a:r>
            <a: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年推計）」（</a:t>
            </a:r>
            <a: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（令和</a:t>
            </a:r>
            <a: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12</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月）（国立社会保障・人口問題研究所）に基づき、人口から見た全国の地方自治体の「持続可能性」を評価。</a:t>
            </a:r>
            <a:endPar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rPr>
              <a:t>  2025</a:t>
            </a: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年</a:t>
            </a:r>
            <a:r>
              <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rPr>
              <a:t>8</a:t>
            </a: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月に政府に人口問題を総合的に議論する司令塔組織の設置などを求める「最終アピール」をまとめて解散（日本経済新聞</a:t>
            </a:r>
            <a:r>
              <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rPr>
              <a:t>2025</a:t>
            </a: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）。高市政権発足後の</a:t>
            </a:r>
            <a:r>
              <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rPr>
              <a:t>10</a:t>
            </a: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rPr>
              <a:t>27</a:t>
            </a: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日に実質的後継組織として「未来を選択する会議」を立ち上げ、政府への政策提言を行い、年に１回、調査研究の結果をまとめた「人口問題白書」を発行するとのことで、今後の動向が注目されている（読売新聞</a:t>
            </a:r>
            <a:r>
              <a:rPr lang="en-US" altLang="ja-JP" sz="2000" b="1" kern="100" dirty="0">
                <a:latin typeface="Century" panose="02040604050505020304" pitchFamily="18" charset="0"/>
                <a:ea typeface="ＭＳ 明朝" panose="02020609040205080304" pitchFamily="17" charset="-128"/>
                <a:cs typeface="Times New Roman" panose="02020603050405020304" pitchFamily="18" charset="0"/>
              </a:rPr>
              <a:t>2025</a:t>
            </a: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a:t>
            </a:r>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endPar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en-US" dirty="0"/>
          </a:p>
        </p:txBody>
      </p:sp>
    </p:spTree>
    <p:extLst>
      <p:ext uri="{BB962C8B-B14F-4D97-AF65-F5344CB8AC3E}">
        <p14:creationId xmlns:p14="http://schemas.microsoft.com/office/powerpoint/2010/main" val="4194394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420017B-B492-EEF4-3B80-754E23903113}"/>
              </a:ext>
            </a:extLst>
          </p:cNvPr>
          <p:cNvSpPr txBox="1"/>
          <p:nvPr/>
        </p:nvSpPr>
        <p:spPr>
          <a:xfrm>
            <a:off x="611560" y="5669523"/>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年前期高齢者人口（</a:t>
            </a:r>
            <a:r>
              <a:rPr kumimoji="1" lang="en-US" altLang="ja-JP" sz="1050" dirty="0"/>
              <a:t>65</a:t>
            </a:r>
            <a:r>
              <a:rPr kumimoji="1" lang="ja-JP" altLang="en-US" sz="1050" dirty="0"/>
              <a:t>－</a:t>
            </a:r>
            <a:r>
              <a:rPr kumimoji="1" lang="en-US" altLang="ja-JP" sz="1050" dirty="0"/>
              <a:t>7</a:t>
            </a:r>
            <a:r>
              <a:rPr kumimoji="1" lang="ja-JP" altLang="en-US" sz="1050" dirty="0"/>
              <a:t>４歳）を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pic>
        <p:nvPicPr>
          <p:cNvPr id="5" name="図 4">
            <a:extLst>
              <a:ext uri="{FF2B5EF4-FFF2-40B4-BE49-F238E27FC236}">
                <a16:creationId xmlns:a16="http://schemas.microsoft.com/office/drawing/2014/main" id="{61112804-46EB-19DD-2DA6-6C34F8A2C1EE}"/>
              </a:ext>
            </a:extLst>
          </p:cNvPr>
          <p:cNvPicPr>
            <a:picLocks noChangeAspect="1"/>
          </p:cNvPicPr>
          <p:nvPr/>
        </p:nvPicPr>
        <p:blipFill>
          <a:blip r:embed="rId2"/>
          <a:stretch>
            <a:fillRect/>
          </a:stretch>
        </p:blipFill>
        <p:spPr>
          <a:xfrm>
            <a:off x="611560" y="772979"/>
            <a:ext cx="6948264" cy="45381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0B67656-C0FB-E7D7-AAB7-C3763DB9EEAF}"/>
              </a:ext>
            </a:extLst>
          </p:cNvPr>
          <p:cNvSpPr txBox="1"/>
          <p:nvPr/>
        </p:nvSpPr>
        <p:spPr>
          <a:xfrm>
            <a:off x="582878" y="5661248"/>
            <a:ext cx="6984776"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：前期高齢者</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人口（</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6</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7</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a:extLst>
              <a:ext uri="{FF2B5EF4-FFF2-40B4-BE49-F238E27FC236}">
                <a16:creationId xmlns:a16="http://schemas.microsoft.com/office/drawing/2014/main" id="{C3EC37F3-48E8-91EB-75F6-30664E011DDB}"/>
              </a:ext>
            </a:extLst>
          </p:cNvPr>
          <p:cNvPicPr>
            <a:picLocks noChangeAspect="1"/>
          </p:cNvPicPr>
          <p:nvPr/>
        </p:nvPicPr>
        <p:blipFill>
          <a:blip r:embed="rId2"/>
          <a:stretch>
            <a:fillRect/>
          </a:stretch>
        </p:blipFill>
        <p:spPr>
          <a:xfrm>
            <a:off x="552282" y="404664"/>
            <a:ext cx="7812360" cy="51025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DE65998-7831-86E9-60EF-DC79C15083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7128792" cy="4658514"/>
          </a:xfrm>
          <a:prstGeom prst="rect">
            <a:avLst/>
          </a:prstGeom>
          <a:noFill/>
        </p:spPr>
      </p:pic>
      <p:sp>
        <p:nvSpPr>
          <p:cNvPr id="3" name="テキスト ボックス 2">
            <a:extLst>
              <a:ext uri="{FF2B5EF4-FFF2-40B4-BE49-F238E27FC236}">
                <a16:creationId xmlns:a16="http://schemas.microsoft.com/office/drawing/2014/main" id="{42375FD2-148A-40A4-61F4-15E0D91C6ACE}"/>
              </a:ext>
            </a:extLst>
          </p:cNvPr>
          <p:cNvSpPr txBox="1"/>
          <p:nvPr/>
        </p:nvSpPr>
        <p:spPr>
          <a:xfrm>
            <a:off x="611560" y="5517232"/>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年後期高齢者人口（</a:t>
            </a:r>
            <a:r>
              <a:rPr kumimoji="1" lang="en-US" altLang="ja-JP" sz="1050" dirty="0"/>
              <a:t>75</a:t>
            </a:r>
            <a:r>
              <a:rPr kumimoji="1" lang="ja-JP" altLang="en-US" sz="1050" dirty="0"/>
              <a:t>歳以上）を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96B938F-4EFF-3822-2A18-978DFECD8CCD}"/>
              </a:ext>
            </a:extLst>
          </p:cNvPr>
          <p:cNvSpPr txBox="1"/>
          <p:nvPr/>
        </p:nvSpPr>
        <p:spPr>
          <a:xfrm>
            <a:off x="397827" y="5328841"/>
            <a:ext cx="6984776"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：後期高齢者</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人口（</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75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以上</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a:extLst>
              <a:ext uri="{FF2B5EF4-FFF2-40B4-BE49-F238E27FC236}">
                <a16:creationId xmlns:a16="http://schemas.microsoft.com/office/drawing/2014/main" id="{EDEEF389-301A-422B-C5F0-9EE80E23BAD3}"/>
              </a:ext>
            </a:extLst>
          </p:cNvPr>
          <p:cNvPicPr>
            <a:picLocks noChangeAspect="1"/>
          </p:cNvPicPr>
          <p:nvPr/>
        </p:nvPicPr>
        <p:blipFill>
          <a:blip r:embed="rId2"/>
          <a:stretch>
            <a:fillRect/>
          </a:stretch>
        </p:blipFill>
        <p:spPr>
          <a:xfrm>
            <a:off x="371042" y="332656"/>
            <a:ext cx="7382603" cy="4821884"/>
          </a:xfrm>
          <a:prstGeom prst="rect">
            <a:avLst/>
          </a:prstGeom>
        </p:spPr>
      </p:pic>
    </p:spTree>
    <p:extLst>
      <p:ext uri="{BB962C8B-B14F-4D97-AF65-F5344CB8AC3E}">
        <p14:creationId xmlns:p14="http://schemas.microsoft.com/office/powerpoint/2010/main" val="4251301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　まとめ：</a:t>
            </a:r>
            <a:r>
              <a:rPr lang="ja-JP" altLang="en-US" sz="3200" dirty="0">
                <a:solidFill>
                  <a:schemeClr val="tx1"/>
                </a:solidFill>
                <a:latin typeface="ＭＳ ゴシック"/>
                <a:ea typeface="ＭＳ ゴシック"/>
                <a:cs typeface="ＭＳ ゴシック"/>
              </a:rPr>
              <a:t>今後</a:t>
            </a:r>
            <a:r>
              <a:rPr lang="en-US" altLang="ja-JP" sz="3200" dirty="0">
                <a:solidFill>
                  <a:schemeClr val="tx1"/>
                </a:solidFill>
                <a:latin typeface="ＭＳ ゴシック"/>
                <a:ea typeface="ＭＳ ゴシック"/>
                <a:cs typeface="ＭＳ ゴシック"/>
              </a:rPr>
              <a:t>30</a:t>
            </a:r>
            <a:r>
              <a:rPr lang="ja-JP" altLang="en-US" sz="3200" dirty="0">
                <a:solidFill>
                  <a:schemeClr val="tx1"/>
                </a:solidFill>
                <a:latin typeface="ＭＳ ゴシック"/>
                <a:ea typeface="ＭＳ ゴシック"/>
                <a:cs typeface="ＭＳ ゴシック"/>
              </a:rPr>
              <a:t>年の人口変動　その１</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359532" y="1772816"/>
            <a:ext cx="8604956" cy="3960440"/>
          </a:xfrm>
        </p:spPr>
        <p:txBody>
          <a:bodyPr/>
          <a:lstStyle/>
          <a:p>
            <a:pPr marL="457200" indent="-457200">
              <a:buFont typeface="+mj-lt"/>
              <a:buAutoNum type="arabicPeriod"/>
            </a:pPr>
            <a:r>
              <a:rPr kumimoji="1" lang="ja-JP" altLang="en-US" sz="2000" dirty="0">
                <a:solidFill>
                  <a:srgbClr val="000000"/>
                </a:solidFill>
              </a:rPr>
              <a:t>総人口：札幌市－</a:t>
            </a:r>
            <a:r>
              <a:rPr kumimoji="1" lang="en-US" altLang="ja-JP" sz="2000" dirty="0">
                <a:solidFill>
                  <a:srgbClr val="000000"/>
                </a:solidFill>
              </a:rPr>
              <a:t>11.5</a:t>
            </a:r>
            <a:r>
              <a:rPr kumimoji="1" lang="ja-JP" altLang="en-US" sz="2000" dirty="0">
                <a:solidFill>
                  <a:srgbClr val="000000"/>
                </a:solidFill>
              </a:rPr>
              <a:t>％～美唄市－</a:t>
            </a:r>
            <a:r>
              <a:rPr kumimoji="1" lang="en-US" altLang="ja-JP" sz="2000" dirty="0">
                <a:solidFill>
                  <a:srgbClr val="000000"/>
                </a:solidFill>
              </a:rPr>
              <a:t>57.7</a:t>
            </a:r>
            <a:r>
              <a:rPr kumimoji="1" lang="ja-JP" altLang="en-US" sz="2000" dirty="0">
                <a:solidFill>
                  <a:srgbClr val="000000"/>
                </a:solidFill>
              </a:rPr>
              <a:t>％。</a:t>
            </a:r>
            <a:r>
              <a:rPr kumimoji="1" lang="ja-JP" altLang="en-US" sz="2000" dirty="0">
                <a:solidFill>
                  <a:srgbClr val="FF0000"/>
                </a:solidFill>
              </a:rPr>
              <a:t>現在の住民の</a:t>
            </a:r>
            <a:r>
              <a:rPr kumimoji="1" lang="en-US" altLang="ja-JP" sz="2000" dirty="0">
                <a:solidFill>
                  <a:srgbClr val="FF0000"/>
                </a:solidFill>
              </a:rPr>
              <a:t>10</a:t>
            </a:r>
            <a:r>
              <a:rPr kumimoji="1" lang="ja-JP" altLang="en-US" sz="2000" dirty="0">
                <a:solidFill>
                  <a:srgbClr val="FF0000"/>
                </a:solidFill>
              </a:rPr>
              <a:t>人のうち１人から</a:t>
            </a:r>
            <a:r>
              <a:rPr kumimoji="1" lang="en-US" altLang="ja-JP" sz="2000" dirty="0">
                <a:solidFill>
                  <a:srgbClr val="FF0000"/>
                </a:solidFill>
              </a:rPr>
              <a:t>5</a:t>
            </a:r>
            <a:r>
              <a:rPr kumimoji="1" lang="ja-JP" altLang="en-US" sz="2000" dirty="0">
                <a:solidFill>
                  <a:srgbClr val="FF0000"/>
                </a:solidFill>
              </a:rPr>
              <a:t>人以上がいなくなる</a:t>
            </a:r>
            <a:r>
              <a:rPr kumimoji="1" lang="ja-JP" altLang="en-US" sz="2000" dirty="0">
                <a:solidFill>
                  <a:srgbClr val="000000"/>
                </a:solidFill>
              </a:rPr>
              <a:t>。人口規模の縮減・人口密度の低下。札幌市内</a:t>
            </a:r>
            <a:r>
              <a:rPr kumimoji="1" lang="en-US" altLang="ja-JP" sz="2000" dirty="0">
                <a:solidFill>
                  <a:srgbClr val="000000"/>
                </a:solidFill>
              </a:rPr>
              <a:t>10</a:t>
            </a:r>
            <a:r>
              <a:rPr kumimoji="1" lang="ja-JP" altLang="en-US" sz="2000" dirty="0">
                <a:solidFill>
                  <a:srgbClr val="000000"/>
                </a:solidFill>
              </a:rPr>
              <a:t>区のように地域・地区ごとの格差も拡大する。</a:t>
            </a:r>
            <a:endParaRPr kumimoji="1" lang="en-US" altLang="ja-JP" sz="2000" dirty="0">
              <a:solidFill>
                <a:srgbClr val="000000"/>
              </a:solidFill>
            </a:endParaRPr>
          </a:p>
          <a:p>
            <a:pPr marL="457200" indent="-457200">
              <a:buFont typeface="+mj-lt"/>
              <a:buAutoNum type="arabicPeriod"/>
            </a:pPr>
            <a:r>
              <a:rPr kumimoji="1" lang="ja-JP" altLang="en-US" sz="2000" dirty="0">
                <a:solidFill>
                  <a:srgbClr val="000000"/>
                </a:solidFill>
              </a:rPr>
              <a:t>年少人口（</a:t>
            </a:r>
            <a:r>
              <a:rPr kumimoji="1" lang="en-US" altLang="ja-JP" sz="2000" dirty="0">
                <a:solidFill>
                  <a:srgbClr val="000000"/>
                </a:solidFill>
              </a:rPr>
              <a:t>0‐14</a:t>
            </a:r>
            <a:r>
              <a:rPr kumimoji="1" lang="ja-JP" altLang="en-US" sz="2000" dirty="0">
                <a:solidFill>
                  <a:srgbClr val="000000"/>
                </a:solidFill>
              </a:rPr>
              <a:t>歳）：札幌市－</a:t>
            </a:r>
            <a:r>
              <a:rPr kumimoji="1" lang="en-US" altLang="ja-JP" sz="2000" dirty="0">
                <a:solidFill>
                  <a:srgbClr val="000000"/>
                </a:solidFill>
              </a:rPr>
              <a:t>27.</a:t>
            </a:r>
            <a:r>
              <a:rPr kumimoji="1" lang="ja-JP" altLang="en-US" sz="2000" dirty="0">
                <a:solidFill>
                  <a:srgbClr val="000000"/>
                </a:solidFill>
              </a:rPr>
              <a:t>５％～美唄市・岩内町</a:t>
            </a:r>
            <a:r>
              <a:rPr kumimoji="1" lang="en-US" altLang="ja-JP" sz="2000" dirty="0">
                <a:solidFill>
                  <a:srgbClr val="000000"/>
                </a:solidFill>
              </a:rPr>
              <a:t>‐71.6</a:t>
            </a:r>
            <a:r>
              <a:rPr kumimoji="1" lang="ja-JP" altLang="en-US" sz="2000" dirty="0">
                <a:solidFill>
                  <a:srgbClr val="000000"/>
                </a:solidFill>
              </a:rPr>
              <a:t>％。</a:t>
            </a:r>
            <a:r>
              <a:rPr kumimoji="1" lang="ja-JP" altLang="en-US" sz="2000" dirty="0">
                <a:solidFill>
                  <a:srgbClr val="FF0000"/>
                </a:solidFill>
              </a:rPr>
              <a:t>現在の子ども</a:t>
            </a:r>
            <a:r>
              <a:rPr kumimoji="1" lang="en-US" altLang="ja-JP" sz="2000" dirty="0">
                <a:solidFill>
                  <a:srgbClr val="FF0000"/>
                </a:solidFill>
              </a:rPr>
              <a:t>10</a:t>
            </a:r>
            <a:r>
              <a:rPr kumimoji="1" lang="ja-JP" altLang="en-US" sz="2000" dirty="0">
                <a:solidFill>
                  <a:srgbClr val="FF0000"/>
                </a:solidFill>
              </a:rPr>
              <a:t>人のうち</a:t>
            </a:r>
            <a:r>
              <a:rPr kumimoji="1" lang="en-US" altLang="ja-JP" sz="2000" dirty="0">
                <a:solidFill>
                  <a:srgbClr val="FF0000"/>
                </a:solidFill>
              </a:rPr>
              <a:t>3</a:t>
            </a:r>
            <a:r>
              <a:rPr kumimoji="1" lang="ja-JP" altLang="en-US" sz="2000" dirty="0">
                <a:solidFill>
                  <a:srgbClr val="FF0000"/>
                </a:solidFill>
              </a:rPr>
              <a:t>人から</a:t>
            </a:r>
            <a:r>
              <a:rPr kumimoji="1" lang="en-US" altLang="ja-JP" sz="2000" dirty="0">
                <a:solidFill>
                  <a:srgbClr val="FF0000"/>
                </a:solidFill>
              </a:rPr>
              <a:t>7</a:t>
            </a:r>
            <a:r>
              <a:rPr kumimoji="1" lang="ja-JP" altLang="en-US" sz="2000" dirty="0">
                <a:solidFill>
                  <a:srgbClr val="FF0000"/>
                </a:solidFill>
              </a:rPr>
              <a:t>人がいなくなる</a:t>
            </a:r>
            <a:r>
              <a:rPr kumimoji="1" lang="ja-JP" altLang="en-US" sz="2000" dirty="0">
                <a:solidFill>
                  <a:srgbClr val="000000"/>
                </a:solidFill>
              </a:rPr>
              <a:t>。子どもの割合も倶知安町</a:t>
            </a:r>
            <a:r>
              <a:rPr kumimoji="1" lang="en-US" altLang="ja-JP" sz="2000" dirty="0">
                <a:solidFill>
                  <a:srgbClr val="000000"/>
                </a:solidFill>
              </a:rPr>
              <a:t>11.0%~</a:t>
            </a:r>
            <a:r>
              <a:rPr kumimoji="1" lang="ja-JP" altLang="en-US" sz="2000" dirty="0">
                <a:solidFill>
                  <a:srgbClr val="000000"/>
                </a:solidFill>
              </a:rPr>
              <a:t>当別町</a:t>
            </a:r>
            <a:r>
              <a:rPr kumimoji="1" lang="en-US" altLang="ja-JP" sz="2000" dirty="0">
                <a:solidFill>
                  <a:srgbClr val="000000"/>
                </a:solidFill>
              </a:rPr>
              <a:t>4.3</a:t>
            </a:r>
            <a:r>
              <a:rPr kumimoji="1" lang="ja-JP" altLang="en-US" sz="2000" dirty="0">
                <a:solidFill>
                  <a:srgbClr val="000000"/>
                </a:solidFill>
              </a:rPr>
              <a:t>％まで縮減。大部分の市町村が</a:t>
            </a:r>
            <a:r>
              <a:rPr kumimoji="1" lang="en-US" altLang="ja-JP" sz="2000" dirty="0">
                <a:solidFill>
                  <a:srgbClr val="000000"/>
                </a:solidFill>
              </a:rPr>
              <a:t>10</a:t>
            </a:r>
            <a:r>
              <a:rPr kumimoji="1" lang="ja-JP" altLang="en-US" sz="2000" dirty="0">
                <a:solidFill>
                  <a:srgbClr val="000000"/>
                </a:solidFill>
              </a:rPr>
              <a:t>％以下。</a:t>
            </a:r>
            <a:endParaRPr kumimoji="1" lang="en-US" altLang="ja-JP" sz="2000" dirty="0">
              <a:solidFill>
                <a:srgbClr val="000000"/>
              </a:solidFill>
            </a:endParaRPr>
          </a:p>
          <a:p>
            <a:pPr marL="457200" indent="-457200">
              <a:buFont typeface="+mj-lt"/>
              <a:buAutoNum type="arabicPeriod"/>
            </a:pPr>
            <a:r>
              <a:rPr kumimoji="1" lang="ja-JP" altLang="en-US" sz="2000" dirty="0">
                <a:solidFill>
                  <a:srgbClr val="000000"/>
                </a:solidFill>
              </a:rPr>
              <a:t>生産年齢人口（</a:t>
            </a:r>
            <a:r>
              <a:rPr kumimoji="1" lang="en-US" altLang="ja-JP" sz="2000" dirty="0">
                <a:solidFill>
                  <a:srgbClr val="000000"/>
                </a:solidFill>
              </a:rPr>
              <a:t>15</a:t>
            </a:r>
            <a:r>
              <a:rPr kumimoji="1" lang="ja-JP" altLang="en-US" sz="2000" dirty="0">
                <a:solidFill>
                  <a:srgbClr val="000000"/>
                </a:solidFill>
              </a:rPr>
              <a:t>－</a:t>
            </a:r>
            <a:r>
              <a:rPr kumimoji="1" lang="en-US" altLang="ja-JP" sz="2000" dirty="0">
                <a:solidFill>
                  <a:srgbClr val="000000"/>
                </a:solidFill>
              </a:rPr>
              <a:t>64</a:t>
            </a:r>
            <a:r>
              <a:rPr kumimoji="1" lang="ja-JP" altLang="en-US" sz="2000" dirty="0">
                <a:solidFill>
                  <a:srgbClr val="000000"/>
                </a:solidFill>
              </a:rPr>
              <a:t>歳）：札幌市－</a:t>
            </a:r>
            <a:r>
              <a:rPr kumimoji="1" lang="en-US" altLang="ja-JP" sz="2000" dirty="0">
                <a:solidFill>
                  <a:srgbClr val="000000"/>
                </a:solidFill>
              </a:rPr>
              <a:t>25.3</a:t>
            </a:r>
            <a:r>
              <a:rPr kumimoji="1" lang="ja-JP" altLang="en-US" sz="2000" dirty="0">
                <a:solidFill>
                  <a:srgbClr val="000000"/>
                </a:solidFill>
              </a:rPr>
              <a:t>％～美唄市－</a:t>
            </a:r>
            <a:r>
              <a:rPr kumimoji="1" lang="en-US" altLang="ja-JP" sz="2000" dirty="0">
                <a:solidFill>
                  <a:srgbClr val="000000"/>
                </a:solidFill>
              </a:rPr>
              <a:t>69.1</a:t>
            </a:r>
            <a:r>
              <a:rPr kumimoji="1" lang="ja-JP" altLang="en-US" sz="2000" dirty="0">
                <a:solidFill>
                  <a:srgbClr val="000000"/>
                </a:solidFill>
              </a:rPr>
              <a:t>％。現在の</a:t>
            </a:r>
            <a:r>
              <a:rPr kumimoji="1" lang="ja-JP" altLang="en-US" sz="2000" dirty="0">
                <a:solidFill>
                  <a:srgbClr val="FF0000"/>
                </a:solidFill>
              </a:rPr>
              <a:t>現役世代</a:t>
            </a:r>
            <a:r>
              <a:rPr kumimoji="1" lang="en-US" altLang="ja-JP" sz="2000" dirty="0">
                <a:solidFill>
                  <a:srgbClr val="FF0000"/>
                </a:solidFill>
              </a:rPr>
              <a:t>10</a:t>
            </a:r>
            <a:r>
              <a:rPr kumimoji="1" lang="ja-JP" altLang="en-US" sz="2000" dirty="0">
                <a:solidFill>
                  <a:srgbClr val="FF0000"/>
                </a:solidFill>
              </a:rPr>
              <a:t>人のうち</a:t>
            </a:r>
            <a:r>
              <a:rPr kumimoji="1" lang="en-US" altLang="ja-JP" sz="2000" dirty="0">
                <a:solidFill>
                  <a:srgbClr val="FF0000"/>
                </a:solidFill>
              </a:rPr>
              <a:t>3</a:t>
            </a:r>
            <a:r>
              <a:rPr kumimoji="1" lang="ja-JP" altLang="en-US" sz="2000" dirty="0">
                <a:solidFill>
                  <a:srgbClr val="FF0000"/>
                </a:solidFill>
              </a:rPr>
              <a:t>人から</a:t>
            </a:r>
            <a:r>
              <a:rPr kumimoji="1" lang="en-US" altLang="ja-JP" sz="2000" dirty="0">
                <a:solidFill>
                  <a:srgbClr val="FF0000"/>
                </a:solidFill>
              </a:rPr>
              <a:t>7</a:t>
            </a:r>
            <a:r>
              <a:rPr kumimoji="1" lang="ja-JP" altLang="en-US" sz="2000" dirty="0">
                <a:solidFill>
                  <a:srgbClr val="FF0000"/>
                </a:solidFill>
              </a:rPr>
              <a:t>人弱がいなくなる</a:t>
            </a:r>
            <a:r>
              <a:rPr kumimoji="1" lang="ja-JP" altLang="en-US" sz="2000" dirty="0">
                <a:solidFill>
                  <a:srgbClr val="000000"/>
                </a:solidFill>
              </a:rPr>
              <a:t>。割合も倶知安町</a:t>
            </a:r>
            <a:r>
              <a:rPr kumimoji="1" lang="en-US" altLang="ja-JP" sz="2000" dirty="0">
                <a:solidFill>
                  <a:srgbClr val="000000"/>
                </a:solidFill>
              </a:rPr>
              <a:t>57.9 %~</a:t>
            </a:r>
            <a:r>
              <a:rPr kumimoji="1" lang="ja-JP" altLang="en-US" sz="2000" dirty="0">
                <a:solidFill>
                  <a:srgbClr val="000000"/>
                </a:solidFill>
              </a:rPr>
              <a:t>美唄市</a:t>
            </a:r>
            <a:r>
              <a:rPr kumimoji="1" lang="en-US" altLang="ja-JP" sz="2000" dirty="0">
                <a:solidFill>
                  <a:srgbClr val="000000"/>
                </a:solidFill>
              </a:rPr>
              <a:t>36.3</a:t>
            </a:r>
            <a:r>
              <a:rPr kumimoji="1" lang="ja-JP" altLang="en-US" sz="2000" dirty="0">
                <a:solidFill>
                  <a:srgbClr val="000000"/>
                </a:solidFill>
              </a:rPr>
              <a:t>％まで低下。従属人口指数＝［（年少人口＋老年人口）</a:t>
            </a:r>
            <a:r>
              <a:rPr kumimoji="1" lang="en-US" altLang="ja-JP" sz="2000" dirty="0">
                <a:solidFill>
                  <a:srgbClr val="000000"/>
                </a:solidFill>
              </a:rPr>
              <a:t>÷</a:t>
            </a:r>
            <a:r>
              <a:rPr kumimoji="1" lang="ja-JP" altLang="en-US" sz="2000" dirty="0">
                <a:solidFill>
                  <a:srgbClr val="000000"/>
                </a:solidFill>
              </a:rPr>
              <a:t>生産年齢人口］☓</a:t>
            </a:r>
            <a:r>
              <a:rPr kumimoji="1" lang="en-US" altLang="ja-JP" sz="2000" dirty="0">
                <a:solidFill>
                  <a:srgbClr val="000000"/>
                </a:solidFill>
              </a:rPr>
              <a:t>100</a:t>
            </a:r>
            <a:r>
              <a:rPr kumimoji="1" lang="ja-JP" altLang="en-US" sz="2000" dirty="0">
                <a:solidFill>
                  <a:srgbClr val="000000"/>
                </a:solidFill>
              </a:rPr>
              <a:t>なので、</a:t>
            </a:r>
            <a:r>
              <a:rPr kumimoji="1" lang="en-US" altLang="ja-JP" sz="2000" dirty="0">
                <a:solidFill>
                  <a:srgbClr val="000000"/>
                </a:solidFill>
              </a:rPr>
              <a:t>50</a:t>
            </a:r>
            <a:r>
              <a:rPr kumimoji="1" lang="ja-JP" altLang="en-US" sz="2000" dirty="0">
                <a:solidFill>
                  <a:srgbClr val="000000"/>
                </a:solidFill>
              </a:rPr>
              <a:t>％未満の自治体では</a:t>
            </a:r>
            <a:r>
              <a:rPr kumimoji="1" lang="en-US" altLang="ja-JP" sz="2000" dirty="0">
                <a:solidFill>
                  <a:srgbClr val="000000"/>
                </a:solidFill>
              </a:rPr>
              <a:t>100</a:t>
            </a:r>
            <a:r>
              <a:rPr kumimoji="1" lang="ja-JP" altLang="en-US" sz="2000" dirty="0">
                <a:solidFill>
                  <a:srgbClr val="000000"/>
                </a:solidFill>
              </a:rPr>
              <a:t>を超え、</a:t>
            </a:r>
            <a:r>
              <a:rPr kumimoji="1" lang="en-US" altLang="ja-JP" sz="2000" dirty="0">
                <a:solidFill>
                  <a:srgbClr val="000000"/>
                </a:solidFill>
              </a:rPr>
              <a:t> </a:t>
            </a:r>
            <a:r>
              <a:rPr kumimoji="1" lang="en-US" altLang="ja-JP" sz="2000" dirty="0">
                <a:solidFill>
                  <a:srgbClr val="FF0000"/>
                </a:solidFill>
              </a:rPr>
              <a:t>1</a:t>
            </a:r>
            <a:r>
              <a:rPr kumimoji="1" lang="ja-JP" altLang="en-US" sz="2000" dirty="0">
                <a:solidFill>
                  <a:srgbClr val="FF0000"/>
                </a:solidFill>
              </a:rPr>
              <a:t>人で</a:t>
            </a:r>
            <a:r>
              <a:rPr kumimoji="1" lang="en-US" altLang="ja-JP" sz="2000" dirty="0">
                <a:solidFill>
                  <a:srgbClr val="FF0000"/>
                </a:solidFill>
              </a:rPr>
              <a:t>1</a:t>
            </a:r>
            <a:r>
              <a:rPr kumimoji="1" lang="ja-JP" altLang="en-US" sz="2000" dirty="0">
                <a:solidFill>
                  <a:srgbClr val="FF0000"/>
                </a:solidFill>
              </a:rPr>
              <a:t>人を支える「肩車型」から、</a:t>
            </a:r>
            <a:r>
              <a:rPr kumimoji="1" lang="en-US" altLang="ja-JP" sz="2000" dirty="0">
                <a:solidFill>
                  <a:srgbClr val="FF0000"/>
                </a:solidFill>
              </a:rPr>
              <a:t>1</a:t>
            </a:r>
            <a:r>
              <a:rPr kumimoji="1" lang="ja-JP" altLang="en-US" sz="2000" dirty="0">
                <a:solidFill>
                  <a:srgbClr val="FF0000"/>
                </a:solidFill>
              </a:rPr>
              <a:t>人で複数を支える「重量挙げ型」となる</a:t>
            </a:r>
            <a:r>
              <a:rPr kumimoji="1" lang="ja-JP" altLang="en-US" sz="2000" dirty="0">
                <a:solidFill>
                  <a:srgbClr val="000000"/>
                </a:solidFill>
              </a:rPr>
              <a:t>（美唄市＝</a:t>
            </a:r>
            <a:r>
              <a:rPr kumimoji="1" lang="en-US" altLang="ja-JP" sz="2000" dirty="0">
                <a:solidFill>
                  <a:srgbClr val="000000"/>
                </a:solidFill>
              </a:rPr>
              <a:t>175</a:t>
            </a:r>
            <a:r>
              <a:rPr kumimoji="1" lang="ja-JP" altLang="en-US" sz="2000" dirty="0">
                <a:solidFill>
                  <a:srgbClr val="000000"/>
                </a:solidFill>
              </a:rPr>
              <a:t>）</a:t>
            </a:r>
            <a:endParaRPr kumimoji="1" lang="en-US" altLang="ja-JP" sz="2000" dirty="0">
              <a:solidFill>
                <a:srgbClr val="000000"/>
              </a:solidFill>
            </a:endParaRPr>
          </a:p>
          <a:p>
            <a:pPr marL="0" indent="0">
              <a:buNone/>
            </a:pPr>
            <a:endParaRPr kumimoji="1" lang="en-US" altLang="ja-JP" sz="2400" dirty="0">
              <a:solidFill>
                <a:srgbClr val="000000"/>
              </a:solidFill>
            </a:endParaRPr>
          </a:p>
          <a:p>
            <a:pPr marL="0" indent="0">
              <a:buNone/>
            </a:pPr>
            <a:endParaRPr kumimoji="1" lang="ja-JP" altLang="en-US" sz="2400" dirty="0">
              <a:solidFill>
                <a:srgbClr val="000000"/>
              </a:solidFill>
            </a:endParaRPr>
          </a:p>
          <a:p>
            <a:endParaRPr kumimoji="1" lang="ja-JP" altLang="en-US" sz="2400" dirty="0">
              <a:solidFill>
                <a:srgbClr val="000000"/>
              </a:solidFill>
            </a:endParaRPr>
          </a:p>
        </p:txBody>
      </p:sp>
    </p:spTree>
    <p:extLst>
      <p:ext uri="{BB962C8B-B14F-4D97-AF65-F5344CB8AC3E}">
        <p14:creationId xmlns:p14="http://schemas.microsoft.com/office/powerpoint/2010/main" val="952036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　まとめ：</a:t>
            </a:r>
            <a:r>
              <a:rPr lang="ja-JP" altLang="en-US" sz="3200" dirty="0">
                <a:solidFill>
                  <a:schemeClr val="tx1"/>
                </a:solidFill>
                <a:latin typeface="ＭＳ ゴシック"/>
                <a:ea typeface="ＭＳ ゴシック"/>
                <a:cs typeface="ＭＳ ゴシック"/>
              </a:rPr>
              <a:t>今後</a:t>
            </a:r>
            <a:r>
              <a:rPr lang="en-US" altLang="ja-JP" sz="3200" dirty="0">
                <a:solidFill>
                  <a:schemeClr val="tx1"/>
                </a:solidFill>
                <a:latin typeface="ＭＳ ゴシック"/>
                <a:ea typeface="ＭＳ ゴシック"/>
                <a:cs typeface="ＭＳ ゴシック"/>
              </a:rPr>
              <a:t>30</a:t>
            </a:r>
            <a:r>
              <a:rPr lang="ja-JP" altLang="en-US" sz="3200" dirty="0">
                <a:solidFill>
                  <a:schemeClr val="tx1"/>
                </a:solidFill>
                <a:latin typeface="ＭＳ ゴシック"/>
                <a:ea typeface="ＭＳ ゴシック"/>
                <a:cs typeface="ＭＳ ゴシック"/>
              </a:rPr>
              <a:t>年の人口動向　その２</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251520" y="1772816"/>
            <a:ext cx="8424936" cy="4176464"/>
          </a:xfrm>
        </p:spPr>
        <p:txBody>
          <a:bodyPr/>
          <a:lstStyle/>
          <a:p>
            <a:pPr marL="457200" indent="-457200">
              <a:buFont typeface="+mj-lt"/>
              <a:buAutoNum type="arabicPeriod" startAt="4"/>
            </a:pPr>
            <a:r>
              <a:rPr kumimoji="1" lang="ja-JP" altLang="en-US" sz="2400" dirty="0">
                <a:solidFill>
                  <a:srgbClr val="000000"/>
                </a:solidFill>
              </a:rPr>
              <a:t>前期高齢者人口（</a:t>
            </a:r>
            <a:r>
              <a:rPr kumimoji="1" lang="en-US" altLang="ja-JP" sz="2400" dirty="0">
                <a:solidFill>
                  <a:srgbClr val="000000"/>
                </a:solidFill>
              </a:rPr>
              <a:t>64</a:t>
            </a:r>
            <a:r>
              <a:rPr kumimoji="1" lang="ja-JP" altLang="en-US" sz="2400" dirty="0">
                <a:solidFill>
                  <a:srgbClr val="000000"/>
                </a:solidFill>
              </a:rPr>
              <a:t>歳ー</a:t>
            </a:r>
            <a:r>
              <a:rPr kumimoji="1" lang="en-US" altLang="ja-JP" sz="2400" dirty="0">
                <a:solidFill>
                  <a:srgbClr val="000000"/>
                </a:solidFill>
              </a:rPr>
              <a:t>75</a:t>
            </a:r>
            <a:r>
              <a:rPr kumimoji="1" lang="ja-JP" altLang="en-US" sz="2400" dirty="0">
                <a:solidFill>
                  <a:srgbClr val="000000"/>
                </a:solidFill>
              </a:rPr>
              <a:t>歳）：札幌市－</a:t>
            </a:r>
            <a:r>
              <a:rPr kumimoji="1" lang="en-US" altLang="ja-JP" sz="2400" dirty="0">
                <a:solidFill>
                  <a:srgbClr val="000000"/>
                </a:solidFill>
              </a:rPr>
              <a:t>10.1</a:t>
            </a:r>
            <a:r>
              <a:rPr kumimoji="1" lang="ja-JP" altLang="en-US" sz="2400" dirty="0">
                <a:solidFill>
                  <a:srgbClr val="000000"/>
                </a:solidFill>
              </a:rPr>
              <a:t>％～美唄市－</a:t>
            </a:r>
            <a:r>
              <a:rPr kumimoji="1" lang="en-US" altLang="ja-JP" sz="2400" dirty="0">
                <a:solidFill>
                  <a:srgbClr val="000000"/>
                </a:solidFill>
              </a:rPr>
              <a:t>58.9</a:t>
            </a:r>
            <a:r>
              <a:rPr kumimoji="1" lang="ja-JP" altLang="en-US" sz="2400" dirty="0">
                <a:solidFill>
                  <a:srgbClr val="000000"/>
                </a:solidFill>
              </a:rPr>
              <a:t>％。団塊世代・団塊ジュニア世代の影響で減少⇒増加⇒減少する地域とほぼ一貫して減少が続く地域があるが、</a:t>
            </a:r>
            <a:r>
              <a:rPr kumimoji="1" lang="ja-JP" altLang="en-US" sz="2400" dirty="0">
                <a:solidFill>
                  <a:srgbClr val="FF0000"/>
                </a:solidFill>
              </a:rPr>
              <a:t>比較的健康で就業可能な前期高齢者は現在より少なくなる</a:t>
            </a:r>
            <a:r>
              <a:rPr kumimoji="1" lang="ja-JP" altLang="en-US" sz="2400" dirty="0">
                <a:solidFill>
                  <a:srgbClr val="000000"/>
                </a:solidFill>
              </a:rPr>
              <a:t>。割合は減少率とほぼ逆順、倶知安町の</a:t>
            </a:r>
            <a:r>
              <a:rPr kumimoji="1" lang="en-US" altLang="ja-JP" sz="2400" dirty="0">
                <a:solidFill>
                  <a:srgbClr val="000000"/>
                </a:solidFill>
              </a:rPr>
              <a:t>13.4</a:t>
            </a:r>
            <a:r>
              <a:rPr kumimoji="1" lang="ja-JP" altLang="en-US" sz="2400" dirty="0">
                <a:solidFill>
                  <a:srgbClr val="000000"/>
                </a:solidFill>
              </a:rPr>
              <a:t>％～美唄市の</a:t>
            </a:r>
            <a:r>
              <a:rPr kumimoji="1" lang="en-US" altLang="ja-JP" sz="2400" dirty="0">
                <a:solidFill>
                  <a:srgbClr val="000000"/>
                </a:solidFill>
              </a:rPr>
              <a:t>18.7</a:t>
            </a:r>
            <a:r>
              <a:rPr kumimoji="1" lang="ja-JP" altLang="en-US" sz="2400" dirty="0">
                <a:solidFill>
                  <a:srgbClr val="000000"/>
                </a:solidFill>
              </a:rPr>
              <a:t>％現在よりやや高くなる。</a:t>
            </a:r>
            <a:endParaRPr kumimoji="1" lang="en-US" altLang="ja-JP" sz="2400" dirty="0">
              <a:solidFill>
                <a:srgbClr val="000000"/>
              </a:solidFill>
            </a:endParaRPr>
          </a:p>
          <a:p>
            <a:pPr marL="457200" indent="-457200">
              <a:buFont typeface="+mj-lt"/>
              <a:buAutoNum type="arabicPeriod" startAt="4"/>
            </a:pPr>
            <a:r>
              <a:rPr kumimoji="1" lang="ja-JP" altLang="en-US" sz="2400" dirty="0">
                <a:solidFill>
                  <a:srgbClr val="000000"/>
                </a:solidFill>
              </a:rPr>
              <a:t>後期高齢者人口（</a:t>
            </a:r>
            <a:r>
              <a:rPr kumimoji="1" lang="en-US" altLang="ja-JP" sz="2400" dirty="0">
                <a:solidFill>
                  <a:srgbClr val="000000"/>
                </a:solidFill>
              </a:rPr>
              <a:t>75</a:t>
            </a:r>
            <a:r>
              <a:rPr kumimoji="1" lang="ja-JP" altLang="en-US" sz="2400" dirty="0">
                <a:solidFill>
                  <a:srgbClr val="000000"/>
                </a:solidFill>
              </a:rPr>
              <a:t>歳以上）：札幌市＋</a:t>
            </a:r>
            <a:r>
              <a:rPr kumimoji="1" lang="en-US" altLang="ja-JP" sz="2400" dirty="0">
                <a:solidFill>
                  <a:srgbClr val="000000"/>
                </a:solidFill>
              </a:rPr>
              <a:t>61.8</a:t>
            </a:r>
            <a:r>
              <a:rPr kumimoji="1" lang="ja-JP" altLang="en-US" sz="2400" dirty="0">
                <a:solidFill>
                  <a:srgbClr val="000000"/>
                </a:solidFill>
              </a:rPr>
              <a:t>％～滝川市＋</a:t>
            </a:r>
            <a:r>
              <a:rPr kumimoji="1" lang="en-US" altLang="ja-JP" sz="2400" dirty="0">
                <a:solidFill>
                  <a:srgbClr val="000000"/>
                </a:solidFill>
              </a:rPr>
              <a:t>1.0%</a:t>
            </a:r>
            <a:r>
              <a:rPr kumimoji="1" lang="ja-JP" altLang="en-US" sz="2400" dirty="0">
                <a:solidFill>
                  <a:srgbClr val="000000"/>
                </a:solidFill>
              </a:rPr>
              <a:t>と</a:t>
            </a:r>
            <a:r>
              <a:rPr kumimoji="1" lang="ja-JP" altLang="en-US" sz="2400" dirty="0">
                <a:solidFill>
                  <a:srgbClr val="FF0000"/>
                </a:solidFill>
              </a:rPr>
              <a:t>増加する地域と</a:t>
            </a:r>
            <a:r>
              <a:rPr kumimoji="1" lang="ja-JP" altLang="en-US" sz="2400" dirty="0">
                <a:solidFill>
                  <a:srgbClr val="000000"/>
                </a:solidFill>
              </a:rPr>
              <a:t>、岩内町－</a:t>
            </a:r>
            <a:r>
              <a:rPr kumimoji="1" lang="en-US" altLang="ja-JP" sz="2400" dirty="0">
                <a:solidFill>
                  <a:srgbClr val="000000"/>
                </a:solidFill>
              </a:rPr>
              <a:t>19.1</a:t>
            </a:r>
            <a:r>
              <a:rPr kumimoji="1" lang="ja-JP" altLang="en-US" sz="2400" dirty="0">
                <a:solidFill>
                  <a:srgbClr val="000000"/>
                </a:solidFill>
              </a:rPr>
              <a:t>％</a:t>
            </a:r>
            <a:r>
              <a:rPr kumimoji="1" lang="en-US" altLang="ja-JP" sz="2400" dirty="0">
                <a:solidFill>
                  <a:srgbClr val="000000"/>
                </a:solidFill>
              </a:rPr>
              <a:t>~</a:t>
            </a:r>
            <a:r>
              <a:rPr kumimoji="1" lang="ja-JP" altLang="en-US" sz="2400" dirty="0">
                <a:solidFill>
                  <a:srgbClr val="000000"/>
                </a:solidFill>
              </a:rPr>
              <a:t>美唄市－</a:t>
            </a:r>
            <a:r>
              <a:rPr kumimoji="1" lang="en-US" altLang="ja-JP" sz="2400" dirty="0">
                <a:solidFill>
                  <a:srgbClr val="000000"/>
                </a:solidFill>
              </a:rPr>
              <a:t>27.9</a:t>
            </a:r>
            <a:r>
              <a:rPr kumimoji="1" lang="ja-JP" altLang="en-US" sz="2400" dirty="0">
                <a:solidFill>
                  <a:srgbClr val="000000"/>
                </a:solidFill>
              </a:rPr>
              <a:t>％と</a:t>
            </a:r>
            <a:r>
              <a:rPr kumimoji="1" lang="ja-JP" altLang="en-US" sz="2400" dirty="0">
                <a:solidFill>
                  <a:srgbClr val="FF0000"/>
                </a:solidFill>
              </a:rPr>
              <a:t>減少してゆく地域がある</a:t>
            </a:r>
            <a:r>
              <a:rPr kumimoji="1" lang="ja-JP" altLang="en-US" sz="2400" dirty="0">
                <a:solidFill>
                  <a:srgbClr val="000000"/>
                </a:solidFill>
              </a:rPr>
              <a:t>。割合は</a:t>
            </a:r>
            <a:r>
              <a:rPr kumimoji="1" lang="en-US" altLang="ja-JP" sz="2400" dirty="0">
                <a:solidFill>
                  <a:srgbClr val="000000"/>
                </a:solidFill>
              </a:rPr>
              <a:t>2020</a:t>
            </a:r>
            <a:r>
              <a:rPr kumimoji="1" lang="ja-JP" altLang="en-US" sz="2400" dirty="0">
                <a:solidFill>
                  <a:srgbClr val="000000"/>
                </a:solidFill>
              </a:rPr>
              <a:t>年の</a:t>
            </a:r>
            <a:r>
              <a:rPr kumimoji="1" lang="en-US" altLang="ja-JP" sz="2400" dirty="0">
                <a:solidFill>
                  <a:srgbClr val="000000"/>
                </a:solidFill>
              </a:rPr>
              <a:t>10</a:t>
            </a:r>
            <a:r>
              <a:rPr kumimoji="1" lang="ja-JP" altLang="en-US" sz="2400" dirty="0">
                <a:solidFill>
                  <a:srgbClr val="000000"/>
                </a:solidFill>
              </a:rPr>
              <a:t>％</a:t>
            </a:r>
            <a:r>
              <a:rPr kumimoji="1" lang="en-US" altLang="ja-JP" sz="2400" dirty="0">
                <a:solidFill>
                  <a:srgbClr val="000000"/>
                </a:solidFill>
              </a:rPr>
              <a:t>~25</a:t>
            </a:r>
            <a:r>
              <a:rPr kumimoji="1" lang="ja-JP" altLang="en-US" sz="2400" dirty="0">
                <a:solidFill>
                  <a:srgbClr val="000000"/>
                </a:solidFill>
              </a:rPr>
              <a:t>％から、</a:t>
            </a:r>
            <a:r>
              <a:rPr kumimoji="1" lang="en-US" altLang="ja-JP" sz="2400" dirty="0">
                <a:solidFill>
                  <a:srgbClr val="000000"/>
                </a:solidFill>
              </a:rPr>
              <a:t>2050</a:t>
            </a:r>
            <a:r>
              <a:rPr kumimoji="1" lang="ja-JP" altLang="en-US" sz="2400" dirty="0">
                <a:solidFill>
                  <a:srgbClr val="000000"/>
                </a:solidFill>
              </a:rPr>
              <a:t>年の倶知安町</a:t>
            </a:r>
            <a:r>
              <a:rPr kumimoji="1" lang="en-US" altLang="ja-JP" sz="2400" dirty="0">
                <a:solidFill>
                  <a:srgbClr val="000000"/>
                </a:solidFill>
              </a:rPr>
              <a:t>18.1</a:t>
            </a:r>
            <a:r>
              <a:rPr kumimoji="1" lang="ja-JP" altLang="en-US" sz="2400" dirty="0">
                <a:solidFill>
                  <a:srgbClr val="000000"/>
                </a:solidFill>
              </a:rPr>
              <a:t>％（高齢化率</a:t>
            </a:r>
            <a:r>
              <a:rPr kumimoji="1" lang="en-US" altLang="ja-JP" sz="2400" dirty="0">
                <a:solidFill>
                  <a:srgbClr val="000000"/>
                </a:solidFill>
              </a:rPr>
              <a:t>31.5 %</a:t>
            </a:r>
            <a:r>
              <a:rPr kumimoji="1" lang="ja-JP" altLang="en-US" sz="2400" dirty="0">
                <a:solidFill>
                  <a:srgbClr val="000000"/>
                </a:solidFill>
              </a:rPr>
              <a:t>）から当別町の</a:t>
            </a:r>
            <a:r>
              <a:rPr kumimoji="1" lang="en-US" altLang="ja-JP" sz="2400" dirty="0">
                <a:solidFill>
                  <a:srgbClr val="000000"/>
                </a:solidFill>
              </a:rPr>
              <a:t>39.7</a:t>
            </a:r>
            <a:r>
              <a:rPr kumimoji="1" lang="ja-JP" altLang="en-US" sz="2400" dirty="0">
                <a:solidFill>
                  <a:srgbClr val="000000"/>
                </a:solidFill>
              </a:rPr>
              <a:t>％（高齢化率</a:t>
            </a:r>
            <a:r>
              <a:rPr kumimoji="1" lang="en-US" altLang="ja-JP" sz="2400" dirty="0">
                <a:solidFill>
                  <a:srgbClr val="000000"/>
                </a:solidFill>
              </a:rPr>
              <a:t>53.8</a:t>
            </a:r>
            <a:r>
              <a:rPr kumimoji="1" lang="ja-JP" altLang="en-US" sz="2400" dirty="0">
                <a:solidFill>
                  <a:srgbClr val="000000"/>
                </a:solidFill>
              </a:rPr>
              <a:t>％）にシフトする。</a:t>
            </a:r>
            <a:endParaRPr kumimoji="1" lang="en-US" altLang="ja-JP" sz="2400" dirty="0">
              <a:solidFill>
                <a:srgbClr val="000000"/>
              </a:solidFill>
            </a:endParaRPr>
          </a:p>
          <a:p>
            <a:pPr marL="457200" indent="-457200">
              <a:buFont typeface="+mj-lt"/>
              <a:buAutoNum type="arabicPeriod" startAt="4"/>
            </a:pPr>
            <a:endParaRPr kumimoji="1" lang="ja-JP" altLang="en-US" sz="2400" dirty="0">
              <a:solidFill>
                <a:srgbClr val="000000"/>
              </a:solidFill>
            </a:endParaRPr>
          </a:p>
          <a:p>
            <a:endParaRPr kumimoji="1" lang="ja-JP" altLang="en-US" sz="2400" dirty="0">
              <a:solidFill>
                <a:srgbClr val="000000"/>
              </a:solidFill>
            </a:endParaRPr>
          </a:p>
        </p:txBody>
      </p:sp>
    </p:spTree>
    <p:extLst>
      <p:ext uri="{BB962C8B-B14F-4D97-AF65-F5344CB8AC3E}">
        <p14:creationId xmlns:p14="http://schemas.microsoft.com/office/powerpoint/2010/main" val="1207341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　</a:t>
            </a:r>
            <a:r>
              <a:rPr lang="ja-JP" altLang="en-US" sz="3200" dirty="0">
                <a:solidFill>
                  <a:schemeClr val="tx1"/>
                </a:solidFill>
                <a:latin typeface="ＭＳ ゴシック"/>
                <a:ea typeface="ＭＳ ゴシック"/>
                <a:cs typeface="ＭＳ ゴシック"/>
              </a:rPr>
              <a:t>まとめ：今後</a:t>
            </a:r>
            <a:r>
              <a:rPr lang="en-US" altLang="ja-JP" sz="3200" dirty="0">
                <a:solidFill>
                  <a:schemeClr val="tx1"/>
                </a:solidFill>
                <a:latin typeface="ＭＳ ゴシック"/>
                <a:ea typeface="ＭＳ ゴシック"/>
                <a:cs typeface="ＭＳ ゴシック"/>
              </a:rPr>
              <a:t>30</a:t>
            </a:r>
            <a:r>
              <a:rPr lang="ja-JP" altLang="en-US" sz="3200" dirty="0">
                <a:solidFill>
                  <a:schemeClr val="tx1"/>
                </a:solidFill>
                <a:latin typeface="ＭＳ ゴシック"/>
                <a:ea typeface="ＭＳ ゴシック"/>
                <a:cs typeface="ＭＳ ゴシック"/>
              </a:rPr>
              <a:t>年の人口動向　その３</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583022" y="1772816"/>
            <a:ext cx="7877409" cy="4176464"/>
          </a:xfrm>
        </p:spPr>
        <p:txBody>
          <a:bodyPr/>
          <a:lstStyle/>
          <a:p>
            <a:pPr marL="457200" indent="-457200">
              <a:buFont typeface="+mj-lt"/>
              <a:buAutoNum type="arabicPeriod" startAt="6"/>
            </a:pPr>
            <a:r>
              <a:rPr kumimoji="1" lang="ja-JP" altLang="en-US" sz="2400" dirty="0">
                <a:solidFill>
                  <a:srgbClr val="000000"/>
                </a:solidFill>
              </a:rPr>
              <a:t>後期高齢者人口（</a:t>
            </a:r>
            <a:r>
              <a:rPr kumimoji="1" lang="en-US" altLang="ja-JP" sz="2400" dirty="0">
                <a:solidFill>
                  <a:srgbClr val="000000"/>
                </a:solidFill>
              </a:rPr>
              <a:t>75</a:t>
            </a:r>
            <a:r>
              <a:rPr kumimoji="1" lang="ja-JP" altLang="en-US" sz="2400" dirty="0">
                <a:solidFill>
                  <a:srgbClr val="000000"/>
                </a:solidFill>
              </a:rPr>
              <a:t>歳以上）の続き：住民の</a:t>
            </a:r>
            <a:r>
              <a:rPr kumimoji="1" lang="en-US" altLang="ja-JP" sz="2400" dirty="0">
                <a:solidFill>
                  <a:srgbClr val="000000"/>
                </a:solidFill>
              </a:rPr>
              <a:t>10</a:t>
            </a:r>
            <a:r>
              <a:rPr kumimoji="1" lang="ja-JP" altLang="en-US" sz="2400" dirty="0">
                <a:solidFill>
                  <a:srgbClr val="000000"/>
                </a:solidFill>
              </a:rPr>
              <a:t>人のうち</a:t>
            </a:r>
            <a:r>
              <a:rPr kumimoji="1" lang="en-US" altLang="ja-JP" sz="2400" dirty="0">
                <a:solidFill>
                  <a:srgbClr val="000000"/>
                </a:solidFill>
              </a:rPr>
              <a:t>2</a:t>
            </a:r>
            <a:r>
              <a:rPr kumimoji="1" lang="ja-JP" altLang="en-US" sz="2400" dirty="0">
                <a:solidFill>
                  <a:srgbClr val="000000"/>
                </a:solidFill>
              </a:rPr>
              <a:t>人から</a:t>
            </a:r>
            <a:r>
              <a:rPr kumimoji="1" lang="en-US" altLang="ja-JP" sz="2400" dirty="0">
                <a:solidFill>
                  <a:srgbClr val="000000"/>
                </a:solidFill>
              </a:rPr>
              <a:t>4</a:t>
            </a:r>
            <a:r>
              <a:rPr kumimoji="1" lang="ja-JP" altLang="en-US" sz="2400" dirty="0">
                <a:solidFill>
                  <a:srgbClr val="000000"/>
                </a:solidFill>
              </a:rPr>
              <a:t>人が後期高齢者となり、</a:t>
            </a:r>
            <a:r>
              <a:rPr kumimoji="1" lang="ja-JP" altLang="en-US" sz="2400" dirty="0">
                <a:solidFill>
                  <a:srgbClr val="FF0000"/>
                </a:solidFill>
              </a:rPr>
              <a:t>美唄市、砂川市、岩内町、当別町では高齢化率が</a:t>
            </a:r>
            <a:r>
              <a:rPr kumimoji="1" lang="en-US" altLang="ja-JP" sz="2400" dirty="0">
                <a:solidFill>
                  <a:srgbClr val="FF0000"/>
                </a:solidFill>
              </a:rPr>
              <a:t>50</a:t>
            </a:r>
            <a:r>
              <a:rPr kumimoji="1" lang="ja-JP" altLang="en-US" sz="2400" dirty="0">
                <a:solidFill>
                  <a:srgbClr val="FF0000"/>
                </a:solidFill>
              </a:rPr>
              <a:t>％を超え、住民の半分以上が高齢者となる（限界自治体化する）</a:t>
            </a:r>
            <a:endParaRPr kumimoji="1" lang="en-US" altLang="ja-JP" sz="2400" dirty="0">
              <a:solidFill>
                <a:srgbClr val="FF0000"/>
              </a:solidFill>
            </a:endParaRPr>
          </a:p>
          <a:p>
            <a:pPr marL="457200" indent="-457200">
              <a:buFont typeface="+mj-lt"/>
              <a:buAutoNum type="arabicPeriod" startAt="6"/>
            </a:pPr>
            <a:endParaRPr kumimoji="1" lang="en-US" altLang="ja-JP" sz="2400" dirty="0">
              <a:solidFill>
                <a:srgbClr val="000000"/>
              </a:solidFill>
            </a:endParaRPr>
          </a:p>
          <a:p>
            <a:pPr marL="0" indent="0">
              <a:buNone/>
            </a:pPr>
            <a:r>
              <a:rPr kumimoji="1" lang="ja-JP" altLang="en-US" sz="1800" dirty="0">
                <a:solidFill>
                  <a:srgbClr val="000000"/>
                </a:solidFill>
              </a:rPr>
              <a:t>＊限界集落・限界自治体：大野晃（</a:t>
            </a:r>
            <a:r>
              <a:rPr kumimoji="1" lang="zh-CN" altLang="en-US" sz="1800" dirty="0">
                <a:solidFill>
                  <a:srgbClr val="000000"/>
                </a:solidFill>
              </a:rPr>
              <a:t>旭川大学経済学部経営経済学科教授。高知大学名誉教授</a:t>
            </a:r>
            <a:r>
              <a:rPr kumimoji="1" lang="ja-JP" altLang="en-US" sz="1800" dirty="0">
                <a:solidFill>
                  <a:srgbClr val="000000"/>
                </a:solidFill>
              </a:rPr>
              <a:t>）が</a:t>
            </a:r>
            <a:r>
              <a:rPr kumimoji="1" lang="en-US" altLang="ja-JP" sz="1800" dirty="0">
                <a:solidFill>
                  <a:srgbClr val="000000"/>
                </a:solidFill>
              </a:rPr>
              <a:t>1980</a:t>
            </a:r>
            <a:r>
              <a:rPr kumimoji="1" lang="ja-JP" altLang="en-US" sz="1800" dirty="0">
                <a:solidFill>
                  <a:srgbClr val="000000"/>
                </a:solidFill>
              </a:rPr>
              <a:t>年代の終わり頃から提唱した概念：「</a:t>
            </a:r>
            <a:r>
              <a:rPr kumimoji="1" lang="en-US" altLang="ja-JP" sz="1800" dirty="0">
                <a:solidFill>
                  <a:srgbClr val="000000"/>
                </a:solidFill>
              </a:rPr>
              <a:t>65</a:t>
            </a:r>
            <a:r>
              <a:rPr kumimoji="1" lang="ja-JP" altLang="en-US" sz="1800" dirty="0">
                <a:solidFill>
                  <a:srgbClr val="000000"/>
                </a:solidFill>
              </a:rPr>
              <a:t>歳以上の高齢者が集落人口の半数を超え，冠婚葬祭をはじめ田役，道役などの社会的共同生活の維持が困難な状態に置かれている集落」。限界集落・限界自治体は遠からず消滅に向かう。 （</a:t>
            </a:r>
            <a:r>
              <a:rPr lang="ja-JP" altLang="en-US" sz="1800" dirty="0">
                <a:latin typeface="ＭＳ 明朝" charset="-128"/>
                <a:ea typeface="ＭＳ 明朝" charset="-128"/>
                <a:cs typeface="ＭＳ 明朝" charset="-128"/>
              </a:rPr>
              <a:t>大野 晃、</a:t>
            </a:r>
            <a:r>
              <a:rPr lang="en-US" altLang="ja-JP" sz="1800" dirty="0">
                <a:latin typeface="ＭＳ 明朝" charset="-128"/>
                <a:ea typeface="ＭＳ 明朝" charset="-128"/>
                <a:cs typeface="ＭＳ 明朝" charset="-128"/>
              </a:rPr>
              <a:t>2008</a:t>
            </a:r>
            <a:r>
              <a:rPr lang="ja-JP" altLang="en-US" sz="1800" dirty="0">
                <a:latin typeface="ＭＳ 明朝" charset="-128"/>
                <a:ea typeface="ＭＳ 明朝" charset="-128"/>
                <a:cs typeface="ＭＳ 明朝" charset="-128"/>
              </a:rPr>
              <a:t>）</a:t>
            </a:r>
            <a:endParaRPr kumimoji="1" lang="en-US" altLang="ja-JP" sz="1800"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410CBD-B155-05A6-B1E0-8DB26B939AD0}"/>
              </a:ext>
            </a:extLst>
          </p:cNvPr>
          <p:cNvSpPr>
            <a:spLocks noGrp="1"/>
          </p:cNvSpPr>
          <p:nvPr>
            <p:ph type="title"/>
          </p:nvPr>
        </p:nvSpPr>
        <p:spPr>
          <a:xfrm>
            <a:off x="574675" y="304801"/>
            <a:ext cx="7885757" cy="1179984"/>
          </a:xfrm>
        </p:spPr>
        <p:txBody>
          <a:bodyPr/>
          <a:lstStyle/>
          <a:p>
            <a:r>
              <a:rPr lang="ja-JP" altLang="en-US" dirty="0"/>
              <a:t>限界集落・限界自治体の人口学</a:t>
            </a:r>
            <a:br>
              <a:rPr lang="en-US" altLang="ja-JP" dirty="0"/>
            </a:br>
            <a:r>
              <a:rPr lang="en-US" altLang="ja-JP" dirty="0"/>
              <a:t>2050</a:t>
            </a:r>
            <a:r>
              <a:rPr lang="ja-JP" altLang="en-US" dirty="0"/>
              <a:t>年の当別町の場合</a:t>
            </a:r>
            <a:endParaRPr lang="en-US" dirty="0"/>
          </a:p>
        </p:txBody>
      </p:sp>
      <p:sp>
        <p:nvSpPr>
          <p:cNvPr id="3" name="コンテンツ プレースホルダー 2">
            <a:extLst>
              <a:ext uri="{FF2B5EF4-FFF2-40B4-BE49-F238E27FC236}">
                <a16:creationId xmlns:a16="http://schemas.microsoft.com/office/drawing/2014/main" id="{612FCA0C-9182-35F1-F4AC-35FE9C35A96D}"/>
              </a:ext>
            </a:extLst>
          </p:cNvPr>
          <p:cNvSpPr>
            <a:spLocks noGrp="1"/>
          </p:cNvSpPr>
          <p:nvPr>
            <p:ph idx="1"/>
          </p:nvPr>
        </p:nvSpPr>
        <p:spPr>
          <a:xfrm>
            <a:off x="456294" y="1700808"/>
            <a:ext cx="8292170" cy="4536504"/>
          </a:xfrm>
        </p:spPr>
        <p:txBody>
          <a:bodyPr/>
          <a:lstStyle/>
          <a:p>
            <a:r>
              <a:rPr lang="ja-JP" altLang="en-US" sz="2400" dirty="0">
                <a:solidFill>
                  <a:srgbClr val="FF0000"/>
                </a:solidFill>
              </a:rPr>
              <a:t>高齢化率</a:t>
            </a:r>
            <a:r>
              <a:rPr lang="en-US" altLang="ja-JP" sz="2400" dirty="0">
                <a:solidFill>
                  <a:srgbClr val="FF0000"/>
                </a:solidFill>
              </a:rPr>
              <a:t>53.8</a:t>
            </a:r>
            <a:r>
              <a:rPr lang="ja-JP" altLang="en-US" sz="2400" dirty="0">
                <a:solidFill>
                  <a:srgbClr val="FF0000"/>
                </a:solidFill>
              </a:rPr>
              <a:t>％＝</a:t>
            </a:r>
            <a:r>
              <a:rPr lang="en-US" altLang="ja-JP" sz="2400" dirty="0">
                <a:solidFill>
                  <a:srgbClr val="FF0000"/>
                </a:solidFill>
              </a:rPr>
              <a:t>65</a:t>
            </a:r>
            <a:r>
              <a:rPr lang="ja-JP" altLang="en-US" sz="2400" dirty="0">
                <a:solidFill>
                  <a:srgbClr val="FF0000"/>
                </a:solidFill>
              </a:rPr>
              <a:t>歳以上の老年人口が総人口に占める割合。</a:t>
            </a:r>
            <a:r>
              <a:rPr lang="en-US" altLang="ja-JP" sz="2400" dirty="0">
                <a:solidFill>
                  <a:srgbClr val="FF0000"/>
                </a:solidFill>
              </a:rPr>
              <a:t>35</a:t>
            </a:r>
            <a:r>
              <a:rPr lang="ja-JP" altLang="en-US" sz="2400" dirty="0">
                <a:solidFill>
                  <a:srgbClr val="FF0000"/>
                </a:solidFill>
              </a:rPr>
              <a:t>年間で総人口の</a:t>
            </a:r>
            <a:r>
              <a:rPr lang="en-US" altLang="ja-JP" sz="2400" dirty="0">
                <a:solidFill>
                  <a:srgbClr val="FF0000"/>
                </a:solidFill>
              </a:rPr>
              <a:t>53.8</a:t>
            </a:r>
            <a:r>
              <a:rPr lang="ja-JP" altLang="en-US" sz="2400" dirty="0">
                <a:solidFill>
                  <a:srgbClr val="FF0000"/>
                </a:solidFill>
              </a:rPr>
              <a:t>％が消滅する。</a:t>
            </a:r>
            <a:r>
              <a:rPr lang="en-US" altLang="ja-JP" sz="2400" dirty="0">
                <a:solidFill>
                  <a:srgbClr val="FF0000"/>
                </a:solidFill>
              </a:rPr>
              <a:t> </a:t>
            </a:r>
            <a:r>
              <a:rPr lang="en-US" altLang="ja-JP" sz="2400" dirty="0"/>
              <a:t>53.8 </a:t>
            </a:r>
            <a:r>
              <a:rPr lang="ja-JP" altLang="en-US" sz="2400" dirty="0"/>
              <a:t>％</a:t>
            </a:r>
            <a:r>
              <a:rPr lang="en-US" altLang="ja-JP" sz="2400" dirty="0"/>
              <a:t>÷35</a:t>
            </a:r>
            <a:r>
              <a:rPr lang="ja-JP" altLang="en-US" sz="2400" dirty="0"/>
              <a:t>年＝</a:t>
            </a:r>
            <a:r>
              <a:rPr lang="en-US" altLang="ja-JP" sz="2400" dirty="0"/>
              <a:t>-1.537</a:t>
            </a:r>
            <a:r>
              <a:rPr lang="ja-JP" altLang="en-US" sz="2400" dirty="0"/>
              <a:t>％・</a:t>
            </a:r>
            <a:r>
              <a:rPr lang="en-US" altLang="ja-JP" sz="2400" dirty="0">
                <a:solidFill>
                  <a:srgbClr val="0070C0"/>
                </a:solidFill>
              </a:rPr>
              <a:t>CDR=15.37‰</a:t>
            </a:r>
          </a:p>
          <a:p>
            <a:r>
              <a:rPr lang="ja-JP" altLang="en-US" sz="2400" dirty="0"/>
              <a:t>年少人口割合</a:t>
            </a:r>
            <a:r>
              <a:rPr lang="en-US" altLang="ja-JP" sz="2400" dirty="0"/>
              <a:t>4.3</a:t>
            </a:r>
            <a:r>
              <a:rPr lang="ja-JP" altLang="en-US" sz="2400" dirty="0"/>
              <a:t>％＝</a:t>
            </a:r>
            <a:r>
              <a:rPr lang="en-US" altLang="ja-JP" sz="2400" dirty="0"/>
              <a:t>15</a:t>
            </a:r>
            <a:r>
              <a:rPr lang="ja-JP" altLang="en-US" sz="2400" dirty="0"/>
              <a:t>歳未満の年少者が</a:t>
            </a:r>
            <a:r>
              <a:rPr lang="en-US" altLang="ja-JP" sz="2400" dirty="0"/>
              <a:t>15</a:t>
            </a:r>
            <a:r>
              <a:rPr lang="ja-JP" altLang="en-US" sz="2400" dirty="0"/>
              <a:t>年で</a:t>
            </a:r>
            <a:r>
              <a:rPr lang="en-US" altLang="ja-JP" sz="2400" dirty="0"/>
              <a:t>4.3</a:t>
            </a:r>
            <a:r>
              <a:rPr lang="ja-JP" altLang="en-US" sz="2400" dirty="0"/>
              <a:t>％が生まれる。</a:t>
            </a:r>
            <a:r>
              <a:rPr lang="en-US" altLang="ja-JP" sz="2400" dirty="0"/>
              <a:t> 4.3</a:t>
            </a:r>
            <a:r>
              <a:rPr lang="ja-JP" altLang="en-US" sz="2400" dirty="0"/>
              <a:t>％ </a:t>
            </a:r>
            <a:r>
              <a:rPr lang="en-US" altLang="ja-JP" sz="2400" dirty="0"/>
              <a:t>÷15</a:t>
            </a:r>
            <a:r>
              <a:rPr lang="ja-JP" altLang="en-US" sz="2400" dirty="0"/>
              <a:t>年＝＋０</a:t>
            </a:r>
            <a:r>
              <a:rPr lang="en-US" altLang="ja-JP" sz="2400" dirty="0"/>
              <a:t>.287</a:t>
            </a:r>
            <a:r>
              <a:rPr lang="ja-JP" altLang="en-US" sz="2400" dirty="0"/>
              <a:t>％・</a:t>
            </a:r>
            <a:r>
              <a:rPr lang="en-US" altLang="ja-JP" sz="2400" dirty="0">
                <a:solidFill>
                  <a:schemeClr val="accent1">
                    <a:lumMod val="50000"/>
                  </a:schemeClr>
                </a:solidFill>
              </a:rPr>
              <a:t>CBR</a:t>
            </a:r>
            <a:r>
              <a:rPr lang="ja-JP" altLang="en-US" sz="2400" dirty="0">
                <a:solidFill>
                  <a:schemeClr val="accent1">
                    <a:lumMod val="50000"/>
                  </a:schemeClr>
                </a:solidFill>
              </a:rPr>
              <a:t>＝</a:t>
            </a:r>
            <a:r>
              <a:rPr lang="en-US" altLang="ja-JP" sz="2400" dirty="0">
                <a:solidFill>
                  <a:schemeClr val="accent1">
                    <a:lumMod val="50000"/>
                  </a:schemeClr>
                </a:solidFill>
              </a:rPr>
              <a:t>2.87‰</a:t>
            </a:r>
            <a:r>
              <a:rPr lang="ja-JP" altLang="en-US" sz="2400" dirty="0"/>
              <a:t>。</a:t>
            </a:r>
            <a:endParaRPr lang="en-US" altLang="ja-JP" sz="2400" dirty="0"/>
          </a:p>
          <a:p>
            <a:r>
              <a:rPr lang="ja-JP" altLang="en-US" sz="2400" dirty="0"/>
              <a:t>人口減少率＝</a:t>
            </a:r>
            <a:r>
              <a:rPr lang="en-US" altLang="ja-JP" sz="2400" dirty="0"/>
              <a:t> CBR</a:t>
            </a:r>
            <a:r>
              <a:rPr lang="ja-JP" altLang="en-US" sz="2400" dirty="0"/>
              <a:t>ー</a:t>
            </a:r>
            <a:r>
              <a:rPr lang="en-US" altLang="ja-JP" sz="2400" dirty="0"/>
              <a:t>CDR</a:t>
            </a:r>
            <a:r>
              <a:rPr lang="ja-JP" altLang="en-US" sz="2400" dirty="0"/>
              <a:t>＝ー</a:t>
            </a:r>
            <a:r>
              <a:rPr lang="en-US" altLang="ja-JP" sz="2400" dirty="0"/>
              <a:t>15.37‰ </a:t>
            </a:r>
            <a:r>
              <a:rPr lang="ja-JP" altLang="en-US" sz="2400" dirty="0"/>
              <a:t>＋</a:t>
            </a:r>
            <a:r>
              <a:rPr lang="en-US" altLang="ja-JP" sz="2400" dirty="0"/>
              <a:t>2.87‰</a:t>
            </a:r>
            <a:r>
              <a:rPr lang="ja-JP" altLang="en-US" sz="2400" dirty="0"/>
              <a:t>＝－</a:t>
            </a:r>
            <a:r>
              <a:rPr lang="en-US" altLang="ja-JP" sz="2400" dirty="0"/>
              <a:t>12. 5 ‰</a:t>
            </a:r>
            <a:r>
              <a:rPr lang="ja-JP" altLang="en-US" sz="2400" dirty="0"/>
              <a:t>＝－</a:t>
            </a:r>
            <a:r>
              <a:rPr lang="en-US" altLang="ja-JP" sz="2400" dirty="0"/>
              <a:t>1.2</a:t>
            </a:r>
            <a:r>
              <a:rPr lang="ja-JP" altLang="en-US" sz="2400" dirty="0"/>
              <a:t>５％・年≒推計結果の</a:t>
            </a:r>
            <a:r>
              <a:rPr lang="en-US" altLang="ja-JP" sz="2400" dirty="0"/>
              <a:t>2020</a:t>
            </a:r>
            <a:r>
              <a:rPr lang="ja-JP" altLang="en-US" sz="2400" dirty="0"/>
              <a:t>－</a:t>
            </a:r>
            <a:r>
              <a:rPr lang="en-US" altLang="ja-JP" sz="2400" dirty="0"/>
              <a:t>2050</a:t>
            </a:r>
            <a:r>
              <a:rPr lang="ja-JP" altLang="en-US" sz="2400" dirty="0"/>
              <a:t>年までの減少率</a:t>
            </a:r>
            <a:r>
              <a:rPr lang="en-US" altLang="ja-JP" sz="2400" dirty="0"/>
              <a:t>‐42.8</a:t>
            </a:r>
            <a:r>
              <a:rPr lang="ja-JP" altLang="en-US" sz="2400" dirty="0"/>
              <a:t>％</a:t>
            </a:r>
            <a:r>
              <a:rPr lang="en-US" altLang="ja-JP" sz="2400" dirty="0"/>
              <a:t>÷30</a:t>
            </a:r>
            <a:r>
              <a:rPr lang="ja-JP" altLang="en-US" sz="2400" dirty="0"/>
              <a:t>＝</a:t>
            </a:r>
            <a:r>
              <a:rPr lang="ja-JP" altLang="en-US" sz="2400" dirty="0">
                <a:solidFill>
                  <a:srgbClr val="FF0000"/>
                </a:solidFill>
              </a:rPr>
              <a:t>－</a:t>
            </a:r>
            <a:r>
              <a:rPr lang="en-US" altLang="ja-JP" sz="2400" dirty="0">
                <a:solidFill>
                  <a:srgbClr val="FF0000"/>
                </a:solidFill>
              </a:rPr>
              <a:t>1.42</a:t>
            </a:r>
            <a:r>
              <a:rPr lang="ja-JP" altLang="en-US" sz="2400" dirty="0">
                <a:solidFill>
                  <a:srgbClr val="FF0000"/>
                </a:solidFill>
              </a:rPr>
              <a:t>％</a:t>
            </a:r>
            <a:r>
              <a:rPr lang="ja-JP" altLang="en-US" sz="2400" dirty="0"/>
              <a:t>・年にほぼ等しい</a:t>
            </a:r>
            <a:r>
              <a:rPr lang="en-US" altLang="ja-JP" sz="2400" dirty="0"/>
              <a:t>.</a:t>
            </a:r>
          </a:p>
          <a:p>
            <a:pPr marL="0" indent="0">
              <a:buNone/>
            </a:pPr>
            <a:r>
              <a:rPr lang="ja-JP" altLang="en-US" sz="2800" dirty="0"/>
              <a:t>★年率</a:t>
            </a:r>
            <a:r>
              <a:rPr lang="en-US" altLang="ja-JP" sz="2800" dirty="0"/>
              <a:t>1</a:t>
            </a:r>
            <a:r>
              <a:rPr lang="ja-JP" altLang="en-US" sz="2800" dirty="0"/>
              <a:t>％を超える人口減少率＝人口爆縮（</a:t>
            </a:r>
            <a:r>
              <a:rPr lang="en-US" altLang="ja-JP" sz="2800" dirty="0"/>
              <a:t>population implosion</a:t>
            </a:r>
            <a:r>
              <a:rPr lang="ja-JP" altLang="en-US" sz="2800" dirty="0"/>
              <a:t>）的状況（原</a:t>
            </a:r>
            <a:r>
              <a:rPr lang="en-US" altLang="ja-JP" sz="2800" dirty="0"/>
              <a:t>2023</a:t>
            </a:r>
            <a:r>
              <a:rPr lang="ja-JP" altLang="en-US" sz="2800" dirty="0"/>
              <a:t>）。すでに年齢構造自体が人口減少を規定している。</a:t>
            </a:r>
            <a:endParaRPr lang="en-US" altLang="ja-JP" sz="2800" dirty="0"/>
          </a:p>
        </p:txBody>
      </p:sp>
    </p:spTree>
    <p:extLst>
      <p:ext uri="{BB962C8B-B14F-4D97-AF65-F5344CB8AC3E}">
        <p14:creationId xmlns:p14="http://schemas.microsoft.com/office/powerpoint/2010/main" val="2638284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90600"/>
            <a:ext cx="7990656" cy="1358280"/>
          </a:xfrm>
        </p:spPr>
        <p:txBody>
          <a:bodyPr/>
          <a:lstStyle/>
          <a:p>
            <a:pPr eaLnBrk="1" hangingPunct="1"/>
            <a:r>
              <a:rPr lang="en-US" altLang="ja-JP" dirty="0">
                <a:solidFill>
                  <a:schemeClr val="tx1"/>
                </a:solidFill>
                <a:latin typeface="ＭＳ ゴシック"/>
                <a:ea typeface="ＭＳ ゴシック"/>
                <a:cs typeface="ＭＳ ゴシック"/>
              </a:rPr>
              <a:t>3.</a:t>
            </a:r>
            <a:r>
              <a:rPr lang="ja-JP" altLang="en-US" dirty="0"/>
              <a:t>人口減少、北海道の未来は</a:t>
            </a:r>
            <a:r>
              <a:rPr lang="en-US" altLang="ja-JP" dirty="0"/>
              <a:t>?</a:t>
            </a:r>
            <a:r>
              <a:rPr lang="ja-JP" altLang="en-US" dirty="0"/>
              <a:t>　</a:t>
            </a:r>
            <a:endParaRPr lang="ja-JP" altLang="en-US" dirty="0">
              <a:solidFill>
                <a:schemeClr val="tx1"/>
              </a:solidFill>
              <a:latin typeface="ＭＳ ゴシック"/>
              <a:ea typeface="ＭＳ ゴシック"/>
              <a:cs typeface="ＭＳ ゴシック"/>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人口減少・少子高齢化にともなう問題</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287016" y="1700808"/>
            <a:ext cx="8749480" cy="4392488"/>
          </a:xfrm>
        </p:spPr>
        <p:txBody>
          <a:bodyPr/>
          <a:lstStyle/>
          <a:p>
            <a:r>
              <a:rPr kumimoji="1" lang="ja-JP" altLang="en-US" sz="2400" dirty="0">
                <a:solidFill>
                  <a:srgbClr val="000000"/>
                </a:solidFill>
              </a:rPr>
              <a:t>総人口の減少：空き家、空き地、遊休施設、無人地区の増加。風景・自然環境の荒廃、生活基盤（道路・上下水道・ガス・電気・交通・物流など）の劣化・崩壊。</a:t>
            </a:r>
            <a:endParaRPr kumimoji="1" lang="en-US" altLang="ja-JP" sz="2400" dirty="0">
              <a:solidFill>
                <a:srgbClr val="000000"/>
              </a:solidFill>
            </a:endParaRPr>
          </a:p>
          <a:p>
            <a:r>
              <a:rPr kumimoji="1" lang="ja-JP" altLang="en-US" sz="2400" dirty="0">
                <a:solidFill>
                  <a:srgbClr val="000000"/>
                </a:solidFill>
              </a:rPr>
              <a:t>年少人口の減少：保育園・幼稚園・小学校・高校・児童公園・図書館などの施設の統廃合・廃止。健康・医療・教育サービスの維持が困難になる⇒就職・進学期と家族形成期の人口流出が続く。</a:t>
            </a:r>
            <a:endParaRPr kumimoji="1" lang="en-US" altLang="ja-JP" sz="2400" dirty="0">
              <a:solidFill>
                <a:srgbClr val="000000"/>
              </a:solidFill>
            </a:endParaRPr>
          </a:p>
          <a:p>
            <a:r>
              <a:rPr kumimoji="1" lang="ja-JP" altLang="en-US" sz="2400" dirty="0">
                <a:solidFill>
                  <a:srgbClr val="000000"/>
                </a:solidFill>
              </a:rPr>
              <a:t>生産年齢人口の減少・高齢者の相対的増加：</a:t>
            </a:r>
            <a:r>
              <a:rPr kumimoji="1" lang="en-US" altLang="ja-JP" sz="2400" dirty="0">
                <a:solidFill>
                  <a:srgbClr val="000000"/>
                </a:solidFill>
              </a:rPr>
              <a:t>65</a:t>
            </a:r>
            <a:r>
              <a:rPr kumimoji="1" lang="ja-JP" altLang="en-US" sz="2400" dirty="0">
                <a:solidFill>
                  <a:srgbClr val="000000"/>
                </a:solidFill>
              </a:rPr>
              <a:t>歳以上（退職者が</a:t>
            </a:r>
            <a:r>
              <a:rPr kumimoji="1" lang="en-US" altLang="ja-JP" sz="2400" dirty="0">
                <a:solidFill>
                  <a:srgbClr val="000000"/>
                </a:solidFill>
              </a:rPr>
              <a:t>5</a:t>
            </a:r>
            <a:r>
              <a:rPr kumimoji="1" lang="ja-JP" altLang="en-US" sz="2400" dirty="0">
                <a:solidFill>
                  <a:srgbClr val="000000"/>
                </a:solidFill>
              </a:rPr>
              <a:t>割に近づく）。生産年齢人口も</a:t>
            </a:r>
            <a:r>
              <a:rPr kumimoji="1" lang="en-US" altLang="ja-JP" sz="2400" dirty="0">
                <a:solidFill>
                  <a:srgbClr val="000000"/>
                </a:solidFill>
              </a:rPr>
              <a:t>4</a:t>
            </a:r>
            <a:r>
              <a:rPr kumimoji="1" lang="ja-JP" altLang="en-US" sz="2400" dirty="0">
                <a:solidFill>
                  <a:srgbClr val="000000"/>
                </a:solidFill>
              </a:rPr>
              <a:t>割近くまで減少</a:t>
            </a:r>
            <a:r>
              <a:rPr kumimoji="1" lang="en-US" altLang="ja-JP" sz="2400" dirty="0">
                <a:solidFill>
                  <a:srgbClr val="000000"/>
                </a:solidFill>
              </a:rPr>
              <a:t>→</a:t>
            </a:r>
            <a:r>
              <a:rPr kumimoji="1" lang="ja-JP" altLang="en-US" sz="2400" dirty="0">
                <a:solidFill>
                  <a:srgbClr val="000000"/>
                </a:solidFill>
              </a:rPr>
              <a:t>税収・消費需要の低迷。</a:t>
            </a:r>
            <a:endParaRPr kumimoji="1" lang="en-US" altLang="ja-JP" sz="2400" dirty="0">
              <a:solidFill>
                <a:srgbClr val="000000"/>
              </a:solidFill>
            </a:endParaRPr>
          </a:p>
          <a:p>
            <a:r>
              <a:rPr kumimoji="1" lang="ja-JP" altLang="en-US" sz="2400" dirty="0">
                <a:solidFill>
                  <a:srgbClr val="000000"/>
                </a:solidFill>
              </a:rPr>
              <a:t>自治体の社会保障サービス：財政的・人的にも困難になる。</a:t>
            </a:r>
          </a:p>
          <a:p>
            <a:endParaRPr lang="en-US" altLang="ja-JP" sz="2400" dirty="0">
              <a:solidFill>
                <a:srgbClr val="000000"/>
              </a:solidFill>
            </a:endParaRPr>
          </a:p>
          <a:p>
            <a:endParaRPr kumimoji="1" lang="ja-JP" altLang="en-US" sz="24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326D98C-0E73-FC65-A2AD-92166CBDBBB7}"/>
              </a:ext>
            </a:extLst>
          </p:cNvPr>
          <p:cNvSpPr>
            <a:spLocks noGrp="1"/>
          </p:cNvSpPr>
          <p:nvPr>
            <p:ph idx="1"/>
          </p:nvPr>
        </p:nvSpPr>
        <p:spPr>
          <a:xfrm>
            <a:off x="539552" y="1628800"/>
            <a:ext cx="8136904" cy="4464496"/>
          </a:xfrm>
        </p:spPr>
        <p:txBody>
          <a:bodyPr/>
          <a:lstStyle/>
          <a:p>
            <a:pPr marL="0" indent="0">
              <a:buNone/>
            </a:pPr>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本報告は、公益社団法人北海道社会福祉士会　道央地区支部の依頼に基づき、研究者が</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6</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日に行った講演「</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年度社会福祉セミナー</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人口減少、未来の北海道民の暮らしはどうなるか</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」に補足・修正を加えたものである。</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en-US" sz="18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なお、分析対象地域は道央地区支部との関係から、北海道（全道）、石狩管内：札幌市、石狩市、江別市、当別町空知管内：美唄市、砂川市、滝川市、後志管内：小樽市、倶知安町、岩内町に限定されるが、人口戦略会議のレポートを人口学的に</a:t>
            </a:r>
            <a:r>
              <a:rPr lang="ja-JP" altLang="en-US" sz="1800" b="1" kern="100" dirty="0">
                <a:latin typeface="Century" panose="02040604050505020304" pitchFamily="18" charset="0"/>
                <a:ea typeface="ＭＳ 明朝" panose="02020609040205080304" pitchFamily="17" charset="-128"/>
                <a:cs typeface="Times New Roman" panose="02020603050405020304" pitchFamily="18" charset="0"/>
              </a:rPr>
              <a:t>どう解釈し分析す</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べきかを考える上で特に支障はないものと思われる。</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主要な分析データは、以下二点である。</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①</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rPr>
              <a:t>地方自治体「持続可能性」分析レポート</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rPr>
              <a:t>全国</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1729</a:t>
            </a:r>
            <a:r>
              <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rPr>
              <a:t>自治体の持続可能性分析結果リスト</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Excel</a:t>
            </a:r>
            <a:r>
              <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rPr>
              <a:t>版）人口戦略会議　</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2024</a:t>
            </a:r>
            <a:r>
              <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rPr>
              <a:t>年</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4</a:t>
            </a:r>
            <a:r>
              <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24</a:t>
            </a:r>
            <a:r>
              <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rPr>
              <a:t>日　</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https://</a:t>
            </a:r>
            <a:r>
              <a:rPr lang="en-US" altLang="ja-JP" sz="1600" b="1" kern="100" dirty="0" err="1">
                <a:latin typeface="Century" panose="02040604050505020304" pitchFamily="18" charset="0"/>
                <a:ea typeface="ＭＳ 明朝" panose="02020609040205080304" pitchFamily="17" charset="-128"/>
                <a:cs typeface="Times New Roman" panose="02020603050405020304" pitchFamily="18" charset="0"/>
              </a:rPr>
              <a:t>www.hit-north.or.jp</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/information/2024/04/24/2171/</a:t>
            </a:r>
          </a:p>
          <a:p>
            <a:pPr marL="0" indent="0">
              <a:buNone/>
            </a:pPr>
            <a:r>
              <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rPr>
              <a:t>②</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rPr>
              <a:t>日本の地域別将来推計人口（令和５（</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2023</a:t>
            </a:r>
            <a:r>
              <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rPr>
              <a:t>）年推計）</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rPr>
              <a:t>（国立社会保障・人口問題　研究所 </a:t>
            </a:r>
            <a:r>
              <a:rPr lang="en-US" altLang="ja-JP" sz="1600" b="1" kern="100" dirty="0">
                <a:latin typeface="Century" panose="02040604050505020304" pitchFamily="18" charset="0"/>
                <a:ea typeface="ＭＳ 明朝" panose="02020609040205080304" pitchFamily="17" charset="-128"/>
                <a:cs typeface="Times New Roman" panose="02020603050405020304" pitchFamily="18" charset="0"/>
              </a:rPr>
              <a:t>2023</a:t>
            </a:r>
            <a:r>
              <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rPr>
              <a:t>）</a:t>
            </a:r>
          </a:p>
          <a:p>
            <a:pPr marL="0" indent="0">
              <a:buNone/>
            </a:pP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246628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74674" y="304801"/>
            <a:ext cx="8035925" cy="1066800"/>
          </a:xfrm>
        </p:spPr>
        <p:txBody>
          <a:bodyPr anchor="ctr" anchorCtr="0"/>
          <a:lstStyle/>
          <a:p>
            <a:pPr eaLnBrk="1" hangingPunct="1">
              <a:buFont typeface="Wingdings" charset="2"/>
              <a:buNone/>
            </a:pPr>
            <a:r>
              <a:rPr lang="ja-JP" altLang="en-US" sz="2800" dirty="0">
                <a:latin typeface="ＭＳ ゴシック"/>
                <a:ea typeface="ＭＳ ゴシック"/>
                <a:cs typeface="ＭＳ ゴシック"/>
              </a:rPr>
              <a:t>地域の存続・機能</a:t>
            </a:r>
            <a:r>
              <a:rPr lang="ja-JP" altLang="en-US" sz="2800" dirty="0">
                <a:solidFill>
                  <a:schemeClr val="tx1"/>
                </a:solidFill>
                <a:latin typeface="ＭＳ ゴシック"/>
                <a:ea typeface="ＭＳ ゴシック"/>
                <a:cs typeface="ＭＳ ゴシック"/>
              </a:rPr>
              <a:t>の再検討</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562892" y="1628800"/>
            <a:ext cx="8047707" cy="4852391"/>
          </a:xfrm>
          <a:solidFill>
            <a:schemeClr val="bg1"/>
          </a:solidFill>
        </p:spPr>
        <p:txBody>
          <a:bodyPr/>
          <a:lstStyle/>
          <a:p>
            <a:pPr eaLnBrk="1" hangingPunct="1">
              <a:lnSpc>
                <a:spcPct val="90000"/>
              </a:lnSpc>
            </a:pPr>
            <a:r>
              <a:rPr lang="ja-JP" altLang="en-US" sz="2400" dirty="0">
                <a:latin typeface="ＭＳ ゴシック"/>
                <a:ea typeface="ＭＳ ゴシック"/>
                <a:cs typeface="ＭＳ ゴシック"/>
              </a:rPr>
              <a:t>必ずしも現在の地域自治体の存続を前提とする必要はない。他の自治体との連携、統合、段階的解消など多様な選択肢があるはず。</a:t>
            </a:r>
            <a:endParaRPr lang="en-US" altLang="ja-JP" sz="2400" dirty="0">
              <a:latin typeface="ＭＳ ゴシック"/>
              <a:ea typeface="ＭＳ ゴシック"/>
              <a:cs typeface="ＭＳ ゴシック"/>
            </a:endParaRPr>
          </a:p>
          <a:p>
            <a:pPr eaLnBrk="1" hangingPunct="1">
              <a:lnSpc>
                <a:spcPct val="90000"/>
              </a:lnSpc>
            </a:pPr>
            <a:r>
              <a:rPr lang="ja-JP" altLang="en-US" sz="2400" dirty="0">
                <a:latin typeface="ＭＳ ゴシック"/>
                <a:ea typeface="ＭＳ ゴシック"/>
                <a:cs typeface="ＭＳ ゴシック"/>
              </a:rPr>
              <a:t>地域の存続・機能について住民の合意形成が必要。</a:t>
            </a:r>
            <a:endParaRPr lang="en-US" altLang="ja-JP" sz="2400" dirty="0">
              <a:latin typeface="ＭＳ ゴシック"/>
              <a:ea typeface="ＭＳ ゴシック"/>
              <a:cs typeface="ＭＳ ゴシック"/>
            </a:endParaRPr>
          </a:p>
          <a:p>
            <a:pPr eaLnBrk="1" hangingPunct="1">
              <a:lnSpc>
                <a:spcPct val="90000"/>
              </a:lnSpc>
            </a:pPr>
            <a:r>
              <a:rPr lang="ja-JP" altLang="en-US" sz="2400" dirty="0">
                <a:latin typeface="ＭＳ ゴシック"/>
                <a:ea typeface="ＭＳ ゴシック"/>
                <a:cs typeface="ＭＳ ゴシック"/>
              </a:rPr>
              <a:t>近隣地域・上位自治体・国・民間との連携・役割分担⇒地域の機能を集約化し、広域ネットワークの一部へ。</a:t>
            </a:r>
            <a:endParaRPr lang="en-US" altLang="ja-JP" sz="2400" dirty="0">
              <a:latin typeface="ＭＳ ゴシック"/>
              <a:ea typeface="ＭＳ ゴシック"/>
              <a:cs typeface="ＭＳ ゴシック"/>
            </a:endParaRPr>
          </a:p>
          <a:p>
            <a:pPr eaLnBrk="1" hangingPunct="1">
              <a:lnSpc>
                <a:spcPct val="90000"/>
              </a:lnSpc>
            </a:pPr>
            <a:r>
              <a:rPr lang="ja-JP" altLang="en-US" sz="2400" dirty="0">
                <a:latin typeface="ＭＳ ゴシック"/>
                <a:ea typeface="ＭＳ ゴシック"/>
                <a:cs typeface="ＭＳ ゴシック"/>
              </a:rPr>
              <a:t>過去の計画（都市計画、上下水道計画、学校教育、道路整備など）の全面的見直し（事業仕分けではなく、体系的、戦略的に、広域レベルでの再編）。</a:t>
            </a:r>
          </a:p>
          <a:p>
            <a:pPr eaLnBrk="1" hangingPunct="1">
              <a:lnSpc>
                <a:spcPct val="90000"/>
              </a:lnSpc>
            </a:pPr>
            <a:r>
              <a:rPr lang="ja-JP" altLang="en-US" sz="2400" dirty="0">
                <a:latin typeface="ＭＳ ゴシック"/>
                <a:ea typeface="ＭＳ ゴシック"/>
                <a:cs typeface="ＭＳ ゴシック"/>
              </a:rPr>
              <a:t>残された社会資本や人的資本を、キーとなる地域に集中し、生活基盤やライフラインの維持に努める。</a:t>
            </a:r>
            <a:endParaRPr lang="en-US" altLang="ja-JP" sz="2400" dirty="0">
              <a:latin typeface="ＭＳ ゴシック"/>
              <a:ea typeface="ＭＳ ゴシック"/>
              <a:cs typeface="ＭＳ ゴシック"/>
            </a:endParaRPr>
          </a:p>
          <a:p>
            <a:pPr eaLnBrk="1" hangingPunct="1">
              <a:lnSpc>
                <a:spcPct val="90000"/>
              </a:lnSpc>
            </a:pPr>
            <a:r>
              <a:rPr lang="ja-JP" altLang="en-US" sz="2400" dirty="0">
                <a:latin typeface="ＭＳ ゴシック"/>
                <a:ea typeface="ＭＳ ゴシック"/>
                <a:cs typeface="ＭＳ ゴシック"/>
              </a:rPr>
              <a:t>地域によっては新規開発→再集住化も可。</a:t>
            </a:r>
            <a:r>
              <a:rPr lang="ja-JP" altLang="en-US" sz="2400" dirty="0">
                <a:solidFill>
                  <a:srgbClr val="000000"/>
                </a:solidFill>
                <a:latin typeface="ＭＳ ゴシック"/>
                <a:ea typeface="ＭＳ ゴシック"/>
                <a:cs typeface="ＭＳ ゴシック"/>
              </a:rPr>
              <a:t>次世代の住民（</a:t>
            </a:r>
            <a:r>
              <a:rPr lang="en-US" altLang="ja-JP" sz="2400" dirty="0">
                <a:solidFill>
                  <a:srgbClr val="000000"/>
                </a:solidFill>
                <a:latin typeface="ＭＳ ゴシック"/>
                <a:ea typeface="ＭＳ ゴシック"/>
                <a:cs typeface="ＭＳ ゴシック"/>
              </a:rPr>
              <a:t>U</a:t>
            </a:r>
            <a:r>
              <a:rPr lang="ja-JP" altLang="en-US" sz="2400" dirty="0">
                <a:solidFill>
                  <a:srgbClr val="000000"/>
                </a:solidFill>
                <a:latin typeface="ＭＳ ゴシック"/>
                <a:ea typeface="ＭＳ ゴシック"/>
                <a:cs typeface="ＭＳ ゴシック"/>
              </a:rPr>
              <a:t>・</a:t>
            </a:r>
            <a:r>
              <a:rPr lang="en-US" altLang="ja-JP" sz="2400" dirty="0">
                <a:solidFill>
                  <a:srgbClr val="000000"/>
                </a:solidFill>
                <a:latin typeface="ＭＳ ゴシック"/>
                <a:ea typeface="ＭＳ ゴシック"/>
                <a:cs typeface="ＭＳ ゴシック"/>
              </a:rPr>
              <a:t>I</a:t>
            </a:r>
            <a:r>
              <a:rPr lang="ja-JP" altLang="en-US" sz="2400" dirty="0">
                <a:solidFill>
                  <a:srgbClr val="000000"/>
                </a:solidFill>
                <a:latin typeface="ＭＳ ゴシック"/>
                <a:ea typeface="ＭＳ ゴシック"/>
                <a:cs typeface="ＭＳ ゴシック"/>
              </a:rPr>
              <a:t>ターン）を招き、積極的に支援・育成する。</a:t>
            </a:r>
            <a:endParaRPr lang="en-US" altLang="ja-JP" sz="2400" dirty="0">
              <a:solidFill>
                <a:srgbClr val="000000"/>
              </a:solidFill>
              <a:latin typeface="ＭＳ ゴシック"/>
              <a:ea typeface="ＭＳ ゴシック"/>
              <a:cs typeface="ＭＳ ゴシック"/>
            </a:endParaRPr>
          </a:p>
          <a:p>
            <a:endParaRPr kumimoji="1" lang="ja-JP" altLang="en-US" sz="2400" dirty="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54037" y="332656"/>
            <a:ext cx="8035925" cy="1066800"/>
          </a:xfrm>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具体的提案</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293160" y="1628800"/>
            <a:ext cx="8527312" cy="4824536"/>
          </a:xfrm>
        </p:spPr>
        <p:txBody>
          <a:bodyPr/>
          <a:lstStyle/>
          <a:p>
            <a:r>
              <a:rPr kumimoji="1" lang="ja-JP" altLang="en-US" sz="2400" dirty="0">
                <a:solidFill>
                  <a:srgbClr val="000000"/>
                </a:solidFill>
              </a:rPr>
              <a:t>役所や民生委員などを通じ、各世帯の将来計画・意向調査を行う（将来の世帯の変化、就業・退職・居住の見通し、施設へ移動、持ち家の処分など）。</a:t>
            </a:r>
            <a:endParaRPr kumimoji="1" lang="en-US" altLang="ja-JP" sz="2400" dirty="0">
              <a:solidFill>
                <a:srgbClr val="000000"/>
              </a:solidFill>
            </a:endParaRPr>
          </a:p>
          <a:p>
            <a:r>
              <a:rPr kumimoji="1" lang="ja-JP" altLang="en-US" sz="2400" dirty="0">
                <a:solidFill>
                  <a:srgbClr val="000000"/>
                </a:solidFill>
              </a:rPr>
              <a:t>調査結果を踏まえ、当該自治体の存続・他の自治体との連携、統合、段階的解消などの将来計画を立案する。</a:t>
            </a:r>
          </a:p>
          <a:p>
            <a:r>
              <a:rPr kumimoji="1" lang="ja-JP" altLang="en-US" sz="2400" dirty="0">
                <a:solidFill>
                  <a:srgbClr val="FF0000"/>
                </a:solidFill>
              </a:rPr>
              <a:t>人口移動（転入出希望）の速やかな実現を最優先とする</a:t>
            </a:r>
            <a:endParaRPr kumimoji="1" lang="en-US" altLang="ja-JP" sz="2400" dirty="0">
              <a:solidFill>
                <a:srgbClr val="FF0000"/>
              </a:solidFill>
            </a:endParaRPr>
          </a:p>
          <a:p>
            <a:r>
              <a:rPr kumimoji="1" lang="ja-JP" altLang="en-US" sz="2400" dirty="0">
                <a:solidFill>
                  <a:srgbClr val="000000"/>
                </a:solidFill>
              </a:rPr>
              <a:t>機能別広域連携自治体への移行：現在の自治体（またはより小さな地域）は自治・行政単位ではなく、地域（地理的）単位とし、各地域単位を機能別に広域連携させた自治体を発足させ、財源を共有するとともに、その機能別広域連携自治体に国や都道府県が財政支援する。例：医療・健康・福祉・交通など。</a:t>
            </a:r>
            <a:endParaRPr kumimoji="1" lang="en-US" altLang="ja-JP" sz="2400" dirty="0">
              <a:solidFill>
                <a:srgbClr val="000000"/>
              </a:solidFill>
            </a:endParaRPr>
          </a:p>
        </p:txBody>
      </p:sp>
    </p:spTree>
    <p:extLst>
      <p:ext uri="{BB962C8B-B14F-4D97-AF65-F5344CB8AC3E}">
        <p14:creationId xmlns:p14="http://schemas.microsoft.com/office/powerpoint/2010/main" val="727737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74D728-CAFE-B2F9-1DBD-24E3724A32B3}"/>
              </a:ext>
            </a:extLst>
          </p:cNvPr>
          <p:cNvSpPr>
            <a:spLocks noGrp="1"/>
          </p:cNvSpPr>
          <p:nvPr>
            <p:ph type="title"/>
          </p:nvPr>
        </p:nvSpPr>
        <p:spPr/>
        <p:txBody>
          <a:bodyPr anchor="ctr" anchorCtr="0"/>
          <a:lstStyle/>
          <a:p>
            <a:r>
              <a:rPr lang="ja-JP" altLang="en-US" dirty="0"/>
              <a:t>おわりに　人口減少の未来？</a:t>
            </a:r>
            <a:endParaRPr lang="en-US" dirty="0"/>
          </a:p>
        </p:txBody>
      </p:sp>
      <p:sp>
        <p:nvSpPr>
          <p:cNvPr id="3" name="コンテンツ プレースホルダー 2">
            <a:extLst>
              <a:ext uri="{FF2B5EF4-FFF2-40B4-BE49-F238E27FC236}">
                <a16:creationId xmlns:a16="http://schemas.microsoft.com/office/drawing/2014/main" id="{A57D6372-BCF9-05AC-4037-5501EDD2B8C2}"/>
              </a:ext>
            </a:extLst>
          </p:cNvPr>
          <p:cNvSpPr>
            <a:spLocks noGrp="1"/>
          </p:cNvSpPr>
          <p:nvPr>
            <p:ph idx="1"/>
          </p:nvPr>
        </p:nvSpPr>
        <p:spPr>
          <a:xfrm>
            <a:off x="676374" y="1628800"/>
            <a:ext cx="8144098" cy="4536504"/>
          </a:xfrm>
        </p:spPr>
        <p:txBody>
          <a:bodyPr/>
          <a:lstStyle/>
          <a:p>
            <a:r>
              <a:rPr lang="en-US" altLang="ja-JP" dirty="0"/>
              <a:t>2020</a:t>
            </a:r>
            <a:r>
              <a:rPr lang="ja-JP" altLang="en-US" dirty="0"/>
              <a:t>年現在</a:t>
            </a:r>
            <a:r>
              <a:rPr lang="en-US" altLang="ja-JP" dirty="0"/>
              <a:t>65</a:t>
            </a:r>
            <a:r>
              <a:rPr lang="ja-JP" altLang="en-US" dirty="0"/>
              <a:t>歳から</a:t>
            </a:r>
            <a:r>
              <a:rPr lang="en-US" altLang="ja-JP" dirty="0"/>
              <a:t>70</a:t>
            </a:r>
            <a:r>
              <a:rPr lang="ja-JP" altLang="en-US" dirty="0"/>
              <a:t>歳の人は</a:t>
            </a:r>
            <a:r>
              <a:rPr lang="en-US" altLang="ja-JP" dirty="0"/>
              <a:t>30</a:t>
            </a:r>
            <a:r>
              <a:rPr lang="ja-JP" altLang="en-US" dirty="0"/>
              <a:t>年後の</a:t>
            </a:r>
            <a:r>
              <a:rPr lang="en-US" altLang="ja-JP" dirty="0"/>
              <a:t>2050</a:t>
            </a:r>
            <a:r>
              <a:rPr lang="ja-JP" altLang="en-US" dirty="0"/>
              <a:t>年には</a:t>
            </a:r>
            <a:r>
              <a:rPr lang="en-US" altLang="ja-JP" dirty="0"/>
              <a:t>95</a:t>
            </a:r>
            <a:r>
              <a:rPr lang="ja-JP" altLang="en-US" dirty="0"/>
              <a:t>歳から</a:t>
            </a:r>
            <a:r>
              <a:rPr lang="en-US" altLang="ja-JP" dirty="0"/>
              <a:t>100</a:t>
            </a:r>
            <a:r>
              <a:rPr lang="ja-JP" altLang="en-US" dirty="0"/>
              <a:t>歳になる。</a:t>
            </a:r>
            <a:endParaRPr lang="en-US" altLang="ja-JP" dirty="0"/>
          </a:p>
          <a:p>
            <a:r>
              <a:rPr lang="ja-JP" altLang="en-US" dirty="0"/>
              <a:t>北海道のみならず、今後</a:t>
            </a:r>
            <a:r>
              <a:rPr lang="en-US" altLang="ja-JP" dirty="0"/>
              <a:t>30</a:t>
            </a:r>
            <a:r>
              <a:rPr lang="ja-JP" altLang="en-US" dirty="0"/>
              <a:t>年の人口減少の課題は、これらの高齢者がいかに余生を全うするか＝終活問題なのだと思う。</a:t>
            </a:r>
            <a:endParaRPr lang="en-US" altLang="ja-JP" dirty="0"/>
          </a:p>
          <a:p>
            <a:r>
              <a:rPr lang="ja-JP" altLang="en-US" dirty="0"/>
              <a:t>可能な限り負荷を減らすが地域活性化のポイント。</a:t>
            </a:r>
            <a:endParaRPr lang="en-US" altLang="ja-JP" dirty="0"/>
          </a:p>
          <a:p>
            <a:r>
              <a:rPr lang="ja-JP" altLang="en-US" dirty="0"/>
              <a:t>子どもを増やすことに比べれば、それほど難しい問題ではないのでは？</a:t>
            </a:r>
            <a:endParaRPr lang="en-US" altLang="ja-JP" dirty="0"/>
          </a:p>
        </p:txBody>
      </p:sp>
    </p:spTree>
    <p:extLst>
      <p:ext uri="{BB962C8B-B14F-4D97-AF65-F5344CB8AC3E}">
        <p14:creationId xmlns:p14="http://schemas.microsoft.com/office/powerpoint/2010/main" val="49022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7"/>
          <p:cNvSpPr txBox="1">
            <a:spLocks noChangeArrowheads="1"/>
          </p:cNvSpPr>
          <p:nvPr/>
        </p:nvSpPr>
        <p:spPr bwMode="auto">
          <a:xfrm>
            <a:off x="685800" y="2590800"/>
            <a:ext cx="8001000" cy="457200"/>
          </a:xfrm>
          <a:prstGeom prst="rect">
            <a:avLst/>
          </a:prstGeom>
          <a:noFill/>
          <a:ln w="9525">
            <a:noFill/>
            <a:miter lim="800000"/>
            <a:headEnd/>
            <a:tailEnd/>
          </a:ln>
        </p:spPr>
        <p:txBody>
          <a:bodyPr>
            <a:prstTxWarp prst="textNoShape">
              <a:avLst/>
            </a:prstTxWarp>
            <a:spAutoFit/>
          </a:bodyPr>
          <a:lstStyle/>
          <a:p>
            <a:pPr>
              <a:spcBef>
                <a:spcPct val="50000"/>
              </a:spcBef>
            </a:pPr>
            <a:endParaRPr lang="ja-JP"/>
          </a:p>
        </p:txBody>
      </p:sp>
      <p:sp>
        <p:nvSpPr>
          <p:cNvPr id="49155" name="Text Box 13"/>
          <p:cNvSpPr txBox="1">
            <a:spLocks noChangeArrowheads="1"/>
          </p:cNvSpPr>
          <p:nvPr/>
        </p:nvSpPr>
        <p:spPr bwMode="auto">
          <a:xfrm>
            <a:off x="666408" y="4991100"/>
            <a:ext cx="7505992" cy="1174204"/>
          </a:xfrm>
          <a:prstGeom prst="rect">
            <a:avLst/>
          </a:prstGeom>
          <a:solidFill>
            <a:srgbClr val="FFFFFF"/>
          </a:solidFill>
          <a:ln w="9525">
            <a:noFill/>
            <a:miter lim="800000"/>
            <a:headEnd/>
            <a:tailEnd/>
          </a:ln>
        </p:spPr>
        <p:txBody>
          <a:bodyPr>
            <a:prstTxWarp prst="textNoShape">
              <a:avLst/>
            </a:prstTxWarp>
          </a:bodyPr>
          <a:lstStyle/>
          <a:p>
            <a:r>
              <a:rPr lang="ja-JP" altLang="en-US" sz="1400" dirty="0">
                <a:latin typeface="ＭＳ 明朝" charset="-128"/>
                <a:ea typeface="ＭＳ 明朝" charset="-128"/>
                <a:cs typeface="ＭＳ 明朝" charset="-128"/>
              </a:rPr>
              <a:t>連絡先：原　俊彦（はら　としひこ）</a:t>
            </a:r>
          </a:p>
          <a:p>
            <a:r>
              <a:rPr lang="ja-JP" altLang="en-US" sz="1400" dirty="0">
                <a:latin typeface="ＭＳ 明朝" charset="-128"/>
                <a:ea typeface="ＭＳ 明朝" charset="-128"/>
                <a:cs typeface="ＭＳ 明朝" charset="-128"/>
              </a:rPr>
              <a:t>日本医療大学（特任教授）・札幌市立大学（名誉教授）</a:t>
            </a:r>
          </a:p>
          <a:p>
            <a:r>
              <a:rPr lang="ja-JP" altLang="en-US" sz="1400" dirty="0">
                <a:latin typeface="ＭＳ 明朝" charset="-128"/>
                <a:ea typeface="ＭＳ 明朝" charset="-128"/>
                <a:cs typeface="ＭＳ 明朝" charset="-128"/>
              </a:rPr>
              <a:t>連絡先（自宅）：〒</a:t>
            </a:r>
            <a:r>
              <a:rPr lang="en-US" altLang="ja-JP" sz="1400" dirty="0">
                <a:latin typeface="ＭＳ 明朝" charset="-128"/>
                <a:ea typeface="ＭＳ 明朝" charset="-128"/>
                <a:cs typeface="ＭＳ 明朝" charset="-128"/>
              </a:rPr>
              <a:t>007-0834</a:t>
            </a:r>
            <a:r>
              <a:rPr lang="ja-JP" altLang="en-US" sz="1400" dirty="0">
                <a:latin typeface="ＭＳ 明朝" charset="-128"/>
                <a:ea typeface="ＭＳ 明朝" charset="-128"/>
                <a:cs typeface="ＭＳ 明朝" charset="-128"/>
              </a:rPr>
              <a:t>　札幌市東区北</a:t>
            </a:r>
            <a:r>
              <a:rPr lang="en-US" altLang="ja-JP" sz="1400" dirty="0">
                <a:latin typeface="ＭＳ 明朝" charset="-128"/>
                <a:ea typeface="ＭＳ 明朝" charset="-128"/>
                <a:cs typeface="ＭＳ 明朝" charset="-128"/>
              </a:rPr>
              <a:t>34</a:t>
            </a:r>
            <a:r>
              <a:rPr lang="ja-JP" altLang="en-US" sz="1400" dirty="0">
                <a:latin typeface="ＭＳ 明朝" charset="-128"/>
                <a:ea typeface="ＭＳ 明朝" charset="-128"/>
                <a:cs typeface="ＭＳ 明朝" charset="-128"/>
              </a:rPr>
              <a:t>条東</a:t>
            </a:r>
            <a:r>
              <a:rPr lang="en-US" altLang="ja-JP" sz="1400" dirty="0">
                <a:latin typeface="ＭＳ 明朝" charset="-128"/>
                <a:ea typeface="ＭＳ 明朝" charset="-128"/>
                <a:cs typeface="ＭＳ 明朝" charset="-128"/>
              </a:rPr>
              <a:t>19</a:t>
            </a:r>
            <a:r>
              <a:rPr lang="ja-JP" altLang="en-US" sz="1400" dirty="0">
                <a:latin typeface="ＭＳ 明朝" charset="-128"/>
                <a:ea typeface="ＭＳ 明朝" charset="-128"/>
                <a:cs typeface="ＭＳ 明朝" charset="-128"/>
              </a:rPr>
              <a:t>丁目</a:t>
            </a:r>
            <a:r>
              <a:rPr lang="en-US" altLang="ja-JP" sz="1400" dirty="0">
                <a:latin typeface="ＭＳ 明朝" charset="-128"/>
                <a:ea typeface="ＭＳ 明朝" charset="-128"/>
                <a:cs typeface="ＭＳ 明朝" charset="-128"/>
              </a:rPr>
              <a:t>3−7</a:t>
            </a:r>
          </a:p>
          <a:p>
            <a:r>
              <a:rPr lang="ja-JP" altLang="en-US" sz="1400" dirty="0">
                <a:latin typeface="ＭＳ 明朝" charset="-128"/>
                <a:ea typeface="ＭＳ 明朝" charset="-128"/>
                <a:cs typeface="ＭＳ 明朝" charset="-128"/>
              </a:rPr>
              <a:t>電話　</a:t>
            </a:r>
            <a:r>
              <a:rPr lang="en-US" altLang="ja-JP" sz="1400" dirty="0">
                <a:latin typeface="ＭＳ 明朝" charset="-128"/>
                <a:ea typeface="ＭＳ 明朝" charset="-128"/>
                <a:cs typeface="ＭＳ 明朝" charset="-128"/>
              </a:rPr>
              <a:t>090-2077-6027</a:t>
            </a:r>
          </a:p>
          <a:p>
            <a:r>
              <a:rPr lang="en-US" altLang="ja-JP" sz="1400" dirty="0">
                <a:latin typeface="ＭＳ 明朝" charset="-128"/>
                <a:ea typeface="ＭＳ 明朝" charset="-128"/>
                <a:cs typeface="ＭＳ 明朝" charset="-128"/>
              </a:rPr>
              <a:t>E-mail</a:t>
            </a:r>
            <a:r>
              <a:rPr lang="ja-JP" altLang="en-US" sz="1400" dirty="0">
                <a:latin typeface="ＭＳ 明朝" charset="-128"/>
                <a:ea typeface="ＭＳ 明朝" charset="-128"/>
                <a:cs typeface="ＭＳ 明朝" charset="-128"/>
              </a:rPr>
              <a:t>：</a:t>
            </a:r>
            <a:r>
              <a:rPr lang="en-US" altLang="ja-JP" sz="1400" dirty="0" err="1">
                <a:latin typeface="ＭＳ 明朝" charset="-128"/>
                <a:ea typeface="ＭＳ 明朝" charset="-128"/>
                <a:cs typeface="ＭＳ 明朝" charset="-128"/>
              </a:rPr>
              <a:t>t.hara@scu.ac.jp</a:t>
            </a:r>
            <a:r>
              <a:rPr lang="ja-JP" altLang="en-US" sz="1400" dirty="0">
                <a:latin typeface="ＭＳ 明朝" charset="-128"/>
                <a:ea typeface="ＭＳ 明朝" charset="-128"/>
                <a:cs typeface="ＭＳ 明朝" charset="-128"/>
              </a:rPr>
              <a:t>，</a:t>
            </a:r>
            <a:r>
              <a:rPr lang="en-US" altLang="ja-JP" sz="1400" dirty="0">
                <a:latin typeface="ＭＳ 明朝" charset="-128"/>
                <a:ea typeface="ＭＳ 明朝" charset="-128"/>
                <a:cs typeface="ＭＳ 明朝" charset="-128"/>
              </a:rPr>
              <a:t>http://</a:t>
            </a:r>
            <a:r>
              <a:rPr lang="en-US" altLang="ja-JP" sz="1400" dirty="0" err="1">
                <a:latin typeface="ＭＳ 明朝" charset="-128"/>
                <a:ea typeface="ＭＳ 明朝" charset="-128"/>
                <a:cs typeface="ＭＳ 明朝" charset="-128"/>
              </a:rPr>
              <a:t>toshi-hara.jp</a:t>
            </a:r>
            <a:endParaRPr lang="en-US" altLang="ja-JP" sz="1400" dirty="0">
              <a:latin typeface="ＭＳ 明朝" charset="-128"/>
              <a:ea typeface="ＭＳ 明朝" charset="-128"/>
              <a:cs typeface="ＭＳ 明朝" charset="-128"/>
            </a:endParaRPr>
          </a:p>
        </p:txBody>
      </p:sp>
      <p:sp>
        <p:nvSpPr>
          <p:cNvPr id="4" name="スライド番号プレースホルダ 3"/>
          <p:cNvSpPr>
            <a:spLocks noGrp="1"/>
          </p:cNvSpPr>
          <p:nvPr>
            <p:ph type="sldNum" sz="quarter" idx="12"/>
          </p:nvPr>
        </p:nvSpPr>
        <p:spPr/>
        <p:txBody>
          <a:bodyPr/>
          <a:lstStyle/>
          <a:p>
            <a:fld id="{D3093820-E99D-BC49-8911-DFAB2BAF8A4A}" type="slidenum">
              <a:rPr lang="en-US" altLang="ja-JP" smtClean="0"/>
              <a:pPr/>
              <a:t>33</a:t>
            </a:fld>
            <a:endParaRPr lang="en-US" altLang="ja-JP"/>
          </a:p>
        </p:txBody>
      </p:sp>
      <p:sp>
        <p:nvSpPr>
          <p:cNvPr id="5" name="テキスト ボックス 4"/>
          <p:cNvSpPr txBox="1"/>
          <p:nvPr/>
        </p:nvSpPr>
        <p:spPr>
          <a:xfrm>
            <a:off x="3505200" y="4419600"/>
            <a:ext cx="4572000" cy="457200"/>
          </a:xfrm>
          <a:prstGeom prst="rect">
            <a:avLst/>
          </a:prstGeom>
          <a:noFill/>
        </p:spPr>
        <p:txBody>
          <a:bodyPr wrap="square" rtlCol="0">
            <a:spAutoFit/>
          </a:bodyPr>
          <a:lstStyle/>
          <a:p>
            <a:r>
              <a:rPr kumimoji="1" lang="ja-JP" altLang="en-US" dirty="0"/>
              <a:t>ご清聴、ありがとうございました。</a:t>
            </a:r>
          </a:p>
        </p:txBody>
      </p:sp>
      <p:sp>
        <p:nvSpPr>
          <p:cNvPr id="6" name="Rectangle 2"/>
          <p:cNvSpPr>
            <a:spLocks noGrp="1" noChangeArrowheads="1"/>
          </p:cNvSpPr>
          <p:nvPr>
            <p:ph type="title"/>
          </p:nvPr>
        </p:nvSpPr>
        <p:spPr>
          <a:xfrm>
            <a:off x="457200" y="304800"/>
            <a:ext cx="8001000" cy="1216025"/>
          </a:xfrm>
        </p:spPr>
        <p:txBody>
          <a:bodyPr/>
          <a:lstStyle/>
          <a:p>
            <a:pPr eaLnBrk="1" hangingPunct="1">
              <a:lnSpc>
                <a:spcPct val="90000"/>
              </a:lnSpc>
            </a:pPr>
            <a:r>
              <a:rPr lang="ja-JP" altLang="en-US" sz="2800" dirty="0">
                <a:solidFill>
                  <a:schemeClr val="tx1"/>
                </a:solidFill>
                <a:latin typeface="ＭＳ 明朝" charset="-128"/>
                <a:ea typeface="ＭＳ 明朝" charset="-128"/>
                <a:cs typeface="ＭＳ 明朝" charset="-128"/>
              </a:rPr>
              <a:t>参考文献</a:t>
            </a:r>
            <a:br>
              <a:rPr lang="ja-JP" sz="2800" dirty="0">
                <a:solidFill>
                  <a:schemeClr val="tx1"/>
                </a:solidFill>
                <a:latin typeface="ＭＳ 明朝" charset="-128"/>
                <a:ea typeface="ＭＳ 明朝" charset="-128"/>
                <a:cs typeface="ＭＳ 明朝" charset="-128"/>
              </a:rPr>
            </a:br>
            <a:endParaRPr lang="ja-JP" altLang="en-US" sz="2800" dirty="0">
              <a:solidFill>
                <a:schemeClr val="tx1"/>
              </a:solidFill>
              <a:latin typeface="ＭＳ 明朝" charset="-128"/>
              <a:ea typeface="ＭＳ 明朝" charset="-128"/>
              <a:cs typeface="ＭＳ 明朝" charset="-128"/>
            </a:endParaRPr>
          </a:p>
        </p:txBody>
      </p:sp>
      <p:sp>
        <p:nvSpPr>
          <p:cNvPr id="7" name="Text Box 4"/>
          <p:cNvSpPr txBox="1">
            <a:spLocks noChangeArrowheads="1"/>
          </p:cNvSpPr>
          <p:nvPr/>
        </p:nvSpPr>
        <p:spPr bwMode="auto">
          <a:xfrm>
            <a:off x="514152" y="1143000"/>
            <a:ext cx="7944048" cy="3276600"/>
          </a:xfrm>
          <a:prstGeom prst="rect">
            <a:avLst/>
          </a:prstGeom>
          <a:solidFill>
            <a:srgbClr val="FFFFFF"/>
          </a:solidFill>
          <a:ln w="9525">
            <a:noFill/>
            <a:miter lim="800000"/>
            <a:headEnd/>
            <a:tailEnd/>
          </a:ln>
        </p:spPr>
        <p:txBody>
          <a:bodyPr>
            <a:prstTxWarp prst="textNoShape">
              <a:avLst/>
            </a:prstTxWarp>
          </a:bodyPr>
          <a:lstStyle/>
          <a:p>
            <a:pPr eaLnBrk="1" hangingPunct="1"/>
            <a:r>
              <a:rPr lang="ja-JP" altLang="en-US" sz="1600" dirty="0">
                <a:latin typeface="ＭＳ 明朝" charset="-128"/>
                <a:ea typeface="ＭＳ 明朝" charset="-128"/>
                <a:cs typeface="ＭＳ 明朝" charset="-128"/>
              </a:rPr>
              <a:t>大野 晃、</a:t>
            </a:r>
            <a:r>
              <a:rPr lang="en-US" altLang="ja-JP" sz="1600" dirty="0">
                <a:latin typeface="ＭＳ 明朝" charset="-128"/>
                <a:ea typeface="ＭＳ 明朝" charset="-128"/>
                <a:cs typeface="ＭＳ 明朝" charset="-128"/>
              </a:rPr>
              <a:t>2008</a:t>
            </a:r>
            <a:r>
              <a:rPr lang="ja-JP" altLang="en-US" sz="1600" dirty="0">
                <a:latin typeface="ＭＳ 明朝" charset="-128"/>
                <a:ea typeface="ＭＳ 明朝" charset="-128"/>
                <a:cs typeface="ＭＳ 明朝" charset="-128"/>
              </a:rPr>
              <a:t>、</a:t>
            </a:r>
            <a:r>
              <a:rPr lang="en-US" altLang="ja-JP" sz="1600" dirty="0">
                <a:latin typeface="ＭＳ 明朝" charset="-128"/>
                <a:ea typeface="ＭＳ 明朝" charset="-128"/>
                <a:cs typeface="ＭＳ 明朝" charset="-128"/>
              </a:rPr>
              <a:t>『</a:t>
            </a:r>
            <a:r>
              <a:rPr lang="ja-JP" altLang="en-US" sz="1600" dirty="0">
                <a:latin typeface="ＭＳ 明朝" charset="-128"/>
                <a:ea typeface="ＭＳ 明朝" charset="-128"/>
                <a:cs typeface="ＭＳ 明朝" charset="-128"/>
              </a:rPr>
              <a:t>限界集落と地域再生</a:t>
            </a:r>
            <a:r>
              <a:rPr lang="en-US" altLang="ja-JP" sz="1600" dirty="0">
                <a:latin typeface="ＭＳ 明朝" charset="-128"/>
                <a:ea typeface="ＭＳ 明朝" charset="-128"/>
                <a:cs typeface="ＭＳ 明朝" charset="-128"/>
              </a:rPr>
              <a:t>』</a:t>
            </a:r>
            <a:r>
              <a:rPr lang="ja-JP" altLang="en-US" sz="1600" dirty="0">
                <a:latin typeface="ＭＳ 明朝" charset="-128"/>
                <a:ea typeface="ＭＳ 明朝" charset="-128"/>
                <a:cs typeface="ＭＳ 明朝" charset="-128"/>
              </a:rPr>
              <a:t>　北海道新聞社</a:t>
            </a:r>
            <a:endParaRPr lang="en-US" altLang="ja-JP" sz="1600" dirty="0">
              <a:latin typeface="ＭＳ 明朝" charset="-128"/>
              <a:ea typeface="ＭＳ 明朝" charset="-128"/>
              <a:cs typeface="ＭＳ 明朝" charset="-128"/>
            </a:endParaRPr>
          </a:p>
          <a:p>
            <a:pPr eaLnBrk="1" hangingPunct="1"/>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人口戦略会議（</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人口戦略会議・公表資料</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地方自治体「持続可能性」分析レポート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全国</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1729</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自治体の持続可能性分析結果リスト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Excel</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版）人口戦略会議　</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24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日　</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https://</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hlinkClick r:id="rId3"/>
              </a:rPr>
              <a:t>www.hit-north.or.jp</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/information/2024/04/24/2171/</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国立社会保障・人口問題　研究所</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2023 </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『日本の地域別将来推計人口（令和５（</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）年推計）』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https://</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www.ipss.go.jp</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/pp-</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shicyoson</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/j/shicyoson23/t-</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page.asp</a:t>
            </a:r>
            <a:endParaRPr kumimoji="0" lang="en-US" altLang="ja-JP" sz="1400" dirty="0">
              <a:latin typeface="ＭＳ 明朝" charset="-128"/>
              <a:ea typeface="ＭＳ 明朝" charset="-128"/>
              <a:cs typeface="ＭＳ 明朝" charset="-128"/>
            </a:endParaRPr>
          </a:p>
          <a:p>
            <a:pPr marL="0" indent="0">
              <a:buNone/>
            </a:pPr>
            <a:r>
              <a:rPr kumimoji="0" lang="ja-JP" altLang="en-US" sz="1400" dirty="0">
                <a:latin typeface="ＭＳ 明朝" charset="-128"/>
                <a:ea typeface="ＭＳ 明朝" charset="-128"/>
                <a:cs typeface="ＭＳ 明朝" charset="-128"/>
              </a:rPr>
              <a:t>日本経済新聞（</a:t>
            </a:r>
            <a:r>
              <a:rPr kumimoji="0" lang="en-US" altLang="ja-JP" sz="1400" dirty="0">
                <a:latin typeface="ＭＳ 明朝" charset="-128"/>
                <a:ea typeface="ＭＳ 明朝" charset="-128"/>
                <a:cs typeface="ＭＳ 明朝" charset="-128"/>
              </a:rPr>
              <a:t>2025</a:t>
            </a:r>
            <a:r>
              <a:rPr kumimoji="0" lang="ja-JP" altLang="en-US" sz="1400" dirty="0">
                <a:latin typeface="ＭＳ 明朝" charset="-128"/>
                <a:ea typeface="ＭＳ 明朝" charset="-128"/>
                <a:cs typeface="ＭＳ 明朝" charset="-128"/>
              </a:rPr>
              <a:t>）人口戦略会議が</a:t>
            </a:r>
            <a:r>
              <a:rPr kumimoji="0" lang="en-US" altLang="ja-JP" sz="1400" dirty="0">
                <a:latin typeface="ＭＳ 明朝" charset="-128"/>
                <a:ea typeface="ＭＳ 明朝" charset="-128"/>
                <a:cs typeface="ＭＳ 明朝" charset="-128"/>
              </a:rPr>
              <a:t>10</a:t>
            </a:r>
            <a:r>
              <a:rPr kumimoji="0" lang="ja-JP" altLang="en-US" sz="1400" dirty="0">
                <a:latin typeface="ＭＳ 明朝" charset="-128"/>
                <a:ea typeface="ＭＳ 明朝" charset="-128"/>
                <a:cs typeface="ＭＳ 明朝" charset="-128"/>
              </a:rPr>
              <a:t>月に新組織　三村氏「戦略展開はスタートライン」</a:t>
            </a:r>
          </a:p>
          <a:p>
            <a:pPr marL="0" indent="0">
              <a:buNone/>
            </a:pPr>
            <a:r>
              <a:rPr kumimoji="0" lang="en-US" altLang="ja-JP" sz="1400" dirty="0">
                <a:latin typeface="ＭＳ 明朝" charset="-128"/>
                <a:ea typeface="ＭＳ 明朝" charset="-128"/>
                <a:cs typeface="ＭＳ 明朝" charset="-128"/>
              </a:rPr>
              <a:t>2025</a:t>
            </a:r>
            <a:r>
              <a:rPr kumimoji="0" lang="ja-JP" altLang="en-US" sz="1400" dirty="0">
                <a:latin typeface="ＭＳ 明朝" charset="-128"/>
                <a:ea typeface="ＭＳ 明朝" charset="-128"/>
                <a:cs typeface="ＭＳ 明朝" charset="-128"/>
              </a:rPr>
              <a:t>年</a:t>
            </a:r>
            <a:r>
              <a:rPr kumimoji="0" lang="en-US" altLang="ja-JP" sz="1400" dirty="0">
                <a:latin typeface="ＭＳ 明朝" charset="-128"/>
                <a:ea typeface="ＭＳ 明朝" charset="-128"/>
                <a:cs typeface="ＭＳ 明朝" charset="-128"/>
              </a:rPr>
              <a:t>8</a:t>
            </a:r>
            <a:r>
              <a:rPr kumimoji="0" lang="ja-JP" altLang="en-US" sz="1400" dirty="0">
                <a:latin typeface="ＭＳ 明朝" charset="-128"/>
                <a:ea typeface="ＭＳ 明朝" charset="-128"/>
                <a:cs typeface="ＭＳ 明朝" charset="-128"/>
              </a:rPr>
              <a:t>月</a:t>
            </a:r>
            <a:r>
              <a:rPr kumimoji="0" lang="en-US" altLang="ja-JP" sz="1400" dirty="0">
                <a:latin typeface="ＭＳ 明朝" charset="-128"/>
                <a:ea typeface="ＭＳ 明朝" charset="-128"/>
                <a:cs typeface="ＭＳ 明朝" charset="-128"/>
              </a:rPr>
              <a:t>26</a:t>
            </a:r>
            <a:r>
              <a:rPr kumimoji="0" lang="ja-JP" altLang="en-US" sz="1400" dirty="0">
                <a:latin typeface="ＭＳ 明朝" charset="-128"/>
                <a:ea typeface="ＭＳ 明朝" charset="-128"/>
                <a:cs typeface="ＭＳ 明朝" charset="-128"/>
              </a:rPr>
              <a:t>日 </a:t>
            </a:r>
            <a:r>
              <a:rPr kumimoji="0" lang="en-US" altLang="ja-JP" sz="1400" dirty="0">
                <a:latin typeface="ＭＳ 明朝" charset="-128"/>
                <a:ea typeface="ＭＳ 明朝" charset="-128"/>
                <a:cs typeface="ＭＳ 明朝" charset="-128"/>
              </a:rPr>
              <a:t>17:30</a:t>
            </a:r>
            <a:r>
              <a:rPr kumimoji="0" lang="ja-JP" altLang="en-US" sz="1400" dirty="0">
                <a:latin typeface="ＭＳ 明朝" charset="-128"/>
                <a:ea typeface="ＭＳ 明朝" charset="-128"/>
                <a:cs typeface="ＭＳ 明朝" charset="-128"/>
              </a:rPr>
              <a:t>　</a:t>
            </a:r>
            <a:r>
              <a:rPr kumimoji="0" lang="en-US" altLang="ja-JP" sz="1400" dirty="0">
                <a:latin typeface="ＭＳ 明朝" charset="-128"/>
                <a:ea typeface="ＭＳ 明朝" charset="-128"/>
                <a:cs typeface="ＭＳ 明朝" charset="-128"/>
              </a:rPr>
              <a:t>https://</a:t>
            </a:r>
            <a:r>
              <a:rPr kumimoji="0" lang="en-US" altLang="ja-JP" sz="1400" dirty="0" err="1">
                <a:latin typeface="ＭＳ 明朝" charset="-128"/>
                <a:ea typeface="ＭＳ 明朝" charset="-128"/>
                <a:cs typeface="ＭＳ 明朝" charset="-128"/>
              </a:rPr>
              <a:t>www.nikkei.com</a:t>
            </a:r>
            <a:r>
              <a:rPr kumimoji="0" lang="en-US" altLang="ja-JP" sz="1400" dirty="0">
                <a:latin typeface="ＭＳ 明朝" charset="-128"/>
                <a:ea typeface="ＭＳ 明朝" charset="-128"/>
                <a:cs typeface="ＭＳ 明朝" charset="-128"/>
              </a:rPr>
              <a:t>/article/DGXZQOUA263QN0W5A820C2000000/</a:t>
            </a:r>
          </a:p>
          <a:p>
            <a:r>
              <a:rPr kumimoji="0" lang="ja-JP" altLang="en-US" sz="1400" dirty="0">
                <a:latin typeface="ＭＳ 明朝" charset="-128"/>
                <a:ea typeface="ＭＳ 明朝" charset="-128"/>
                <a:cs typeface="ＭＳ 明朝" charset="-128"/>
              </a:rPr>
              <a:t>原俊彦ほか（</a:t>
            </a:r>
            <a:r>
              <a:rPr kumimoji="0" lang="en-US" altLang="ja-JP" sz="1400" dirty="0">
                <a:latin typeface="ＭＳ 明朝" charset="-128"/>
                <a:ea typeface="ＭＳ 明朝" charset="-128"/>
                <a:cs typeface="ＭＳ 明朝" charset="-128"/>
              </a:rPr>
              <a:t>2021</a:t>
            </a:r>
            <a:r>
              <a:rPr kumimoji="0" lang="ja-JP" altLang="en-US" sz="1400" dirty="0">
                <a:latin typeface="ＭＳ 明朝" charset="-128"/>
                <a:ea typeface="ＭＳ 明朝" charset="-128"/>
                <a:cs typeface="ＭＳ 明朝" charset="-128"/>
              </a:rPr>
              <a:t>）</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特集：サピエンス減少－人類史の折り返し点</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　雑誌</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世界</a:t>
            </a:r>
            <a:r>
              <a:rPr kumimoji="0" lang="en-US" altLang="ja-JP" sz="1400" dirty="0">
                <a:latin typeface="ＭＳ 明朝" charset="-128"/>
                <a:ea typeface="ＭＳ 明朝" charset="-128"/>
                <a:cs typeface="ＭＳ 明朝" charset="-128"/>
              </a:rPr>
              <a:t>』2021</a:t>
            </a:r>
            <a:r>
              <a:rPr kumimoji="0" lang="ja-JP" altLang="en-US" sz="1400" dirty="0">
                <a:latin typeface="ＭＳ 明朝" charset="-128"/>
                <a:ea typeface="ＭＳ 明朝" charset="-128"/>
                <a:cs typeface="ＭＳ 明朝" charset="-128"/>
              </a:rPr>
              <a:t>年</a:t>
            </a:r>
            <a:r>
              <a:rPr kumimoji="0" lang="en-US" altLang="ja-JP" sz="1400" dirty="0">
                <a:latin typeface="ＭＳ 明朝" charset="-128"/>
                <a:ea typeface="ＭＳ 明朝" charset="-128"/>
                <a:cs typeface="ＭＳ 明朝" charset="-128"/>
              </a:rPr>
              <a:t>8</a:t>
            </a:r>
            <a:r>
              <a:rPr kumimoji="0" lang="ja-JP" altLang="en-US" sz="1400" dirty="0">
                <a:latin typeface="ＭＳ 明朝" charset="-128"/>
                <a:ea typeface="ＭＳ 明朝" charset="-128"/>
                <a:cs typeface="ＭＳ 明朝" charset="-128"/>
              </a:rPr>
              <a:t>月号</a:t>
            </a:r>
            <a:endParaRPr kumimoji="0" lang="en-US" altLang="ja-JP" sz="1400" dirty="0">
              <a:latin typeface="ＭＳ 明朝" charset="-128"/>
              <a:ea typeface="ＭＳ 明朝" charset="-128"/>
              <a:cs typeface="ＭＳ 明朝" charset="-128"/>
            </a:endParaRPr>
          </a:p>
          <a:p>
            <a:r>
              <a:rPr kumimoji="0" lang="ja-JP" altLang="en-US" sz="1400" dirty="0">
                <a:latin typeface="ＭＳ 明朝" charset="-128"/>
                <a:ea typeface="ＭＳ 明朝" charset="-128"/>
                <a:cs typeface="ＭＳ 明朝" charset="-128"/>
              </a:rPr>
              <a:t>原俊彦（</a:t>
            </a:r>
            <a:r>
              <a:rPr kumimoji="0" lang="en-US" altLang="ja-JP" sz="1400" dirty="0">
                <a:latin typeface="ＭＳ 明朝" charset="-128"/>
                <a:ea typeface="ＭＳ 明朝" charset="-128"/>
                <a:cs typeface="ＭＳ 明朝" charset="-128"/>
              </a:rPr>
              <a:t>2023</a:t>
            </a:r>
            <a:r>
              <a:rPr kumimoji="0" lang="ja-JP" altLang="en-US" sz="1400" dirty="0">
                <a:latin typeface="ＭＳ 明朝" charset="-128"/>
                <a:ea typeface="ＭＳ 明朝" charset="-128"/>
                <a:cs typeface="ＭＳ 明朝" charset="-128"/>
              </a:rPr>
              <a:t>）岩波新書</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サピエンス減少－縮減する未来の課題を探る</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　</a:t>
            </a:r>
            <a:r>
              <a:rPr kumimoji="0" lang="en-US" altLang="ja-JP" sz="1400" dirty="0">
                <a:latin typeface="ＭＳ 明朝" charset="-128"/>
                <a:ea typeface="ＭＳ 明朝" charset="-128"/>
                <a:cs typeface="ＭＳ 明朝" charset="-128"/>
              </a:rPr>
              <a:t>2023</a:t>
            </a:r>
            <a:r>
              <a:rPr kumimoji="0" lang="ja-JP" altLang="en-US" sz="1400" dirty="0">
                <a:latin typeface="ＭＳ 明朝" charset="-128"/>
                <a:ea typeface="ＭＳ 明朝" charset="-128"/>
                <a:cs typeface="ＭＳ 明朝" charset="-128"/>
              </a:rPr>
              <a:t>年</a:t>
            </a:r>
            <a:r>
              <a:rPr kumimoji="0" lang="en-US" altLang="ja-JP" sz="1400" dirty="0">
                <a:latin typeface="ＭＳ 明朝" charset="-128"/>
                <a:ea typeface="ＭＳ 明朝" charset="-128"/>
                <a:cs typeface="ＭＳ 明朝" charset="-128"/>
              </a:rPr>
              <a:t>3</a:t>
            </a:r>
            <a:r>
              <a:rPr kumimoji="0" lang="ja-JP" altLang="en-US" sz="1400" dirty="0">
                <a:latin typeface="ＭＳ 明朝" charset="-128"/>
                <a:ea typeface="ＭＳ 明朝" charset="-128"/>
                <a:cs typeface="ＭＳ 明朝" charset="-128"/>
              </a:rPr>
              <a:t>月</a:t>
            </a:r>
            <a:r>
              <a:rPr kumimoji="0" lang="en-US" altLang="ja-JP" sz="1400" dirty="0">
                <a:latin typeface="ＭＳ 明朝" charset="-128"/>
                <a:ea typeface="ＭＳ 明朝" charset="-128"/>
                <a:cs typeface="ＭＳ 明朝" charset="-128"/>
              </a:rPr>
              <a:t>17</a:t>
            </a:r>
            <a:r>
              <a:rPr kumimoji="0" lang="ja-JP" altLang="en-US" sz="1400" dirty="0">
                <a:latin typeface="ＭＳ 明朝" charset="-128"/>
                <a:ea typeface="ＭＳ 明朝" charset="-128"/>
                <a:cs typeface="ＭＳ 明朝" charset="-128"/>
              </a:rPr>
              <a:t>日刊　</a:t>
            </a:r>
            <a:endParaRPr kumimoji="0" lang="en-US" altLang="ja-JP" sz="1400" dirty="0">
              <a:latin typeface="ＭＳ 明朝" charset="-128"/>
              <a:ea typeface="ＭＳ 明朝" charset="-128"/>
              <a:cs typeface="ＭＳ 明朝" charset="-128"/>
            </a:endParaRPr>
          </a:p>
          <a:p>
            <a:pPr marL="0" indent="0">
              <a:buNone/>
            </a:pPr>
            <a:r>
              <a:rPr kumimoji="0" lang="ja-JP" altLang="en-US" sz="1400" dirty="0">
                <a:latin typeface="ＭＳ 明朝" charset="-128"/>
                <a:ea typeface="ＭＳ 明朝" charset="-128"/>
                <a:cs typeface="ＭＳ 明朝" charset="-128"/>
              </a:rPr>
              <a:t>北海道新聞（</a:t>
            </a:r>
            <a:r>
              <a:rPr kumimoji="0" lang="en-US" altLang="ja-JP" sz="1400" dirty="0">
                <a:latin typeface="ＭＳ 明朝" charset="-128"/>
                <a:ea typeface="ＭＳ 明朝" charset="-128"/>
                <a:cs typeface="ＭＳ 明朝" charset="-128"/>
              </a:rPr>
              <a:t>2024</a:t>
            </a:r>
            <a:r>
              <a:rPr kumimoji="0" lang="ja-JP" altLang="en-US" sz="1400" dirty="0">
                <a:latin typeface="ＭＳ 明朝" charset="-128"/>
                <a:ea typeface="ＭＳ 明朝" charset="-128"/>
                <a:cs typeface="ＭＳ 明朝" charset="-128"/>
              </a:rPr>
              <a:t>）「止められぬ若者流出　道内</a:t>
            </a:r>
            <a:r>
              <a:rPr kumimoji="0" lang="en-US" altLang="ja-JP" sz="1400" dirty="0">
                <a:latin typeface="ＭＳ 明朝" charset="-128"/>
                <a:ea typeface="ＭＳ 明朝" charset="-128"/>
                <a:cs typeface="ＭＳ 明朝" charset="-128"/>
              </a:rPr>
              <a:t>117</a:t>
            </a:r>
            <a:r>
              <a:rPr kumimoji="0" lang="ja-JP" altLang="en-US" sz="1400" dirty="0">
                <a:latin typeface="ＭＳ 明朝" charset="-128"/>
                <a:ea typeface="ＭＳ 明朝" charset="-128"/>
                <a:cs typeface="ＭＳ 明朝" charset="-128"/>
              </a:rPr>
              <a:t>市町村「消滅可能性」「国が一極集中是正を」」朝刊</a:t>
            </a:r>
            <a:r>
              <a:rPr kumimoji="0" lang="en-US" altLang="ja-JP" sz="1400" dirty="0">
                <a:latin typeface="ＭＳ 明朝" charset="-128"/>
                <a:ea typeface="ＭＳ 明朝" charset="-128"/>
                <a:cs typeface="ＭＳ 明朝" charset="-128"/>
              </a:rPr>
              <a:t>2024</a:t>
            </a:r>
            <a:r>
              <a:rPr kumimoji="0" lang="ja-JP" altLang="en-US" sz="1400" dirty="0">
                <a:latin typeface="ＭＳ 明朝" charset="-128"/>
                <a:ea typeface="ＭＳ 明朝" charset="-128"/>
                <a:cs typeface="ＭＳ 明朝" charset="-128"/>
              </a:rPr>
              <a:t>年</a:t>
            </a:r>
            <a:r>
              <a:rPr kumimoji="0" lang="en-US" altLang="ja-JP" sz="1400" dirty="0">
                <a:latin typeface="ＭＳ 明朝" charset="-128"/>
                <a:ea typeface="ＭＳ 明朝" charset="-128"/>
                <a:cs typeface="ＭＳ 明朝" charset="-128"/>
              </a:rPr>
              <a:t>4</a:t>
            </a:r>
            <a:r>
              <a:rPr kumimoji="0" lang="ja-JP" altLang="en-US" sz="1400" dirty="0">
                <a:latin typeface="ＭＳ 明朝" charset="-128"/>
                <a:ea typeface="ＭＳ 明朝" charset="-128"/>
                <a:cs typeface="ＭＳ 明朝" charset="-128"/>
              </a:rPr>
              <a:t>月</a:t>
            </a:r>
            <a:r>
              <a:rPr kumimoji="0" lang="en-US" altLang="ja-JP" sz="1400" dirty="0">
                <a:latin typeface="ＭＳ 明朝" charset="-128"/>
                <a:ea typeface="ＭＳ 明朝" charset="-128"/>
                <a:cs typeface="ＭＳ 明朝" charset="-128"/>
              </a:rPr>
              <a:t>24</a:t>
            </a:r>
            <a:r>
              <a:rPr kumimoji="0" lang="ja-JP" altLang="en-US" sz="1400" dirty="0">
                <a:latin typeface="ＭＳ 明朝" charset="-128"/>
                <a:ea typeface="ＭＳ 明朝" charset="-128"/>
                <a:cs typeface="ＭＳ 明朝" charset="-128"/>
              </a:rPr>
              <a:t>日</a:t>
            </a:r>
            <a:endParaRPr kumimoji="0" lang="en-US" altLang="ja-JP" sz="1400" dirty="0">
              <a:latin typeface="ＭＳ 明朝" charset="-128"/>
              <a:ea typeface="ＭＳ 明朝" charset="-128"/>
              <a:cs typeface="ＭＳ 明朝" charset="-128"/>
            </a:endParaRPr>
          </a:p>
          <a:p>
            <a:pPr marL="0" indent="0">
              <a:buNone/>
            </a:pPr>
            <a:r>
              <a:rPr kumimoji="0" lang="ja-JP" altLang="en-US" sz="1400" dirty="0">
                <a:latin typeface="ＭＳ 明朝" charset="-128"/>
                <a:ea typeface="ＭＳ 明朝" charset="-128"/>
                <a:cs typeface="ＭＳ 明朝" charset="-128"/>
              </a:rPr>
              <a:t>読売新聞（</a:t>
            </a:r>
            <a:r>
              <a:rPr kumimoji="0" lang="en-US" altLang="ja-JP" sz="1400" dirty="0">
                <a:latin typeface="ＭＳ 明朝" charset="-128"/>
                <a:ea typeface="ＭＳ 明朝" charset="-128"/>
                <a:cs typeface="ＭＳ 明朝" charset="-128"/>
              </a:rPr>
              <a:t>2025</a:t>
            </a:r>
            <a:r>
              <a:rPr kumimoji="0" lang="ja-JP" altLang="en-US" sz="1400" dirty="0">
                <a:latin typeface="ＭＳ 明朝" charset="-128"/>
                <a:ea typeface="ＭＳ 明朝" charset="-128"/>
                <a:cs typeface="ＭＳ 明朝" charset="-128"/>
              </a:rPr>
              <a:t>）人口減を議論する「未来を選択する会議」発足、韓国との共同研究も</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「人口戦略会議」の実質的後継　</a:t>
            </a:r>
            <a:r>
              <a:rPr kumimoji="0" lang="en-US" altLang="ja-JP" sz="1400" dirty="0">
                <a:latin typeface="ＭＳ 明朝" charset="-128"/>
                <a:ea typeface="ＭＳ 明朝" charset="-128"/>
                <a:cs typeface="ＭＳ 明朝" charset="-128"/>
              </a:rPr>
              <a:t>2025/10/27(</a:t>
            </a:r>
            <a:r>
              <a:rPr kumimoji="0" lang="ja-JP" altLang="en-US" sz="1400" dirty="0">
                <a:latin typeface="ＭＳ 明朝" charset="-128"/>
                <a:ea typeface="ＭＳ 明朝" charset="-128"/>
                <a:cs typeface="ＭＳ 明朝" charset="-128"/>
              </a:rPr>
              <a:t>月</a:t>
            </a:r>
            <a:r>
              <a:rPr kumimoji="0" lang="en-US" altLang="ja-JP" sz="1400" dirty="0">
                <a:latin typeface="ＭＳ 明朝" charset="-128"/>
                <a:ea typeface="ＭＳ 明朝" charset="-128"/>
                <a:cs typeface="ＭＳ 明朝" charset="-128"/>
              </a:rPr>
              <a:t>) </a:t>
            </a:r>
            <a:endParaRPr kumimoji="0" lang="ja-JP" altLang="en-US" sz="1400" dirty="0">
              <a:latin typeface="ＭＳ 明朝" charset="-128"/>
              <a:ea typeface="ＭＳ 明朝" charset="-128"/>
              <a:cs typeface="ＭＳ 明朝" charset="-128"/>
            </a:endParaRPr>
          </a:p>
          <a:p>
            <a:pPr marL="0" indent="0">
              <a:buNone/>
            </a:pPr>
            <a:endParaRPr kumimoji="0" lang="en-US" altLang="ja-JP" sz="1400" dirty="0">
              <a:latin typeface="ＭＳ 明朝" charset="-128"/>
              <a:ea typeface="ＭＳ 明朝" charset="-128"/>
              <a:cs typeface="ＭＳ 明朝" charset="-128"/>
            </a:endParaRPr>
          </a:p>
          <a:p>
            <a:pPr marL="0" indent="0">
              <a:buNone/>
            </a:pPr>
            <a:endParaRPr kumimoji="0" lang="en-US" altLang="ja-JP" sz="1400" dirty="0">
              <a:latin typeface="ＭＳ 明朝" charset="-128"/>
              <a:ea typeface="ＭＳ 明朝" charset="-128"/>
              <a:cs typeface="ＭＳ 明朝"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90600"/>
            <a:ext cx="7990656" cy="1358280"/>
          </a:xfrm>
        </p:spPr>
        <p:txBody>
          <a:bodyPr anchor="ctr" anchorCtr="0"/>
          <a:lstStyle/>
          <a:p>
            <a:pPr eaLnBrk="1" hangingPunct="1"/>
            <a:r>
              <a:rPr lang="en-US" altLang="ja-JP" sz="3600" dirty="0"/>
              <a:t>1.</a:t>
            </a:r>
            <a:r>
              <a:rPr lang="ja-JP" altLang="en-US" sz="3600" b="1" kern="100" dirty="0">
                <a:latin typeface="Century" panose="02040604050505020304" pitchFamily="18" charset="0"/>
                <a:ea typeface="ＭＳ 明朝" panose="02020609040205080304" pitchFamily="17" charset="-128"/>
                <a:cs typeface="Times New Roman" panose="02020603050405020304" pitchFamily="18" charset="0"/>
              </a:rPr>
              <a:t>人口戦略会議のレポートを人口学的にどう解釈し分析すべきか</a:t>
            </a:r>
            <a:endParaRPr lang="ja-JP" altLang="en-US" sz="3600" b="1" dirty="0">
              <a:solidFill>
                <a:schemeClr val="tx1"/>
              </a:solidFill>
              <a:latin typeface="ＭＳ ゴシック"/>
              <a:ea typeface="ＭＳ ゴシック"/>
              <a:cs typeface="ＭＳ ゴシック"/>
            </a:endParaRPr>
          </a:p>
        </p:txBody>
      </p:sp>
      <p:sp>
        <p:nvSpPr>
          <p:cNvPr id="3" name="スライド番号プレースホルダ 2"/>
          <p:cNvSpPr>
            <a:spLocks noGrp="1"/>
          </p:cNvSpPr>
          <p:nvPr>
            <p:ph type="sldNum" sz="quarter" idx="12"/>
          </p:nvPr>
        </p:nvSpPr>
        <p:spPr/>
        <p:txBody>
          <a:bodyPr/>
          <a:lstStyle/>
          <a:p>
            <a:fld id="{8406D053-F701-8F44-B286-1EB2A491DFE7}" type="slidenum">
              <a:rPr lang="en-US" altLang="ja-JP" smtClean="0"/>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0D22523-F4AC-CB43-7CBF-B56DB72AFCCA}"/>
              </a:ext>
            </a:extLst>
          </p:cNvPr>
          <p:cNvSpPr>
            <a:spLocks noGrp="1"/>
          </p:cNvSpPr>
          <p:nvPr>
            <p:ph type="title"/>
          </p:nvPr>
        </p:nvSpPr>
        <p:spPr>
          <a:xfrm>
            <a:off x="574675" y="304800"/>
            <a:ext cx="8001000" cy="1216025"/>
          </a:xfrm>
        </p:spPr>
        <p:txBody>
          <a:bodyPr anchor="ctr" anchorCtr="0"/>
          <a:lstStyle/>
          <a:p>
            <a:r>
              <a:rPr lang="ja-JP" altLang="en-US" sz="3200" dirty="0"/>
              <a:t>人口戦略会議の「消滅可能性自治体」</a:t>
            </a:r>
            <a:endParaRPr lang="en-US" sz="3200" dirty="0"/>
          </a:p>
        </p:txBody>
      </p:sp>
      <p:pic>
        <p:nvPicPr>
          <p:cNvPr id="7" name="図 6" descr="グラフィカル ユーザー インターフェイス, Web サイト&#10;&#10;自動的に生成された説明">
            <a:extLst>
              <a:ext uri="{FF2B5EF4-FFF2-40B4-BE49-F238E27FC236}">
                <a16:creationId xmlns:a16="http://schemas.microsoft.com/office/drawing/2014/main" id="{04C743D1-7EC5-94E6-0D6F-E017434B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55" y="1772816"/>
            <a:ext cx="4660532" cy="3996407"/>
          </a:xfrm>
          <a:prstGeom prst="rect">
            <a:avLst/>
          </a:prstGeom>
          <a:noFill/>
        </p:spPr>
      </p:pic>
      <p:sp>
        <p:nvSpPr>
          <p:cNvPr id="14" name="Content Placeholder 3">
            <a:extLst>
              <a:ext uri="{FF2B5EF4-FFF2-40B4-BE49-F238E27FC236}">
                <a16:creationId xmlns:a16="http://schemas.microsoft.com/office/drawing/2014/main" id="{1DB5CD66-0ADF-5990-EB7B-A95C6B122330}"/>
              </a:ext>
            </a:extLst>
          </p:cNvPr>
          <p:cNvSpPr>
            <a:spLocks noGrp="1"/>
          </p:cNvSpPr>
          <p:nvPr>
            <p:ph sz="half" idx="2"/>
          </p:nvPr>
        </p:nvSpPr>
        <p:spPr>
          <a:xfrm>
            <a:off x="5037787" y="1714897"/>
            <a:ext cx="3879536" cy="4426735"/>
          </a:xfrm>
          <a:solidFill>
            <a:schemeClr val="bg1"/>
          </a:solidFill>
        </p:spPr>
        <p:txBody>
          <a:bodyPr/>
          <a:lstStyle/>
          <a:p>
            <a:r>
              <a:rPr lang="ja-JP" altLang="en-US" sz="2000" dirty="0"/>
              <a:t>「消滅可能性自治体」＝子どもを産む中心の年代となる</a:t>
            </a:r>
            <a:r>
              <a:rPr lang="en-US" altLang="ja-JP" sz="2000" dirty="0"/>
              <a:t>20</a:t>
            </a:r>
            <a:r>
              <a:rPr lang="ja-JP" altLang="en-US" sz="2000" dirty="0"/>
              <a:t>～</a:t>
            </a:r>
            <a:r>
              <a:rPr lang="en-US" altLang="ja-JP" sz="2000" dirty="0"/>
              <a:t>39</a:t>
            </a:r>
            <a:r>
              <a:rPr lang="ja-JP" altLang="en-US" sz="2000" dirty="0"/>
              <a:t>歳の女性が</a:t>
            </a:r>
            <a:r>
              <a:rPr lang="en-US" altLang="ja-JP" sz="2000" dirty="0"/>
              <a:t>20</a:t>
            </a:r>
            <a:r>
              <a:rPr lang="ja-JP" altLang="en-US" sz="2000" dirty="0"/>
              <a:t>年から</a:t>
            </a:r>
            <a:r>
              <a:rPr lang="en-US" altLang="ja-JP" sz="2000" dirty="0"/>
              <a:t>50</a:t>
            </a:r>
            <a:r>
              <a:rPr lang="ja-JP" altLang="en-US" sz="2000" dirty="0"/>
              <a:t>年までに</a:t>
            </a:r>
            <a:r>
              <a:rPr lang="en-US" altLang="ja-JP" sz="2000" dirty="0"/>
              <a:t>50</a:t>
            </a:r>
            <a:r>
              <a:rPr lang="ja-JP" altLang="en-US" sz="2000" dirty="0"/>
              <a:t>％以上減ると推計される自治体。</a:t>
            </a:r>
            <a:endParaRPr lang="en-US" altLang="ja-JP" sz="2000" dirty="0"/>
          </a:p>
          <a:p>
            <a:r>
              <a:rPr lang="ja-JP" altLang="en-US" sz="2000" dirty="0"/>
              <a:t>道内は</a:t>
            </a:r>
            <a:r>
              <a:rPr lang="en-US" altLang="ja-JP" sz="2000" dirty="0">
                <a:solidFill>
                  <a:srgbClr val="FF0000"/>
                </a:solidFill>
              </a:rPr>
              <a:t>179</a:t>
            </a:r>
            <a:r>
              <a:rPr lang="ja-JP" altLang="en-US" sz="2000" dirty="0">
                <a:solidFill>
                  <a:srgbClr val="FF0000"/>
                </a:solidFill>
              </a:rPr>
              <a:t>市町村の</a:t>
            </a:r>
            <a:r>
              <a:rPr lang="en-US" altLang="ja-JP" sz="2000" dirty="0">
                <a:solidFill>
                  <a:srgbClr val="FF0000"/>
                </a:solidFill>
              </a:rPr>
              <a:t>65</a:t>
            </a:r>
            <a:r>
              <a:rPr lang="ja-JP" altLang="en-US" sz="2000" dirty="0">
                <a:solidFill>
                  <a:srgbClr val="FF0000"/>
                </a:solidFill>
              </a:rPr>
              <a:t>％超が該当</a:t>
            </a:r>
            <a:r>
              <a:rPr lang="ja-JP" altLang="en-US" sz="2000" dirty="0"/>
              <a:t>、全国的に人口減少が著しい地域とされた。</a:t>
            </a:r>
            <a:endParaRPr lang="en-US" altLang="ja-JP" sz="2000" dirty="0"/>
          </a:p>
          <a:p>
            <a:r>
              <a:rPr lang="ja-JP" altLang="en-US" sz="2000" dirty="0"/>
              <a:t>特に人口減が深刻で「自然減と社会減の両方の対策が極めて必要」＝全国</a:t>
            </a:r>
            <a:r>
              <a:rPr lang="en-US" altLang="ja-JP" sz="2000" dirty="0"/>
              <a:t>23</a:t>
            </a:r>
            <a:r>
              <a:rPr lang="ja-JP" altLang="en-US" sz="2000" dirty="0"/>
              <a:t>自治体（</a:t>
            </a:r>
            <a:r>
              <a:rPr lang="ja-JP" altLang="en-US" sz="2000" b="1" dirty="0"/>
              <a:t>道内からは当別町と歌志内市</a:t>
            </a:r>
            <a:r>
              <a:rPr lang="ja-JP" altLang="en-US" sz="2000" dirty="0"/>
              <a:t>）</a:t>
            </a:r>
            <a:endParaRPr lang="en-US" sz="2000" dirty="0"/>
          </a:p>
        </p:txBody>
      </p:sp>
      <p:sp>
        <p:nvSpPr>
          <p:cNvPr id="10" name="テキスト ボックス 9">
            <a:extLst>
              <a:ext uri="{FF2B5EF4-FFF2-40B4-BE49-F238E27FC236}">
                <a16:creationId xmlns:a16="http://schemas.microsoft.com/office/drawing/2014/main" id="{37DE4BB2-F1DF-477F-9432-0BEBB30CD7BD}"/>
              </a:ext>
            </a:extLst>
          </p:cNvPr>
          <p:cNvSpPr txBox="1"/>
          <p:nvPr/>
        </p:nvSpPr>
        <p:spPr>
          <a:xfrm>
            <a:off x="827584" y="6169041"/>
            <a:ext cx="3953151" cy="400110"/>
          </a:xfrm>
          <a:prstGeom prst="rect">
            <a:avLst/>
          </a:prstGeom>
          <a:noFill/>
        </p:spPr>
        <p:txBody>
          <a:bodyPr wrap="square" rtlCol="0">
            <a:spAutoFit/>
          </a:bodyPr>
          <a:lstStyle/>
          <a:p>
            <a:r>
              <a:rPr lang="en-US" altLang="ja-JP" sz="2000" dirty="0"/>
              <a:t>2024</a:t>
            </a:r>
            <a:r>
              <a:rPr lang="ja-JP" altLang="en-US" sz="2000" dirty="0"/>
              <a:t>年</a:t>
            </a:r>
            <a:r>
              <a:rPr lang="en-US" altLang="ja-JP" sz="2000" dirty="0"/>
              <a:t>4</a:t>
            </a:r>
            <a:r>
              <a:rPr lang="ja-JP" altLang="en-US" sz="2000" dirty="0"/>
              <a:t>月</a:t>
            </a:r>
            <a:r>
              <a:rPr lang="en-US" altLang="ja-JP" sz="2000" dirty="0"/>
              <a:t>24</a:t>
            </a:r>
            <a:r>
              <a:rPr lang="ja-JP" altLang="en-US" sz="2000" dirty="0"/>
              <a:t>日北海道新聞・朝刊</a:t>
            </a:r>
            <a:endParaRPr lang="en-US" sz="2000" dirty="0"/>
          </a:p>
        </p:txBody>
      </p:sp>
    </p:spTree>
    <p:extLst>
      <p:ext uri="{BB962C8B-B14F-4D97-AF65-F5344CB8AC3E}">
        <p14:creationId xmlns:p14="http://schemas.microsoft.com/office/powerpoint/2010/main" val="236312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679AC-C7C3-2301-6777-BFE78399EB6E}"/>
              </a:ext>
            </a:extLst>
          </p:cNvPr>
          <p:cNvSpPr>
            <a:spLocks noGrp="1"/>
          </p:cNvSpPr>
          <p:nvPr>
            <p:ph type="title"/>
          </p:nvPr>
        </p:nvSpPr>
        <p:spPr/>
        <p:txBody>
          <a:bodyPr anchor="ctr" anchorCtr="0"/>
          <a:lstStyle/>
          <a:p>
            <a:r>
              <a:rPr lang="ja-JP" altLang="en-US" dirty="0"/>
              <a:t>表１：</a:t>
            </a:r>
            <a:r>
              <a:rPr lang="ja-JP" altLang="en-US" sz="3200" dirty="0"/>
              <a:t>分析対象地域の消滅可能性リスト</a:t>
            </a:r>
            <a:endParaRPr lang="en-US" dirty="0"/>
          </a:p>
        </p:txBody>
      </p:sp>
      <p:sp>
        <p:nvSpPr>
          <p:cNvPr id="4" name="コンテンツ プレースホルダー 3">
            <a:extLst>
              <a:ext uri="{FF2B5EF4-FFF2-40B4-BE49-F238E27FC236}">
                <a16:creationId xmlns:a16="http://schemas.microsoft.com/office/drawing/2014/main" id="{BEBEF817-E34E-6D68-7072-6C4B3EC78FC0}"/>
              </a:ext>
            </a:extLst>
          </p:cNvPr>
          <p:cNvSpPr>
            <a:spLocks noGrp="1"/>
          </p:cNvSpPr>
          <p:nvPr>
            <p:ph sz="half" idx="2"/>
          </p:nvPr>
        </p:nvSpPr>
        <p:spPr>
          <a:xfrm>
            <a:off x="5868144" y="1588094"/>
            <a:ext cx="3096344" cy="4254243"/>
          </a:xfrm>
        </p:spPr>
        <p:txBody>
          <a:bodyPr/>
          <a:lstStyle/>
          <a:p>
            <a:pPr marL="0" indent="0">
              <a:buNone/>
            </a:pPr>
            <a:r>
              <a:rPr lang="ja-JP" altLang="en-US" dirty="0">
                <a:highlight>
                  <a:srgbClr val="808080"/>
                </a:highlight>
              </a:rPr>
              <a:t>該当</a:t>
            </a:r>
            <a:r>
              <a:rPr lang="ja-JP" altLang="en-US" dirty="0"/>
              <a:t>：小樽市</a:t>
            </a:r>
            <a:r>
              <a:rPr lang="en-US" altLang="ja-JP" dirty="0"/>
              <a:t>-60.6 %</a:t>
            </a:r>
            <a:r>
              <a:rPr lang="ja-JP" altLang="en-US" dirty="0"/>
              <a:t>・美唄市</a:t>
            </a:r>
            <a:r>
              <a:rPr lang="en-US" altLang="ja-JP" dirty="0"/>
              <a:t>-70.0 %</a:t>
            </a:r>
            <a:r>
              <a:rPr lang="ja-JP" altLang="en-US" dirty="0"/>
              <a:t>・砂川市</a:t>
            </a:r>
            <a:r>
              <a:rPr lang="en-US" altLang="ja-JP" dirty="0"/>
              <a:t>-56 .2 %</a:t>
            </a:r>
            <a:r>
              <a:rPr lang="ja-JP" altLang="en-US" dirty="0"/>
              <a:t>・当別町</a:t>
            </a:r>
            <a:r>
              <a:rPr lang="en-US" altLang="ja-JP" dirty="0"/>
              <a:t>72.3%</a:t>
            </a:r>
          </a:p>
          <a:p>
            <a:pPr marL="0" indent="0">
              <a:buNone/>
            </a:pPr>
            <a:r>
              <a:rPr lang="ja-JP" altLang="en-US" sz="2400" dirty="0"/>
              <a:t>＊前回に比べ悪化：砂川市のみ</a:t>
            </a:r>
            <a:endParaRPr lang="en-US" altLang="ja-JP" sz="2400" dirty="0"/>
          </a:p>
          <a:p>
            <a:pPr marL="0" indent="0">
              <a:buNone/>
            </a:pPr>
            <a:r>
              <a:rPr lang="ja-JP" altLang="en-US" sz="2400" dirty="0">
                <a:solidFill>
                  <a:srgbClr val="FF0000"/>
                </a:solidFill>
              </a:rPr>
              <a:t>＊封鎖人口（移動なし）でも該当：当別町のみ</a:t>
            </a:r>
            <a:endParaRPr lang="en-US" sz="2400" dirty="0">
              <a:solidFill>
                <a:srgbClr val="FF0000"/>
              </a:solidFill>
            </a:endParaRPr>
          </a:p>
        </p:txBody>
      </p:sp>
      <p:pic>
        <p:nvPicPr>
          <p:cNvPr id="8" name="コンテンツ プレースホルダー 7">
            <a:extLst>
              <a:ext uri="{FF2B5EF4-FFF2-40B4-BE49-F238E27FC236}">
                <a16:creationId xmlns:a16="http://schemas.microsoft.com/office/drawing/2014/main" id="{ED1D2B95-A216-EBFB-5A7F-7EEAA02B5B1D}"/>
              </a:ext>
            </a:extLst>
          </p:cNvPr>
          <p:cNvPicPr>
            <a:picLocks noGrp="1" noChangeAspect="1"/>
          </p:cNvPicPr>
          <p:nvPr>
            <p:ph sz="half" idx="1"/>
          </p:nvPr>
        </p:nvPicPr>
        <p:blipFill>
          <a:blip r:embed="rId2"/>
          <a:stretch>
            <a:fillRect/>
          </a:stretch>
        </p:blipFill>
        <p:spPr>
          <a:xfrm>
            <a:off x="395536" y="1520825"/>
            <a:ext cx="5293412" cy="4058282"/>
          </a:xfrm>
          <a:prstGeom prst="rect">
            <a:avLst/>
          </a:prstGeom>
          <a:solidFill>
            <a:schemeClr val="bg1"/>
          </a:solidFill>
        </p:spPr>
      </p:pic>
      <p:sp>
        <p:nvSpPr>
          <p:cNvPr id="3" name="テキスト ボックス 2">
            <a:extLst>
              <a:ext uri="{FF2B5EF4-FFF2-40B4-BE49-F238E27FC236}">
                <a16:creationId xmlns:a16="http://schemas.microsoft.com/office/drawing/2014/main" id="{7A50EF89-5E53-1E98-A037-758CFAAAD629}"/>
              </a:ext>
            </a:extLst>
          </p:cNvPr>
          <p:cNvSpPr txBox="1"/>
          <p:nvPr/>
        </p:nvSpPr>
        <p:spPr>
          <a:xfrm>
            <a:off x="574675" y="5842337"/>
            <a:ext cx="8258940" cy="1015663"/>
          </a:xfrm>
          <a:prstGeom prst="rect">
            <a:avLst/>
          </a:prstGeom>
          <a:solidFill>
            <a:schemeClr val="bg1"/>
          </a:solidFill>
        </p:spPr>
        <p:txBody>
          <a:bodyPr wrap="square" rtlCol="0">
            <a:spAutoFit/>
          </a:bodyPr>
          <a:lstStyle/>
          <a:p>
            <a:r>
              <a:rPr lang="ja-JP" altLang="en-US" sz="2000" dirty="0"/>
              <a:t>注：前回（</a:t>
            </a:r>
            <a:r>
              <a:rPr lang="en-US" altLang="ja-JP" sz="2000" dirty="0"/>
              <a:t>10</a:t>
            </a:r>
            <a:r>
              <a:rPr lang="ja-JP" altLang="en-US" sz="2000" dirty="0"/>
              <a:t>年前の消滅可能性都市の時の減少率からの変化</a:t>
            </a:r>
            <a:endParaRPr lang="en-US" altLang="ja-JP" sz="2000" dirty="0"/>
          </a:p>
          <a:p>
            <a:r>
              <a:rPr lang="ja-JP" altLang="en-US" sz="2000" dirty="0"/>
              <a:t>資料：</a:t>
            </a:r>
            <a:r>
              <a:rPr lang="en-US" altLang="ja-JP" sz="2000" dirty="0"/>
              <a:t>『</a:t>
            </a:r>
            <a:r>
              <a:rPr lang="ja-JP" altLang="en-US" sz="2000" dirty="0"/>
              <a:t>全国</a:t>
            </a:r>
            <a:r>
              <a:rPr lang="en-US" altLang="ja-JP" sz="2000" dirty="0"/>
              <a:t>1729</a:t>
            </a:r>
            <a:r>
              <a:rPr lang="ja-JP" altLang="en-US" sz="2000" dirty="0"/>
              <a:t>自治体の持続可能性分析結果リスト</a:t>
            </a:r>
            <a:r>
              <a:rPr lang="en-US" altLang="ja-JP" sz="2000" dirty="0"/>
              <a:t>』</a:t>
            </a:r>
            <a:r>
              <a:rPr lang="ja-JP" altLang="en-US" sz="2000" dirty="0"/>
              <a:t>（</a:t>
            </a:r>
            <a:r>
              <a:rPr lang="en-US" altLang="ja-JP" sz="2000" dirty="0"/>
              <a:t>Excel</a:t>
            </a:r>
            <a:r>
              <a:rPr lang="ja-JP" altLang="en-US" sz="2000" dirty="0"/>
              <a:t>版）人口戦略会議　</a:t>
            </a:r>
            <a:r>
              <a:rPr lang="en-US" altLang="ja-JP" sz="2000" dirty="0"/>
              <a:t>2024</a:t>
            </a:r>
            <a:r>
              <a:rPr lang="ja-JP" altLang="en-US" sz="2000" dirty="0"/>
              <a:t>年</a:t>
            </a:r>
            <a:r>
              <a:rPr lang="en-US" altLang="ja-JP" sz="2000" dirty="0"/>
              <a:t>4</a:t>
            </a:r>
            <a:r>
              <a:rPr lang="ja-JP" altLang="en-US" sz="2000" dirty="0"/>
              <a:t>月</a:t>
            </a:r>
            <a:r>
              <a:rPr lang="en-US" altLang="ja-JP" sz="2000" dirty="0"/>
              <a:t>24</a:t>
            </a:r>
            <a:r>
              <a:rPr lang="ja-JP" altLang="en-US" sz="2000" dirty="0"/>
              <a:t>日　</a:t>
            </a:r>
            <a:endParaRPr lang="en-US" sz="2000" dirty="0"/>
          </a:p>
        </p:txBody>
      </p:sp>
    </p:spTree>
    <p:extLst>
      <p:ext uri="{BB962C8B-B14F-4D97-AF65-F5344CB8AC3E}">
        <p14:creationId xmlns:p14="http://schemas.microsoft.com/office/powerpoint/2010/main" val="373095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533400" y="533400"/>
            <a:ext cx="8340725" cy="914400"/>
          </a:xfrm>
        </p:spPr>
        <p:txBody>
          <a:bodyPr anchor="ctr" anchorCtr="0"/>
          <a:lstStyle/>
          <a:p>
            <a:r>
              <a:rPr lang="ja-JP" altLang="en-US" sz="3600" dirty="0">
                <a:latin typeface="+mn-ea"/>
                <a:ea typeface="+mn-ea"/>
              </a:rPr>
              <a:t>「地方消滅」の人口学</a:t>
            </a:r>
          </a:p>
        </p:txBody>
      </p:sp>
      <p:sp>
        <p:nvSpPr>
          <p:cNvPr id="37891" name="コンテンツ プレースホルダー 2"/>
          <p:cNvSpPr>
            <a:spLocks noGrp="1"/>
          </p:cNvSpPr>
          <p:nvPr>
            <p:ph idx="1"/>
          </p:nvPr>
        </p:nvSpPr>
        <p:spPr>
          <a:xfrm>
            <a:off x="454968" y="1772816"/>
            <a:ext cx="8079432" cy="4320480"/>
          </a:xfrm>
        </p:spPr>
        <p:txBody>
          <a:bodyPr/>
          <a:lstStyle/>
          <a:p>
            <a:r>
              <a:rPr lang="ja-JP" altLang="en-US" sz="2400" dirty="0"/>
              <a:t>地域社会では人口移動により危機は早く進行する。</a:t>
            </a:r>
            <a:endParaRPr lang="en-US" altLang="ja-JP" sz="2400" dirty="0"/>
          </a:p>
          <a:p>
            <a:r>
              <a:rPr lang="ja-JP" altLang="en-US" sz="2400" dirty="0">
                <a:solidFill>
                  <a:srgbClr val="FF0000"/>
                </a:solidFill>
              </a:rPr>
              <a:t>出生数＝出生率</a:t>
            </a:r>
            <a:r>
              <a:rPr lang="en-US" altLang="ja-JP" sz="2400" dirty="0">
                <a:solidFill>
                  <a:srgbClr val="FF0000"/>
                </a:solidFill>
              </a:rPr>
              <a:t>☓</a:t>
            </a:r>
            <a:r>
              <a:rPr lang="ja-JP" altLang="en-US" sz="2400" dirty="0">
                <a:solidFill>
                  <a:srgbClr val="FF0000"/>
                </a:solidFill>
              </a:rPr>
              <a:t>再生産年齢の女子人口</a:t>
            </a:r>
            <a:r>
              <a:rPr lang="ja-JP" altLang="en-US" sz="2400" dirty="0"/>
              <a:t>なので出生率が変化しなくても</a:t>
            </a:r>
            <a:r>
              <a:rPr lang="en-US" altLang="ja-JP" sz="2400" dirty="0"/>
              <a:t>20−39</a:t>
            </a:r>
            <a:r>
              <a:rPr lang="ja-JP" altLang="en-US" sz="2400" dirty="0"/>
              <a:t>歳の女子人口が半減すれば、出生数も半減する。＊</a:t>
            </a:r>
            <a:r>
              <a:rPr lang="en-US" altLang="ja-JP" sz="2400" dirty="0"/>
              <a:t>30</a:t>
            </a:r>
            <a:r>
              <a:rPr lang="ja-JP" altLang="en-US" sz="2400" dirty="0"/>
              <a:t>年（</a:t>
            </a:r>
            <a:r>
              <a:rPr lang="en-US" altLang="ja-JP" sz="2400" dirty="0"/>
              <a:t>1</a:t>
            </a:r>
            <a:r>
              <a:rPr lang="ja-JP" altLang="en-US" sz="2400" dirty="0"/>
              <a:t>世代）＝半減。</a:t>
            </a:r>
            <a:r>
              <a:rPr lang="en-US" altLang="ja-JP" sz="2400" dirty="0"/>
              <a:t>6</a:t>
            </a:r>
            <a:r>
              <a:rPr lang="ja-JP" altLang="en-US" sz="2400" dirty="0"/>
              <a:t>世代</a:t>
            </a:r>
            <a:r>
              <a:rPr lang="en-US" altLang="ja-JP" sz="2400" dirty="0"/>
              <a:t>180</a:t>
            </a:r>
            <a:r>
              <a:rPr lang="ja-JP" altLang="en-US" sz="2400" dirty="0"/>
              <a:t>年でほぼ０。</a:t>
            </a:r>
            <a:endParaRPr lang="en-US" altLang="ja-JP" sz="2400" dirty="0"/>
          </a:p>
          <a:p>
            <a:r>
              <a:rPr lang="ja-JP" altLang="en-US" sz="2400" dirty="0"/>
              <a:t>死亡数は老年人口割合（</a:t>
            </a:r>
            <a:r>
              <a:rPr lang="en-US" altLang="ja-JP" sz="2400" dirty="0"/>
              <a:t>65</a:t>
            </a:r>
            <a:r>
              <a:rPr lang="ja-JP" altLang="en-US" sz="2400" dirty="0"/>
              <a:t>歳）に比例（自然減の加速効果）。高齢化率</a:t>
            </a:r>
            <a:r>
              <a:rPr lang="en-US" altLang="ja-JP" sz="2400" dirty="0"/>
              <a:t>50</a:t>
            </a:r>
            <a:r>
              <a:rPr lang="ja-JP" altLang="en-US" sz="2400" dirty="0"/>
              <a:t>％以上</a:t>
            </a:r>
            <a:r>
              <a:rPr lang="en-US" altLang="ja-JP" sz="2400" dirty="0"/>
              <a:t>⇒</a:t>
            </a:r>
            <a:r>
              <a:rPr lang="ja-JP" altLang="en-US" sz="2400" dirty="0"/>
              <a:t>年間の死者数が出生数を急速に上回り、人口は文字通り消滅に向かう。</a:t>
            </a:r>
            <a:endParaRPr lang="en-US" altLang="ja-JP" sz="2400" dirty="0"/>
          </a:p>
          <a:p>
            <a:r>
              <a:rPr lang="ja-JP" altLang="en-US" sz="2400" dirty="0"/>
              <a:t>出生率と死亡率の水準が変化しないと仮定すれば、再生産年齢の純移動率をプラスに転じる以外に消滅を避ける方法はない。</a:t>
            </a:r>
            <a:endParaRPr lang="en-US" altLang="ja-JP" sz="2400" dirty="0"/>
          </a:p>
          <a:p>
            <a:pPr>
              <a:buNone/>
            </a:pPr>
            <a:endParaRPr lang="en-US" altLang="ja-JP" sz="2400" dirty="0">
              <a:latin typeface="ＭＳ Ｐゴシック" charset="-128"/>
            </a:endParaRPr>
          </a:p>
        </p:txBody>
      </p:sp>
      <p:sp>
        <p:nvSpPr>
          <p:cNvPr id="4" name="スライド番号プレースホルダ 3"/>
          <p:cNvSpPr>
            <a:spLocks noGrp="1"/>
          </p:cNvSpPr>
          <p:nvPr>
            <p:ph type="sldNum" sz="quarter" idx="12"/>
          </p:nvPr>
        </p:nvSpPr>
        <p:spPr/>
        <p:txBody>
          <a:bodyPr/>
          <a:lstStyle/>
          <a:p>
            <a:fld id="{D3093820-E99D-BC49-8911-DFAB2BAF8A4A}" type="slidenum">
              <a:rPr lang="en-US" altLang="ja-JP" smtClean="0"/>
              <a:pPr/>
              <a:t>7</a:t>
            </a:fld>
            <a:endParaRPr lang="en-US" altLang="ja-JP"/>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6FE944-5F13-45F0-AEC1-AEEED58194E8}"/>
              </a:ext>
            </a:extLst>
          </p:cNvPr>
          <p:cNvSpPr>
            <a:spLocks noGrp="1"/>
          </p:cNvSpPr>
          <p:nvPr>
            <p:ph type="title"/>
          </p:nvPr>
        </p:nvSpPr>
        <p:spPr/>
        <p:txBody>
          <a:bodyPr/>
          <a:lstStyle/>
          <a:p>
            <a:r>
              <a:rPr lang="en-US" altLang="ja-JP" dirty="0"/>
              <a:t>2050</a:t>
            </a:r>
            <a:r>
              <a:rPr lang="ja-JP" altLang="en-US" dirty="0"/>
              <a:t>年までの人口減少と</a:t>
            </a:r>
            <a:r>
              <a:rPr lang="en-US" altLang="ja-JP" dirty="0"/>
              <a:t>20</a:t>
            </a:r>
            <a:r>
              <a:rPr lang="ja-JP" altLang="en-US" dirty="0"/>
              <a:t>－</a:t>
            </a:r>
            <a:r>
              <a:rPr lang="en-US" altLang="ja-JP" dirty="0"/>
              <a:t>39</a:t>
            </a:r>
            <a:r>
              <a:rPr lang="ja-JP" altLang="en-US" dirty="0"/>
              <a:t>歳の女性人口の移動・減少の効果</a:t>
            </a:r>
            <a:endParaRPr lang="en-US" dirty="0"/>
          </a:p>
        </p:txBody>
      </p:sp>
      <p:pic>
        <p:nvPicPr>
          <p:cNvPr id="7" name="図 6">
            <a:extLst>
              <a:ext uri="{FF2B5EF4-FFF2-40B4-BE49-F238E27FC236}">
                <a16:creationId xmlns:a16="http://schemas.microsoft.com/office/drawing/2014/main" id="{A77A9489-599C-C469-6E5C-1C8A973079E4}"/>
              </a:ext>
            </a:extLst>
          </p:cNvPr>
          <p:cNvPicPr>
            <a:picLocks noChangeAspect="1"/>
          </p:cNvPicPr>
          <p:nvPr/>
        </p:nvPicPr>
        <p:blipFill>
          <a:blip r:embed="rId2"/>
          <a:stretch>
            <a:fillRect/>
          </a:stretch>
        </p:blipFill>
        <p:spPr>
          <a:xfrm>
            <a:off x="612774" y="2018773"/>
            <a:ext cx="8142466" cy="2566925"/>
          </a:xfrm>
          <a:prstGeom prst="rect">
            <a:avLst/>
          </a:prstGeom>
        </p:spPr>
      </p:pic>
      <p:sp>
        <p:nvSpPr>
          <p:cNvPr id="8" name="テキスト ボックス 1">
            <a:extLst>
              <a:ext uri="{FF2B5EF4-FFF2-40B4-BE49-F238E27FC236}">
                <a16:creationId xmlns:a16="http://schemas.microsoft.com/office/drawing/2014/main" id="{CB43BF03-0B35-A0E5-81E2-F3EE96148951}"/>
              </a:ext>
            </a:extLst>
          </p:cNvPr>
          <p:cNvSpPr txBox="1"/>
          <p:nvPr/>
        </p:nvSpPr>
        <p:spPr>
          <a:xfrm>
            <a:off x="612774" y="5108947"/>
            <a:ext cx="7962901" cy="50177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100" dirty="0"/>
              <a:t>資料：人口戦略会議（</a:t>
            </a:r>
            <a:r>
              <a:rPr lang="en-US" altLang="ja-JP" sz="1100" dirty="0"/>
              <a:t>2024</a:t>
            </a:r>
            <a:r>
              <a:rPr lang="ja-JP" altLang="en-US" sz="1100" dirty="0"/>
              <a:t>）</a:t>
            </a:r>
            <a:r>
              <a:rPr lang="en-US" altLang="ja-JP" sz="1100" dirty="0"/>
              <a:t>【</a:t>
            </a:r>
            <a:r>
              <a:rPr lang="ja-JP" altLang="en-US" sz="1100" dirty="0"/>
              <a:t>人口戦略会議・公表資料</a:t>
            </a:r>
            <a:r>
              <a:rPr lang="en-US" altLang="ja-JP" sz="1100" dirty="0"/>
              <a:t>】『</a:t>
            </a:r>
            <a:r>
              <a:rPr lang="ja-JP" altLang="en-US" sz="1100" dirty="0"/>
              <a:t>地方自治体「持続可能性」分析レポート</a:t>
            </a:r>
            <a:r>
              <a:rPr lang="en-US" altLang="ja-JP" sz="1100" dirty="0"/>
              <a:t>』『</a:t>
            </a:r>
            <a:r>
              <a:rPr lang="ja-JP" altLang="en-US" sz="1100" dirty="0"/>
              <a:t>全国</a:t>
            </a:r>
            <a:r>
              <a:rPr lang="en-US" altLang="ja-JP" sz="1100" dirty="0"/>
              <a:t>1729</a:t>
            </a:r>
            <a:r>
              <a:rPr lang="ja-JP" altLang="en-US" sz="1100" dirty="0"/>
              <a:t>自治体の持続可能性分析結果リスト</a:t>
            </a:r>
            <a:r>
              <a:rPr lang="en-US" altLang="ja-JP" sz="1100" dirty="0"/>
              <a:t>』</a:t>
            </a:r>
            <a:r>
              <a:rPr lang="ja-JP" altLang="en-US" sz="1100" dirty="0"/>
              <a:t>（</a:t>
            </a:r>
            <a:r>
              <a:rPr lang="en-US" sz="1100" dirty="0"/>
              <a:t>Excel</a:t>
            </a:r>
            <a:r>
              <a:rPr lang="ja-JP" altLang="en-US" sz="1100" dirty="0"/>
              <a:t>版）人口戦略会議　</a:t>
            </a:r>
            <a:r>
              <a:rPr lang="en-US" altLang="ja-JP" sz="1100" dirty="0"/>
              <a:t>2024</a:t>
            </a:r>
            <a:r>
              <a:rPr lang="ja-JP" altLang="en-US" sz="1100" dirty="0"/>
              <a:t>年</a:t>
            </a:r>
            <a:r>
              <a:rPr lang="en-US" altLang="ja-JP" sz="1100" dirty="0"/>
              <a:t>4</a:t>
            </a:r>
            <a:r>
              <a:rPr lang="ja-JP" altLang="en-US" sz="1100" dirty="0"/>
              <a:t>月</a:t>
            </a:r>
            <a:r>
              <a:rPr lang="en-US" altLang="ja-JP" sz="1100" dirty="0"/>
              <a:t>24</a:t>
            </a:r>
            <a:r>
              <a:rPr lang="ja-JP" altLang="en-US" sz="1100" dirty="0"/>
              <a:t>日より、北海道の自治体のみを抜粋し加工。</a:t>
            </a:r>
            <a:endParaRPr lang="en-US" sz="1100" dirty="0"/>
          </a:p>
        </p:txBody>
      </p:sp>
    </p:spTree>
    <p:extLst>
      <p:ext uri="{BB962C8B-B14F-4D97-AF65-F5344CB8AC3E}">
        <p14:creationId xmlns:p14="http://schemas.microsoft.com/office/powerpoint/2010/main" val="278884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0BCF6-404F-98DF-85BC-4EF42140E95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C223B56-DCAD-1D77-5387-EF96D8B1D70A}"/>
              </a:ext>
            </a:extLst>
          </p:cNvPr>
          <p:cNvSpPr>
            <a:spLocks noGrp="1"/>
          </p:cNvSpPr>
          <p:nvPr>
            <p:ph type="title"/>
          </p:nvPr>
        </p:nvSpPr>
        <p:spPr>
          <a:xfrm>
            <a:off x="457200" y="274638"/>
            <a:ext cx="8229600" cy="1143000"/>
          </a:xfrm>
        </p:spPr>
        <p:txBody>
          <a:bodyPr wrap="square" anchor="b">
            <a:normAutofit/>
          </a:bodyPr>
          <a:lstStyle/>
          <a:p>
            <a:pPr>
              <a:lnSpc>
                <a:spcPct val="90000"/>
              </a:lnSpc>
            </a:pPr>
            <a:r>
              <a:rPr lang="en-US" altLang="ja-JP" dirty="0"/>
              <a:t>2050</a:t>
            </a:r>
            <a:r>
              <a:rPr lang="ja-JP" altLang="en-US" dirty="0"/>
              <a:t>年までの人口減少と</a:t>
            </a:r>
            <a:r>
              <a:rPr lang="en-US" altLang="ja-JP" dirty="0"/>
              <a:t>20</a:t>
            </a:r>
            <a:r>
              <a:rPr lang="ja-JP" altLang="en-US" dirty="0"/>
              <a:t>－</a:t>
            </a:r>
            <a:r>
              <a:rPr lang="en-US" altLang="ja-JP" dirty="0"/>
              <a:t>39</a:t>
            </a:r>
            <a:r>
              <a:rPr lang="ja-JP" altLang="en-US" dirty="0"/>
              <a:t>歳の若年女性の移動・減少の効果</a:t>
            </a:r>
            <a:r>
              <a:rPr lang="en-US" altLang="ja-JP" dirty="0"/>
              <a:t>(</a:t>
            </a:r>
            <a:r>
              <a:rPr lang="ja-JP" altLang="en-US" dirty="0"/>
              <a:t>表２）</a:t>
            </a:r>
            <a:endParaRPr lang="en-US" dirty="0"/>
          </a:p>
        </p:txBody>
      </p:sp>
      <p:sp>
        <p:nvSpPr>
          <p:cNvPr id="9" name="Content Placeholder 3">
            <a:extLst>
              <a:ext uri="{FF2B5EF4-FFF2-40B4-BE49-F238E27FC236}">
                <a16:creationId xmlns:a16="http://schemas.microsoft.com/office/drawing/2014/main" id="{A7F06B53-0082-11DA-D7BE-83686AF8EBC4}"/>
              </a:ext>
            </a:extLst>
          </p:cNvPr>
          <p:cNvSpPr>
            <a:spLocks noGrp="1"/>
          </p:cNvSpPr>
          <p:nvPr>
            <p:ph sz="half" idx="2"/>
          </p:nvPr>
        </p:nvSpPr>
        <p:spPr>
          <a:xfrm>
            <a:off x="837928" y="1772816"/>
            <a:ext cx="7848872" cy="4320480"/>
          </a:xfrm>
        </p:spPr>
        <p:txBody>
          <a:bodyPr/>
          <a:lstStyle/>
          <a:p>
            <a:pPr marL="0" indent="0">
              <a:buNone/>
            </a:pPr>
            <a:r>
              <a:rPr lang="en-US" altLang="ja-JP" dirty="0"/>
              <a:t>2050</a:t>
            </a:r>
            <a:r>
              <a:rPr lang="ja-JP" altLang="en-US" dirty="0"/>
              <a:t>年までの人口減少率（北海道</a:t>
            </a:r>
            <a:r>
              <a:rPr lang="en-US" altLang="ja-JP" dirty="0"/>
              <a:t>179</a:t>
            </a:r>
            <a:r>
              <a:rPr lang="ja-JP" altLang="en-US" dirty="0"/>
              <a:t>市町村平均値）</a:t>
            </a:r>
            <a:endParaRPr lang="en-US" altLang="ja-JP" dirty="0"/>
          </a:p>
          <a:p>
            <a:pPr marL="0" indent="0">
              <a:buNone/>
            </a:pPr>
            <a:r>
              <a:rPr lang="ja-JP" altLang="en-US" dirty="0"/>
              <a:t>　</a:t>
            </a:r>
            <a:r>
              <a:rPr lang="en-US" altLang="ja-JP" dirty="0"/>
              <a:t>A</a:t>
            </a:r>
            <a:r>
              <a:rPr lang="ja-JP" altLang="en-US" dirty="0"/>
              <a:t>全体：移動有</a:t>
            </a:r>
            <a:r>
              <a:rPr lang="en-US" altLang="ja-JP" dirty="0"/>
              <a:t>-44.8% </a:t>
            </a:r>
            <a:r>
              <a:rPr lang="ja-JP" altLang="en-US" dirty="0"/>
              <a:t>移動無</a:t>
            </a:r>
            <a:r>
              <a:rPr lang="en-US" altLang="ja-JP" dirty="0"/>
              <a:t>-34.2%</a:t>
            </a:r>
            <a:r>
              <a:rPr lang="ja-JP" altLang="en-US" dirty="0"/>
              <a:t>　差分</a:t>
            </a:r>
            <a:r>
              <a:rPr lang="en-US" altLang="ja-JP" dirty="0">
                <a:solidFill>
                  <a:srgbClr val="FF0000"/>
                </a:solidFill>
              </a:rPr>
              <a:t>-10.6%</a:t>
            </a:r>
          </a:p>
          <a:p>
            <a:pPr marL="0" indent="0">
              <a:buNone/>
            </a:pPr>
            <a:r>
              <a:rPr lang="ja-JP" altLang="en-US" dirty="0"/>
              <a:t>　</a:t>
            </a:r>
            <a:r>
              <a:rPr lang="en-US" altLang="ja-JP" dirty="0"/>
              <a:t>B</a:t>
            </a:r>
            <a:r>
              <a:rPr lang="ja-JP" altLang="en-US" dirty="0"/>
              <a:t>女性：</a:t>
            </a:r>
            <a:r>
              <a:rPr lang="zh-TW" altLang="en-US" dirty="0"/>
              <a:t>移動有</a:t>
            </a:r>
            <a:r>
              <a:rPr lang="en-US" altLang="zh-TW" dirty="0"/>
              <a:t>-54.7% </a:t>
            </a:r>
            <a:r>
              <a:rPr lang="ja-JP" altLang="en-US" dirty="0"/>
              <a:t>移動無</a:t>
            </a:r>
            <a:r>
              <a:rPr lang="en-US" altLang="zh-TW" dirty="0"/>
              <a:t>-26.6</a:t>
            </a:r>
            <a:r>
              <a:rPr lang="en-US" altLang="ja-JP" dirty="0"/>
              <a:t>%</a:t>
            </a:r>
            <a:r>
              <a:rPr lang="ja-JP" altLang="en-US" dirty="0"/>
              <a:t>　</a:t>
            </a:r>
            <a:r>
              <a:rPr lang="zh-TW" altLang="en-US" dirty="0"/>
              <a:t>差分</a:t>
            </a:r>
            <a:r>
              <a:rPr lang="en-US" altLang="zh-TW" dirty="0">
                <a:solidFill>
                  <a:srgbClr val="FF0000"/>
                </a:solidFill>
              </a:rPr>
              <a:t>-28.1%</a:t>
            </a:r>
          </a:p>
          <a:p>
            <a:pPr marL="0" indent="0">
              <a:buNone/>
            </a:pPr>
            <a:r>
              <a:rPr lang="ja-JP" altLang="en-US" sz="2000" dirty="0"/>
              <a:t>★若年女性の方が減少率は高いが、移動の効果は限定的であり、人口減少の</a:t>
            </a:r>
            <a:r>
              <a:rPr lang="en-US" altLang="ja-JP" sz="2000" dirty="0">
                <a:solidFill>
                  <a:srgbClr val="FF0000"/>
                </a:solidFill>
              </a:rPr>
              <a:t>8-9</a:t>
            </a:r>
            <a:r>
              <a:rPr lang="ja-JP" altLang="en-US" sz="2000" dirty="0">
                <a:solidFill>
                  <a:srgbClr val="FF0000"/>
                </a:solidFill>
              </a:rPr>
              <a:t>割は自然動態（出生数と死亡数の差）による</a:t>
            </a:r>
            <a:endParaRPr lang="en-US" altLang="ja-JP" sz="2000" dirty="0">
              <a:solidFill>
                <a:srgbClr val="FF0000"/>
              </a:solidFill>
            </a:endParaRPr>
          </a:p>
          <a:p>
            <a:pPr marL="0" indent="0">
              <a:buNone/>
            </a:pPr>
            <a:r>
              <a:rPr lang="en-US" altLang="ja-JP" dirty="0"/>
              <a:t>20</a:t>
            </a:r>
            <a:r>
              <a:rPr lang="ja-JP" altLang="en-US" dirty="0"/>
              <a:t>－</a:t>
            </a:r>
            <a:r>
              <a:rPr lang="en-US" altLang="ja-JP" dirty="0"/>
              <a:t>39</a:t>
            </a:r>
            <a:r>
              <a:rPr lang="ja-JP" altLang="en-US" dirty="0"/>
              <a:t>歳の若年女性の移動・減少の効果</a:t>
            </a:r>
            <a:endParaRPr lang="en-US" altLang="ja-JP" dirty="0"/>
          </a:p>
          <a:p>
            <a:pPr marL="0" indent="0">
              <a:buNone/>
            </a:pPr>
            <a:r>
              <a:rPr lang="ja-JP" altLang="en-US" dirty="0"/>
              <a:t>　</a:t>
            </a:r>
            <a:r>
              <a:rPr lang="en-US" altLang="ja-JP" dirty="0"/>
              <a:t>C:B/A:</a:t>
            </a:r>
            <a:r>
              <a:rPr lang="en-US" altLang="zh-TW" dirty="0"/>
              <a:t> </a:t>
            </a:r>
            <a:r>
              <a:rPr lang="zh-TW" altLang="en-US" dirty="0"/>
              <a:t>移動有 </a:t>
            </a:r>
            <a:r>
              <a:rPr lang="en-US" altLang="ja-JP" dirty="0"/>
              <a:t>‐</a:t>
            </a:r>
            <a:r>
              <a:rPr lang="en-US" altLang="zh-TW" dirty="0"/>
              <a:t>9.6%  </a:t>
            </a:r>
            <a:r>
              <a:rPr lang="ja-JP" altLang="en-US" dirty="0"/>
              <a:t>移動無 </a:t>
            </a:r>
            <a:r>
              <a:rPr lang="en-US" altLang="ja-JP" dirty="0"/>
              <a:t>‐6.1%  </a:t>
            </a:r>
            <a:r>
              <a:rPr lang="zh-TW" altLang="en-US" dirty="0">
                <a:solidFill>
                  <a:srgbClr val="FF0000"/>
                </a:solidFill>
              </a:rPr>
              <a:t>差分 </a:t>
            </a:r>
            <a:r>
              <a:rPr lang="en-US" altLang="ja-JP" dirty="0">
                <a:solidFill>
                  <a:srgbClr val="FF0000"/>
                </a:solidFill>
              </a:rPr>
              <a:t>‐</a:t>
            </a:r>
            <a:r>
              <a:rPr lang="en-US" altLang="zh-TW" dirty="0">
                <a:solidFill>
                  <a:srgbClr val="FF0000"/>
                </a:solidFill>
              </a:rPr>
              <a:t>3.6%</a:t>
            </a:r>
          </a:p>
          <a:p>
            <a:pPr marL="0" indent="0">
              <a:buNone/>
            </a:pPr>
            <a:r>
              <a:rPr lang="ja-JP" altLang="en-US" sz="2000" dirty="0"/>
              <a:t>★若年女性の移動が全体の人口減少に占める割合は、</a:t>
            </a:r>
            <a:r>
              <a:rPr lang="en-US" altLang="ja-JP" sz="2000" dirty="0"/>
              <a:t>3.6</a:t>
            </a:r>
            <a:r>
              <a:rPr lang="ja-JP" altLang="en-US" sz="2000" dirty="0"/>
              <a:t>％しかない。</a:t>
            </a:r>
            <a:endParaRPr lang="en-US" altLang="ja-JP" sz="2000" dirty="0"/>
          </a:p>
          <a:p>
            <a:pPr marL="0" indent="0">
              <a:buNone/>
            </a:pPr>
            <a:r>
              <a:rPr lang="ja-JP" altLang="en-US" dirty="0"/>
              <a:t>　例外：ニセコ町など　</a:t>
            </a:r>
            <a:r>
              <a:rPr lang="en-US" altLang="ja-JP" dirty="0"/>
              <a:t>C</a:t>
            </a:r>
            <a:r>
              <a:rPr lang="ja-JP" altLang="en-US" dirty="0"/>
              <a:t>の差分　</a:t>
            </a:r>
            <a:r>
              <a:rPr lang="ja-JP" altLang="en-US" dirty="0">
                <a:solidFill>
                  <a:srgbClr val="FF0000"/>
                </a:solidFill>
              </a:rPr>
              <a:t>＋</a:t>
            </a:r>
            <a:r>
              <a:rPr lang="en-US" altLang="ja-JP" dirty="0">
                <a:solidFill>
                  <a:srgbClr val="FF0000"/>
                </a:solidFill>
              </a:rPr>
              <a:t>36.8%</a:t>
            </a:r>
            <a:endParaRPr lang="en-US" dirty="0">
              <a:solidFill>
                <a:srgbClr val="FF0000"/>
              </a:solidFill>
            </a:endParaRPr>
          </a:p>
        </p:txBody>
      </p:sp>
    </p:spTree>
    <p:extLst>
      <p:ext uri="{BB962C8B-B14F-4D97-AF65-F5344CB8AC3E}">
        <p14:creationId xmlns:p14="http://schemas.microsoft.com/office/powerpoint/2010/main" val="1473747566"/>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12863</TotalTime>
  <Words>3988</Words>
  <Application>Microsoft Office PowerPoint</Application>
  <PresentationFormat>画面に合わせる (4:3)</PresentationFormat>
  <Paragraphs>172</Paragraphs>
  <Slides>33</Slides>
  <Notes>11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33</vt:i4>
      </vt:variant>
    </vt:vector>
  </HeadingPairs>
  <TitlesOfParts>
    <vt:vector size="41" baseType="lpstr">
      <vt:lpstr>ＭＳ Ｐゴシック</vt:lpstr>
      <vt:lpstr>ＭＳ ゴシック</vt:lpstr>
      <vt:lpstr>ＭＳ 明朝</vt:lpstr>
      <vt:lpstr>Arial</vt:lpstr>
      <vt:lpstr>Century</vt:lpstr>
      <vt:lpstr>Times New Roman</vt:lpstr>
      <vt:lpstr>Wingdings</vt:lpstr>
      <vt:lpstr>Profile</vt:lpstr>
      <vt:lpstr>人口減少、北海道の未来は?　 「消滅可能性自治体」についての考察  Population Decline, What does the Future hold for Hokkaido? Considerations on the “Municipalities at Risk of Disappearing” </vt:lpstr>
      <vt:lpstr>はじめに</vt:lpstr>
      <vt:lpstr>PowerPoint プレゼンテーション</vt:lpstr>
      <vt:lpstr>1.人口戦略会議のレポートを人口学的にどう解釈し分析すべきか</vt:lpstr>
      <vt:lpstr>人口戦略会議の「消滅可能性自治体」</vt:lpstr>
      <vt:lpstr>表１：分析対象地域の消滅可能性リスト</vt:lpstr>
      <vt:lpstr>「地方消滅」の人口学</vt:lpstr>
      <vt:lpstr>2050年までの人口減少と20－39歳の女性人口の移動・減少の効果</vt:lpstr>
      <vt:lpstr>2050年までの人口減少と20－39歳の若年女性の移動・減少の効果(表２）</vt:lpstr>
      <vt:lpstr>地域の人口減少は止められるか？</vt:lpstr>
      <vt:lpstr>地域活性化による人口減少の緩和は可能か？</vt:lpstr>
      <vt:lpstr>地域社会で何が起きているのか？</vt:lpstr>
      <vt:lpstr>２. 北海道の人口減少はどこまで進むか？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まとめ：今後30年の人口変動　その１</vt:lpstr>
      <vt:lpstr>　まとめ：今後30年の人口動向　その２</vt:lpstr>
      <vt:lpstr>　まとめ：今後30年の人口動向　その３</vt:lpstr>
      <vt:lpstr>限界集落・限界自治体の人口学 2050年の当別町の場合</vt:lpstr>
      <vt:lpstr>3.人口減少、北海道の未来は?　</vt:lpstr>
      <vt:lpstr>人口減少・少子高齢化にともなう問題</vt:lpstr>
      <vt:lpstr>地域の存続・機能の再検討</vt:lpstr>
      <vt:lpstr>具体的提案</vt:lpstr>
      <vt:lpstr>おわりに　人口減少の未来？</vt:lpstr>
      <vt:lpstr>参考文献 </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札幌市立 大学</dc:creator>
  <cp:lastModifiedBy>俊彦 原</cp:lastModifiedBy>
  <cp:revision>276</cp:revision>
  <cp:lastPrinted>2024-05-25T02:53:26Z</cp:lastPrinted>
  <dcterms:created xsi:type="dcterms:W3CDTF">2015-09-01T07:38:02Z</dcterms:created>
  <dcterms:modified xsi:type="dcterms:W3CDTF">2025-11-12T04:42:57Z</dcterms:modified>
</cp:coreProperties>
</file>