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53"/>
  </p:notesMasterIdLst>
  <p:sldIdLst>
    <p:sldId id="296" r:id="rId2"/>
    <p:sldId id="292" r:id="rId3"/>
    <p:sldId id="301" r:id="rId4"/>
    <p:sldId id="302"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8" r:id="rId29"/>
    <p:sldId id="327" r:id="rId30"/>
    <p:sldId id="329" r:id="rId31"/>
    <p:sldId id="331" r:id="rId32"/>
    <p:sldId id="332" r:id="rId33"/>
    <p:sldId id="330" r:id="rId34"/>
    <p:sldId id="333"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291" r:id="rId51"/>
    <p:sldId id="289" r:id="rId52"/>
  </p:sldIdLst>
  <p:sldSz cx="12192000" cy="6858000"/>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60"/>
  </p:normalViewPr>
  <p:slideViewPr>
    <p:cSldViewPr snapToGrid="0" showGuides="1">
      <p:cViewPr>
        <p:scale>
          <a:sx n="75" d="100"/>
          <a:sy n="75" d="100"/>
        </p:scale>
        <p:origin x="156" y="-3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434999" cy="356437"/>
          </a:xfrm>
          <a:prstGeom prst="rect">
            <a:avLst/>
          </a:prstGeom>
        </p:spPr>
        <p:txBody>
          <a:bodyPr vert="horz" lIns="99075" tIns="49538" rIns="99075" bIns="49538" rtlCol="0"/>
          <a:lstStyle>
            <a:lvl1pPr algn="l">
              <a:defRPr sz="1300"/>
            </a:lvl1pPr>
          </a:lstStyle>
          <a:p>
            <a:endParaRPr lang="en-US"/>
          </a:p>
        </p:txBody>
      </p:sp>
      <p:sp>
        <p:nvSpPr>
          <p:cNvPr id="3" name="日付プレースホルダー 2"/>
          <p:cNvSpPr>
            <a:spLocks noGrp="1"/>
          </p:cNvSpPr>
          <p:nvPr>
            <p:ph type="dt" idx="1"/>
          </p:nvPr>
        </p:nvSpPr>
        <p:spPr>
          <a:xfrm>
            <a:off x="5797248" y="1"/>
            <a:ext cx="4434999" cy="356437"/>
          </a:xfrm>
          <a:prstGeom prst="rect">
            <a:avLst/>
          </a:prstGeom>
        </p:spPr>
        <p:txBody>
          <a:bodyPr vert="horz" lIns="99075" tIns="49538" rIns="99075" bIns="49538" rtlCol="0"/>
          <a:lstStyle>
            <a:lvl1pPr algn="r">
              <a:defRPr sz="1300"/>
            </a:lvl1pPr>
          </a:lstStyle>
          <a:p>
            <a:fld id="{82D25E16-D2D2-4A46-B2D7-CE0DD9CE417A}" type="datetimeFigureOut">
              <a:rPr lang="en-US" smtClean="0"/>
              <a:t>12/16/2023</a:t>
            </a:fld>
            <a:endParaRPr lang="en-US"/>
          </a:p>
        </p:txBody>
      </p:sp>
      <p:sp>
        <p:nvSpPr>
          <p:cNvPr id="4" name="スライド イメージ プレースホルダー 3"/>
          <p:cNvSpPr>
            <a:spLocks noGrp="1" noRot="1" noChangeAspect="1"/>
          </p:cNvSpPr>
          <p:nvPr>
            <p:ph type="sldImg" idx="2"/>
          </p:nvPr>
        </p:nvSpPr>
        <p:spPr>
          <a:xfrm>
            <a:off x="2986088" y="887413"/>
            <a:ext cx="4265612" cy="2398712"/>
          </a:xfrm>
          <a:prstGeom prst="rect">
            <a:avLst/>
          </a:prstGeom>
          <a:noFill/>
          <a:ln w="12700">
            <a:solidFill>
              <a:prstClr val="black"/>
            </a:solidFill>
          </a:ln>
        </p:spPr>
        <p:txBody>
          <a:bodyPr vert="horz" lIns="99075" tIns="49538" rIns="99075" bIns="49538" rtlCol="0" anchor="ctr"/>
          <a:lstStyle/>
          <a:p>
            <a:endParaRPr lang="en-US"/>
          </a:p>
        </p:txBody>
      </p:sp>
      <p:sp>
        <p:nvSpPr>
          <p:cNvPr id="5" name="ノート プレースホルダー 4"/>
          <p:cNvSpPr>
            <a:spLocks noGrp="1"/>
          </p:cNvSpPr>
          <p:nvPr>
            <p:ph type="body" sz="quarter" idx="3"/>
          </p:nvPr>
        </p:nvSpPr>
        <p:spPr>
          <a:xfrm>
            <a:off x="1023462" y="3418831"/>
            <a:ext cx="8187690" cy="2797225"/>
          </a:xfrm>
          <a:prstGeom prst="rect">
            <a:avLst/>
          </a:prstGeom>
        </p:spPr>
        <p:txBody>
          <a:bodyPr vert="horz" lIns="99075" tIns="49538" rIns="99075" bIns="49538"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2" y="6747629"/>
            <a:ext cx="4434999" cy="356436"/>
          </a:xfrm>
          <a:prstGeom prst="rect">
            <a:avLst/>
          </a:prstGeom>
        </p:spPr>
        <p:txBody>
          <a:bodyPr vert="horz" lIns="99075" tIns="49538" rIns="99075" bIns="49538" rtlCol="0" anchor="b"/>
          <a:lstStyle>
            <a:lvl1pPr algn="l">
              <a:defRPr sz="1300"/>
            </a:lvl1pPr>
          </a:lstStyle>
          <a:p>
            <a:endParaRPr lang="en-US"/>
          </a:p>
        </p:txBody>
      </p:sp>
      <p:sp>
        <p:nvSpPr>
          <p:cNvPr id="7" name="スライド番号プレースホルダー 6"/>
          <p:cNvSpPr>
            <a:spLocks noGrp="1"/>
          </p:cNvSpPr>
          <p:nvPr>
            <p:ph type="sldNum" sz="quarter" idx="5"/>
          </p:nvPr>
        </p:nvSpPr>
        <p:spPr>
          <a:xfrm>
            <a:off x="5797248" y="6747629"/>
            <a:ext cx="4434999" cy="356436"/>
          </a:xfrm>
          <a:prstGeom prst="rect">
            <a:avLst/>
          </a:prstGeom>
        </p:spPr>
        <p:txBody>
          <a:bodyPr vert="horz" lIns="99075" tIns="49538" rIns="99075" bIns="49538" rtlCol="0" anchor="b"/>
          <a:lstStyle>
            <a:lvl1pPr algn="r">
              <a:defRPr sz="1300"/>
            </a:lvl1pPr>
          </a:lstStyle>
          <a:p>
            <a:fld id="{9DDE73A9-2D9B-434A-AA50-674A2C595B35}" type="slidenum">
              <a:rPr lang="en-US" smtClean="0"/>
              <a:t>‹#›</a:t>
            </a:fld>
            <a:endParaRPr lang="en-US"/>
          </a:p>
        </p:txBody>
      </p:sp>
    </p:spTree>
    <p:extLst>
      <p:ext uri="{BB962C8B-B14F-4D97-AF65-F5344CB8AC3E}">
        <p14:creationId xmlns:p14="http://schemas.microsoft.com/office/powerpoint/2010/main" val="109134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3EBD420-7740-442F-9FF0-92932372D9B6}" type="datetime1">
              <a:rPr lang="en-US" smtClean="0"/>
              <a:t>12/16/2023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651057-9D53-4671-8BB3-1822284DB68F}" type="datetime1">
              <a:rPr lang="en-US" smtClean="0"/>
              <a:t>12/16/2023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9D699B-015F-4E6C-9084-FF989B72D8F2}" type="datetime1">
              <a:rPr lang="en-US" smtClean="0"/>
              <a:t>12/16/2023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34E01B-1B37-4207-8016-2019BEE53AAF}" type="datetime1">
              <a:rPr lang="en-US" smtClean="0"/>
              <a:t>12/16/2023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5BD7CA-02E5-4A55-8206-682C17431A9A}" type="datetime1">
              <a:rPr lang="en-US" smtClean="0"/>
              <a:t>12/16/2023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311E5A4-7019-4413-8F3B-3D3C65B08066}" type="datetime1">
              <a:rPr lang="en-US" smtClean="0"/>
              <a:t>12/16/2023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0A54588A-F79A-4D88-82A0-566AF8C90AF9}" type="datetime1">
              <a:rPr lang="en-US" smtClean="0"/>
              <a:t>12/16/2023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8B7C73-3F95-4335-AA6B-99345D51C9D5}" type="datetime1">
              <a:rPr lang="en-US" smtClean="0"/>
              <a:t>12/16/2023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611356F-8B6F-47D3-BEF1-29BF2FF6A6DF}" type="datetime1">
              <a:rPr lang="en-US" smtClean="0"/>
              <a:t>12/16/2023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D86BD7-3AB2-4A63-9B4B-37DE15670383}" type="datetime1">
              <a:rPr lang="en-US" smtClean="0"/>
              <a:t>12/16/2023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F733588-2250-4390-8F5F-003DF61C4C3B}" type="datetime1">
              <a:rPr lang="en-US" smtClean="0"/>
              <a:t>12/16/2023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FBDA313-CF61-4AA9-9038-BA605CD03205}" type="datetime1">
              <a:rPr lang="en-US" smtClean="0"/>
              <a:t>12/16/2023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970F20A-1EBC-41B8-8857-6EAE5EB6CA56}" type="datetime1">
              <a:rPr lang="en-US" smtClean="0"/>
              <a:t>12/16/2023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F213F66-1E19-4415-B732-D3A163C96AEF}" type="datetime1">
              <a:rPr lang="en-US" smtClean="0"/>
              <a:t>12/16/2023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04C4396-685D-4C41-9070-447FA68C05E7}" type="datetime1">
              <a:rPr lang="en-US" smtClean="0"/>
              <a:t>12/16/2023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3E2A314-D50F-43A9-939B-B2862648DED6}" type="datetime1">
              <a:rPr lang="en-US" smtClean="0"/>
              <a:t>12/16/2023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1A1DFF-8E6E-4775-AFFC-28C3F90EB092}" type="datetime1">
              <a:rPr lang="en-US" smtClean="0"/>
              <a:t>12/16/2023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BFEFE79-7F01-4F72-98CE-0E6E99464CC9}" type="datetime1">
              <a:rPr lang="en-US" smtClean="0"/>
              <a:t>12/16/2023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gで描かれた人の顔&#10;&#10;低い精度で自動的に生成された説明">
            <a:extLst>
              <a:ext uri="{FF2B5EF4-FFF2-40B4-BE49-F238E27FC236}">
                <a16:creationId xmlns:a16="http://schemas.microsoft.com/office/drawing/2014/main" id="{C0C71BE5-4C70-1492-1FC4-654C2EE7E874}"/>
              </a:ext>
            </a:extLst>
          </p:cNvPr>
          <p:cNvPicPr>
            <a:picLocks noChangeAspect="1"/>
          </p:cNvPicPr>
          <p:nvPr/>
        </p:nvPicPr>
        <p:blipFill rotWithShape="1">
          <a:blip r:embed="rId2">
            <a:duotone>
              <a:schemeClr val="bg2">
                <a:shade val="45000"/>
                <a:satMod val="135000"/>
              </a:schemeClr>
              <a:prstClr val="white"/>
            </a:duotone>
            <a:alphaModFix amt="25000"/>
          </a:blip>
          <a:srcRect t="12743" b="7470"/>
          <a:stretch/>
        </p:blipFill>
        <p:spPr>
          <a:xfrm>
            <a:off x="309443" y="0"/>
            <a:ext cx="11573113" cy="6509878"/>
          </a:xfrm>
          <a:prstGeom prst="rect">
            <a:avLst/>
          </a:prstGeom>
        </p:spPr>
      </p:pic>
      <p:sp>
        <p:nvSpPr>
          <p:cNvPr id="2" name="タイトル 1">
            <a:extLst>
              <a:ext uri="{FF2B5EF4-FFF2-40B4-BE49-F238E27FC236}">
                <a16:creationId xmlns:a16="http://schemas.microsoft.com/office/drawing/2014/main" id="{DBC16B7D-03CA-6351-48C0-872CE1783A3E}"/>
              </a:ext>
            </a:extLst>
          </p:cNvPr>
          <p:cNvSpPr>
            <a:spLocks noGrp="1"/>
          </p:cNvSpPr>
          <p:nvPr>
            <p:ph type="ctrTitle"/>
          </p:nvPr>
        </p:nvSpPr>
        <p:spPr>
          <a:xfrm>
            <a:off x="886868" y="917952"/>
            <a:ext cx="10418263" cy="2056604"/>
          </a:xfrm>
        </p:spPr>
        <p:txBody>
          <a:bodyPr anchor="ctr" anchorCtr="0">
            <a:normAutofit fontScale="90000"/>
          </a:bodyPr>
          <a:lstStyle/>
          <a:p>
            <a:r>
              <a:rPr lang="en-US" altLang="ja-JP" sz="3200" dirty="0">
                <a:latin typeface="+mj-ea"/>
              </a:rPr>
              <a:t>【</a:t>
            </a:r>
            <a:r>
              <a:rPr lang="ja-JP" altLang="en-US" sz="3200" dirty="0">
                <a:latin typeface="+mj-ea"/>
              </a:rPr>
              <a:t>会長講演</a:t>
            </a:r>
            <a:r>
              <a:rPr lang="en-US" altLang="ja-JP" sz="3200" dirty="0">
                <a:latin typeface="+mj-ea"/>
              </a:rPr>
              <a:t>】</a:t>
            </a:r>
            <a:br>
              <a:rPr lang="en-US" altLang="ja-JP" sz="3200" dirty="0">
                <a:latin typeface="+mj-ea"/>
              </a:rPr>
            </a:br>
            <a:br>
              <a:rPr lang="en-US" altLang="ja-JP" sz="3200" dirty="0"/>
            </a:br>
            <a:r>
              <a:rPr lang="ja-JP" altLang="en-US" sz="4000" dirty="0">
                <a:latin typeface="+mj-ea"/>
              </a:rPr>
              <a:t>人口学の過去・現在・未来を考える</a:t>
            </a:r>
            <a:br>
              <a:rPr lang="en-US" altLang="ja-JP" sz="4000" dirty="0">
                <a:latin typeface="+mj-ea"/>
              </a:rPr>
            </a:br>
            <a:r>
              <a:rPr lang="en-US" altLang="ja-JP" sz="3600" dirty="0">
                <a:latin typeface="+mj-ea"/>
              </a:rPr>
              <a:t>The Past, Present, and Future of Demography</a:t>
            </a:r>
            <a:br>
              <a:rPr lang="ja-JP" altLang="en-US" sz="4000" dirty="0">
                <a:latin typeface="+mj-ea"/>
              </a:rPr>
            </a:br>
            <a:endParaRPr lang="en-US" sz="1200" dirty="0">
              <a:latin typeface="+mj-ea"/>
            </a:endParaRPr>
          </a:p>
        </p:txBody>
      </p:sp>
      <p:sp>
        <p:nvSpPr>
          <p:cNvPr id="3" name="字幕 2">
            <a:extLst>
              <a:ext uri="{FF2B5EF4-FFF2-40B4-BE49-F238E27FC236}">
                <a16:creationId xmlns:a16="http://schemas.microsoft.com/office/drawing/2014/main" id="{5A6F9963-F324-0363-C8B4-FE05CEC3448C}"/>
              </a:ext>
            </a:extLst>
          </p:cNvPr>
          <p:cNvSpPr>
            <a:spLocks noGrp="1"/>
          </p:cNvSpPr>
          <p:nvPr>
            <p:ph type="subTitle" idx="1"/>
          </p:nvPr>
        </p:nvSpPr>
        <p:spPr>
          <a:xfrm>
            <a:off x="1497623" y="3671371"/>
            <a:ext cx="8880266" cy="2345797"/>
          </a:xfrm>
        </p:spPr>
        <p:txBody>
          <a:bodyPr>
            <a:normAutofit/>
          </a:bodyPr>
          <a:lstStyle/>
          <a:p>
            <a:r>
              <a:rPr lang="ja-JP" altLang="en-US" sz="2000" dirty="0">
                <a:latin typeface="+mn-ea"/>
              </a:rPr>
              <a:t>原　俊彦　（札幌市立大学　名誉教授）</a:t>
            </a:r>
            <a:endParaRPr lang="en-US" altLang="ja-JP" sz="2000" dirty="0">
              <a:latin typeface="+mn-ea"/>
            </a:endParaRPr>
          </a:p>
          <a:p>
            <a:endParaRPr lang="en-US" altLang="ja-JP" sz="1050" dirty="0">
              <a:latin typeface="+mn-ea"/>
            </a:endParaRPr>
          </a:p>
          <a:p>
            <a:r>
              <a:rPr lang="zh-CN" altLang="en-US" sz="2000" b="1" dirty="0">
                <a:latin typeface="ＭＳ ゴシック" panose="020B0609070205080204" pitchFamily="49" charset="-128"/>
                <a:ea typeface="ＭＳ ゴシック" panose="020B0609070205080204" pitchFamily="49" charset="-128"/>
              </a:rPr>
              <a:t>人口学研究会</a:t>
            </a:r>
            <a:r>
              <a:rPr lang="en-US" altLang="zh-CN" sz="2000" b="1" dirty="0">
                <a:latin typeface="ＭＳ ゴシック" panose="020B0609070205080204" pitchFamily="49" charset="-128"/>
                <a:ea typeface="ＭＳ ゴシック" panose="020B0609070205080204" pitchFamily="49" charset="-128"/>
              </a:rPr>
              <a:t>〔</a:t>
            </a:r>
            <a:r>
              <a:rPr lang="zh-CN" altLang="en-US" sz="2000" b="1" dirty="0">
                <a:latin typeface="ＭＳ ゴシック" panose="020B0609070205080204" pitchFamily="49" charset="-128"/>
                <a:ea typeface="ＭＳ ゴシック" panose="020B0609070205080204" pitchFamily="49" charset="-128"/>
              </a:rPr>
              <a:t>第</a:t>
            </a:r>
            <a:r>
              <a:rPr lang="en-US" altLang="zh-CN" sz="2000" b="1" dirty="0">
                <a:latin typeface="ＭＳ ゴシック" panose="020B0609070205080204" pitchFamily="49" charset="-128"/>
                <a:ea typeface="ＭＳ ゴシック" panose="020B0609070205080204" pitchFamily="49" charset="-128"/>
              </a:rPr>
              <a:t>656</a:t>
            </a:r>
            <a:r>
              <a:rPr lang="zh-CN" altLang="en-US" sz="2000" b="1" dirty="0">
                <a:latin typeface="ＭＳ ゴシック" panose="020B0609070205080204" pitchFamily="49" charset="-128"/>
                <a:ea typeface="ＭＳ ゴシック" panose="020B0609070205080204" pitchFamily="49" charset="-128"/>
              </a:rPr>
              <a:t>回例会</a:t>
            </a:r>
            <a:r>
              <a:rPr lang="en-US" altLang="zh-CN" sz="2000" b="1" dirty="0">
                <a:latin typeface="ＭＳ ゴシック" panose="020B0609070205080204" pitchFamily="49" charset="-128"/>
                <a:ea typeface="ＭＳ ゴシック" panose="020B0609070205080204" pitchFamily="49" charset="-128"/>
              </a:rPr>
              <a:t>〕</a:t>
            </a:r>
            <a:r>
              <a:rPr lang="en-US" sz="2000" b="1" dirty="0">
                <a:latin typeface="ＭＳ ゴシック" panose="020B0609070205080204" pitchFamily="49" charset="-128"/>
                <a:ea typeface="ＭＳ ゴシック" panose="020B0609070205080204" pitchFamily="49" charset="-128"/>
              </a:rPr>
              <a:t> </a:t>
            </a:r>
          </a:p>
          <a:p>
            <a:r>
              <a:rPr lang="en-US" sz="2000" b="1" dirty="0">
                <a:latin typeface="+mn-ea"/>
              </a:rPr>
              <a:t>2023 </a:t>
            </a:r>
            <a:r>
              <a:rPr lang="ja-JP" altLang="en-US" sz="2000" b="1" dirty="0">
                <a:latin typeface="+mn-ea"/>
              </a:rPr>
              <a:t>年</a:t>
            </a:r>
            <a:r>
              <a:rPr lang="en-US" altLang="ja-JP" sz="2000" b="1" dirty="0">
                <a:latin typeface="+mn-ea"/>
              </a:rPr>
              <a:t>12</a:t>
            </a:r>
            <a:r>
              <a:rPr lang="ja-JP" altLang="en-US" sz="2000" b="1" dirty="0">
                <a:latin typeface="+mn-ea"/>
              </a:rPr>
              <a:t>月</a:t>
            </a:r>
            <a:r>
              <a:rPr lang="en-US" altLang="ja-JP" sz="2000" b="1" dirty="0">
                <a:latin typeface="+mn-ea"/>
              </a:rPr>
              <a:t>16</a:t>
            </a:r>
            <a:r>
              <a:rPr lang="ja-JP" altLang="en-US" sz="2000" b="1" dirty="0">
                <a:latin typeface="+mn-ea"/>
              </a:rPr>
              <a:t>日（土）</a:t>
            </a:r>
            <a:endParaRPr lang="en-US" altLang="ja-JP" sz="2000" b="1" dirty="0">
              <a:latin typeface="+mn-ea"/>
            </a:endParaRPr>
          </a:p>
          <a:p>
            <a:r>
              <a:rPr lang="ja-JP" altLang="en-US" sz="2000" dirty="0">
                <a:solidFill>
                  <a:schemeClr val="tx1">
                    <a:lumMod val="65000"/>
                    <a:lumOff val="35000"/>
                  </a:schemeClr>
                </a:solidFill>
                <a:latin typeface="+mn-ea"/>
              </a:rPr>
              <a:t>中央大学　</a:t>
            </a:r>
            <a:r>
              <a:rPr lang="en-US" altLang="ja-JP" sz="2000" dirty="0">
                <a:solidFill>
                  <a:schemeClr val="tx1">
                    <a:lumMod val="65000"/>
                    <a:lumOff val="35000"/>
                  </a:schemeClr>
                </a:solidFill>
                <a:latin typeface="+mn-ea"/>
              </a:rPr>
              <a:t>ZOOM</a:t>
            </a:r>
            <a:r>
              <a:rPr lang="ja-JP" altLang="en-US" sz="2000" dirty="0">
                <a:solidFill>
                  <a:schemeClr val="tx1">
                    <a:lumMod val="65000"/>
                    <a:lumOff val="35000"/>
                  </a:schemeClr>
                </a:solidFill>
                <a:latin typeface="+mn-ea"/>
              </a:rPr>
              <a:t>開催</a:t>
            </a:r>
            <a:endParaRPr lang="en-US" sz="2000" dirty="0">
              <a:solidFill>
                <a:schemeClr val="tx1">
                  <a:lumMod val="65000"/>
                  <a:lumOff val="35000"/>
                </a:schemeClr>
              </a:solidFill>
              <a:latin typeface="+mn-ea"/>
            </a:endParaRPr>
          </a:p>
        </p:txBody>
      </p:sp>
    </p:spTree>
    <p:extLst>
      <p:ext uri="{BB962C8B-B14F-4D97-AF65-F5344CB8AC3E}">
        <p14:creationId xmlns:p14="http://schemas.microsoft.com/office/powerpoint/2010/main" val="48805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２．人口学とは何か？　　３／３</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366107" y="1754427"/>
            <a:ext cx="9459785" cy="4161631"/>
          </a:xfrm>
        </p:spPr>
        <p:txBody>
          <a:bodyPr>
            <a:normAutofit fontScale="85000" lnSpcReduction="10000"/>
          </a:bodyPr>
          <a:lstStyle/>
          <a:p>
            <a:pPr marL="0" indent="0">
              <a:buNone/>
            </a:pPr>
            <a:r>
              <a:rPr lang="ja-JP" altLang="en-US" dirty="0"/>
              <a:t>　</a:t>
            </a:r>
            <a:r>
              <a:rPr lang="ja-JP" altLang="en-US" sz="2800" dirty="0"/>
              <a:t>「また、このような単位時間・空間あたりの状態変化は、集団の性・年齢別構成や健康状態など人口再生産を直接規定する物理的・生物学的要因（直接要因）と、社会・経済・文化・自然など人口再生産を間接的に規定する環境要因（間接要因）の影響を受ける。このため集団としての単位時間・空間あたりの人口状態については、その量的・質的変化の把握・記述・予測・制御のための指標や原理が追究されねばならない。」</a:t>
            </a:r>
          </a:p>
          <a:p>
            <a:pPr marL="0" indent="0">
              <a:buNone/>
            </a:pPr>
            <a:r>
              <a:rPr lang="ja-JP" altLang="en-US" sz="2800" dirty="0"/>
              <a:t>ということで、人口学が扱う領域と対象、その方法が定義されます。</a:t>
            </a:r>
          </a:p>
          <a:p>
            <a:pPr marL="0" indent="0">
              <a:buNone/>
            </a:pPr>
            <a:r>
              <a:rPr lang="ja-JP" altLang="en-US" sz="2800" dirty="0"/>
              <a:t>　ここでは、とりあえず「人口学」をこのように定義した上で、人口学の過去・現在・未来について考えてみたいと思います。</a:t>
            </a:r>
          </a:p>
          <a:p>
            <a:pPr marL="0" indent="0">
              <a:buNone/>
            </a:pPr>
            <a:endParaRPr lang="en-US" altLang="ja-JP" dirty="0"/>
          </a:p>
        </p:txBody>
      </p:sp>
      <p:sp>
        <p:nvSpPr>
          <p:cNvPr id="4" name="日付プレースホルダー 3">
            <a:extLst>
              <a:ext uri="{FF2B5EF4-FFF2-40B4-BE49-F238E27FC236}">
                <a16:creationId xmlns:a16="http://schemas.microsoft.com/office/drawing/2014/main" id="{66D70AEF-353E-3AC1-0985-4B15ACE8AB4D}"/>
              </a:ext>
            </a:extLst>
          </p:cNvPr>
          <p:cNvSpPr>
            <a:spLocks noGrp="1"/>
          </p:cNvSpPr>
          <p:nvPr>
            <p:ph type="dt" sz="half" idx="10"/>
          </p:nvPr>
        </p:nvSpPr>
        <p:spPr/>
        <p:txBody>
          <a:bodyPr/>
          <a:lstStyle/>
          <a:p>
            <a:fld id="{1EE8E33E-927F-485A-869F-E2F7B32F90C3}"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5CD20E36-8D7E-8F85-6FB5-FBD0FEBA2068}"/>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957704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３．人口学の過去　マルサス以前　１ ／１６</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366107" y="1754427"/>
            <a:ext cx="9459785" cy="4161631"/>
          </a:xfrm>
        </p:spPr>
        <p:txBody>
          <a:bodyPr>
            <a:normAutofit lnSpcReduction="10000"/>
          </a:bodyPr>
          <a:lstStyle/>
          <a:p>
            <a:pPr marL="0" indent="0">
              <a:buNone/>
            </a:pPr>
            <a:r>
              <a:rPr lang="ja-JP" altLang="en-US" dirty="0"/>
              <a:t>　</a:t>
            </a:r>
            <a:r>
              <a:rPr lang="ja-JP" altLang="en-US" sz="2800" dirty="0"/>
              <a:t>「人は生まれ、移動し、死ぬ」というのはホモ・サピエンスとしての人類に共通する現象であり、先史時代から現在まで、おそらく未来においても変わらないと想定できます。</a:t>
            </a:r>
            <a:endParaRPr lang="en-US" altLang="ja-JP" sz="2800" dirty="0"/>
          </a:p>
          <a:p>
            <a:pPr marL="0" indent="0">
              <a:buNone/>
            </a:pPr>
            <a:r>
              <a:rPr lang="ja-JP" altLang="en-US" sz="2800" dirty="0"/>
              <a:t>　つまり、神のように最初からアプリオリ（先験的）に存在している人とか、生まれた場所から全く移動しない人（時空間上の固定点）とか、永遠に死ない人（不死）はおらず、個人の状態変化はアポステリオリ（事後的にのみ）に事実として観察されうると考えて良いでしょう。</a:t>
            </a:r>
            <a:endParaRPr lang="en-US" altLang="ja-JP" dirty="0"/>
          </a:p>
        </p:txBody>
      </p:sp>
      <p:sp>
        <p:nvSpPr>
          <p:cNvPr id="4" name="日付プレースホルダー 3">
            <a:extLst>
              <a:ext uri="{FF2B5EF4-FFF2-40B4-BE49-F238E27FC236}">
                <a16:creationId xmlns:a16="http://schemas.microsoft.com/office/drawing/2014/main" id="{AAA0853E-4F71-5623-399B-54C1AB253971}"/>
              </a:ext>
            </a:extLst>
          </p:cNvPr>
          <p:cNvSpPr>
            <a:spLocks noGrp="1"/>
          </p:cNvSpPr>
          <p:nvPr>
            <p:ph type="dt" sz="half" idx="10"/>
          </p:nvPr>
        </p:nvSpPr>
        <p:spPr/>
        <p:txBody>
          <a:bodyPr/>
          <a:lstStyle/>
          <a:p>
            <a:fld id="{ED912CE2-196B-4D9A-8EA6-90518B59CDAC}"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D4BC82AD-EA31-5606-9667-F92A4818E8EE}"/>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952305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３．人口学の過去　マルサス以前　２ ／１６</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707631" y="1765445"/>
            <a:ext cx="9088900" cy="4260782"/>
          </a:xfrm>
        </p:spPr>
        <p:txBody>
          <a:bodyPr>
            <a:normAutofit lnSpcReduction="10000"/>
          </a:bodyPr>
          <a:lstStyle/>
          <a:p>
            <a:pPr marL="0" indent="0">
              <a:buNone/>
            </a:pPr>
            <a:r>
              <a:rPr lang="ja-JP" altLang="en-US" sz="3800" dirty="0"/>
              <a:t>　ただ、この個体（個人）レベルの状態変化を、集合（人口・社会集団）としての状態変化として把握・記述・予測・制御するための知識・技術は最初からあった訳ではなく、時間の経過や空間的広がり、その必要性の増大とともに発達してきたと考えられます。</a:t>
            </a:r>
            <a:endParaRPr lang="en-US" altLang="ja-JP" sz="3800" dirty="0"/>
          </a:p>
          <a:p>
            <a:pPr marL="0" indent="0">
              <a:buNone/>
            </a:pPr>
            <a:endParaRPr lang="en-US" altLang="ja-JP" dirty="0"/>
          </a:p>
        </p:txBody>
      </p:sp>
      <p:sp>
        <p:nvSpPr>
          <p:cNvPr id="4" name="日付プレースホルダー 3">
            <a:extLst>
              <a:ext uri="{FF2B5EF4-FFF2-40B4-BE49-F238E27FC236}">
                <a16:creationId xmlns:a16="http://schemas.microsoft.com/office/drawing/2014/main" id="{BB764260-8932-E923-FDCA-4E9CA4315125}"/>
              </a:ext>
            </a:extLst>
          </p:cNvPr>
          <p:cNvSpPr>
            <a:spLocks noGrp="1"/>
          </p:cNvSpPr>
          <p:nvPr>
            <p:ph type="dt" sz="half" idx="10"/>
          </p:nvPr>
        </p:nvSpPr>
        <p:spPr/>
        <p:txBody>
          <a:bodyPr/>
          <a:lstStyle/>
          <a:p>
            <a:fld id="{7DC7A1F2-A5D9-413F-9896-1CEAAE4F8BBE}"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CD44561B-526C-8C13-1A32-9B21B407B10C}"/>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613805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３．人口学の過去　マルサス以前　３ ／１６</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707631" y="1765445"/>
            <a:ext cx="9088900" cy="4260782"/>
          </a:xfrm>
        </p:spPr>
        <p:txBody>
          <a:bodyPr>
            <a:normAutofit fontScale="70000" lnSpcReduction="20000"/>
          </a:bodyPr>
          <a:lstStyle/>
          <a:p>
            <a:pPr marL="0" indent="0">
              <a:buNone/>
            </a:pPr>
            <a:r>
              <a:rPr lang="ja-JP" altLang="en-US" sz="2900" dirty="0"/>
              <a:t>　初期の狩猟採集社会の社会集団の最小単位はバンド（</a:t>
            </a:r>
            <a:r>
              <a:rPr lang="en-US" altLang="ja-JP" sz="2900" dirty="0"/>
              <a:t>Bands</a:t>
            </a:r>
            <a:r>
              <a:rPr lang="ja-JP" altLang="en-US" sz="2900" dirty="0"/>
              <a:t>）と呼ばれるもので、一つのバンドの人口はせいぜい</a:t>
            </a:r>
            <a:r>
              <a:rPr lang="en-US" altLang="ja-JP" sz="2900" dirty="0"/>
              <a:t>50</a:t>
            </a:r>
            <a:r>
              <a:rPr lang="ja-JP" altLang="en-US" sz="2900" dirty="0"/>
              <a:t>～</a:t>
            </a:r>
            <a:r>
              <a:rPr lang="en-US" altLang="ja-JP" sz="2900" dirty="0"/>
              <a:t>70</a:t>
            </a:r>
            <a:r>
              <a:rPr lang="ja-JP" altLang="en-US" sz="2900" dirty="0"/>
              <a:t>人ほどであり、血縁関係を持つ人々の集まりだったといわれています。</a:t>
            </a:r>
            <a:endParaRPr lang="en-US" altLang="ja-JP" sz="2900" dirty="0"/>
          </a:p>
          <a:p>
            <a:pPr marL="0" indent="0">
              <a:buNone/>
            </a:pPr>
            <a:r>
              <a:rPr lang="ja-JP" altLang="en-US" sz="2900" dirty="0"/>
              <a:t>バンド集団からの人の出入りは、他のバンドとの交流を除けば頻繁にあったとは思えませんが、バンド自体はより良い自然（生活）環境を求め、常に移動し続けていたため、「生まれ、移動し、死ぬ」という状態変化は、身近な体験として観察可能であったはずですし、全員が血縁関係にある顔見知りの間柄にあって、社会集団としての規模（人口）を改めて数えあげて意識することはなかったと思います。</a:t>
            </a:r>
            <a:endParaRPr lang="en-US" altLang="ja-JP" sz="2900" dirty="0"/>
          </a:p>
          <a:p>
            <a:pPr marL="0" indent="0">
              <a:buNone/>
            </a:pPr>
            <a:r>
              <a:rPr lang="ja-JP" altLang="en-US" sz="2900" dirty="0"/>
              <a:t>しかし、何人の子どもが生まれ、そのうち何人が死んだか、働き手として誰が若く（年少）、誰が長生き（長老）かは常に意識されていたと思います。とりわけ、人口再生産の基盤となる女性の数や主に男性の役割である狩猟者（ハンター）の数の過不足は、バンド（</a:t>
            </a:r>
            <a:r>
              <a:rPr lang="en-US" altLang="ja-JP" sz="2900" dirty="0"/>
              <a:t>Bands</a:t>
            </a:r>
            <a:r>
              <a:rPr lang="ja-JP" altLang="en-US" sz="2900" dirty="0"/>
              <a:t>）の存続に直結する死活問題であったと思います。</a:t>
            </a:r>
            <a:endParaRPr lang="en-US" altLang="ja-JP" dirty="0"/>
          </a:p>
        </p:txBody>
      </p:sp>
      <p:sp>
        <p:nvSpPr>
          <p:cNvPr id="4" name="日付プレースホルダー 3">
            <a:extLst>
              <a:ext uri="{FF2B5EF4-FFF2-40B4-BE49-F238E27FC236}">
                <a16:creationId xmlns:a16="http://schemas.microsoft.com/office/drawing/2014/main" id="{A96DEA52-7FD3-1511-A893-56A5F65E4336}"/>
              </a:ext>
            </a:extLst>
          </p:cNvPr>
          <p:cNvSpPr>
            <a:spLocks noGrp="1"/>
          </p:cNvSpPr>
          <p:nvPr>
            <p:ph type="dt" sz="half" idx="10"/>
          </p:nvPr>
        </p:nvSpPr>
        <p:spPr/>
        <p:txBody>
          <a:bodyPr/>
          <a:lstStyle/>
          <a:p>
            <a:fld id="{F1FF011A-4775-446F-BBCF-00562D5B98BD}"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92463AA7-6A94-427F-F710-CC9600FD5528}"/>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70794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３．人口学の過去　マルサス以前　４ ／１６</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707631" y="1765445"/>
            <a:ext cx="9088900" cy="4260782"/>
          </a:xfrm>
        </p:spPr>
        <p:txBody>
          <a:bodyPr>
            <a:normAutofit fontScale="77500" lnSpcReduction="20000"/>
          </a:bodyPr>
          <a:lstStyle/>
          <a:p>
            <a:pPr marL="0" indent="0">
              <a:buNone/>
            </a:pPr>
            <a:r>
              <a:rPr lang="ja-JP" altLang="en-US" sz="2900" dirty="0"/>
              <a:t>　ただ人口統計学の第一歩となる「数える」という行為は、獲物の数や採集された堅果類のカウントから始まり、印や記号として記録されるようになったものと思われます。</a:t>
            </a:r>
            <a:endParaRPr lang="en-US" altLang="ja-JP" sz="2900" dirty="0"/>
          </a:p>
          <a:p>
            <a:pPr marL="0" indent="0">
              <a:buNone/>
            </a:pPr>
            <a:r>
              <a:rPr lang="ja-JP" altLang="en-US" sz="2900" dirty="0"/>
              <a:t>　有名なスペインのアルタミラの洞窟画は狩りの成功を願う祭祀的なものと解釈されていますが、大成功した狩猟の記録として描かれたと捉えることもできるではないかと思います。</a:t>
            </a:r>
            <a:endParaRPr lang="en-US" altLang="ja-JP" sz="2900" dirty="0"/>
          </a:p>
          <a:p>
            <a:pPr marL="0" indent="0">
              <a:buNone/>
            </a:pPr>
            <a:r>
              <a:rPr lang="ja-JP" altLang="en-US" sz="2900" dirty="0"/>
              <a:t>　また、天体観測は、バンドの位置や移動方向や距離などの測定に重要な知識・技術であり、その情報を記録したり伝達する手段はかなり早い段階から工夫・発達したものと思われます。大がかりなものとしてはイギリスのストーンヘンジ（ホーキンズ</a:t>
            </a:r>
            <a:r>
              <a:rPr lang="en-US" altLang="ja-JP" sz="2900" dirty="0"/>
              <a:t>1983</a:t>
            </a:r>
            <a:r>
              <a:rPr lang="ja-JP" altLang="en-US" sz="2900" dirty="0"/>
              <a:t>）が有名ですが、大小様々なストーンサークルが日本はもとより世界各地で発見されています。</a:t>
            </a:r>
            <a:endParaRPr lang="en-US" altLang="ja-JP" dirty="0"/>
          </a:p>
        </p:txBody>
      </p:sp>
      <p:sp>
        <p:nvSpPr>
          <p:cNvPr id="4" name="日付プレースホルダー 3">
            <a:extLst>
              <a:ext uri="{FF2B5EF4-FFF2-40B4-BE49-F238E27FC236}">
                <a16:creationId xmlns:a16="http://schemas.microsoft.com/office/drawing/2014/main" id="{3BA81017-E9E4-2E64-24AA-3A77A652F599}"/>
              </a:ext>
            </a:extLst>
          </p:cNvPr>
          <p:cNvSpPr>
            <a:spLocks noGrp="1"/>
          </p:cNvSpPr>
          <p:nvPr>
            <p:ph type="dt" sz="half" idx="10"/>
          </p:nvPr>
        </p:nvSpPr>
        <p:spPr/>
        <p:txBody>
          <a:bodyPr/>
          <a:lstStyle/>
          <a:p>
            <a:fld id="{CF225D57-8E00-49E6-BAC1-B096CA6B9B78}"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EB43A299-4A91-079C-55C7-7EBFD35B5B28}"/>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397492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３．人口学の過去　マルサス以前　５ ／１６</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707631" y="1765445"/>
            <a:ext cx="9088900" cy="4260782"/>
          </a:xfrm>
        </p:spPr>
        <p:txBody>
          <a:bodyPr>
            <a:normAutofit fontScale="92500" lnSpcReduction="20000"/>
          </a:bodyPr>
          <a:lstStyle/>
          <a:p>
            <a:pPr marL="0" indent="0">
              <a:buNone/>
            </a:pPr>
            <a:r>
              <a:rPr lang="ja-JP" altLang="en-US" sz="2900" dirty="0"/>
              <a:t>　さらに複数のバンド（</a:t>
            </a:r>
            <a:r>
              <a:rPr lang="en-US" altLang="ja-JP" sz="2900" dirty="0"/>
              <a:t>Bands</a:t>
            </a:r>
            <a:r>
              <a:rPr lang="ja-JP" altLang="en-US" sz="2900" dirty="0"/>
              <a:t>）から部族（</a:t>
            </a:r>
            <a:r>
              <a:rPr lang="en-US" altLang="ja-JP" sz="2900" dirty="0" err="1"/>
              <a:t>Treibe</a:t>
            </a:r>
            <a:r>
              <a:rPr lang="ja-JP" altLang="en-US" sz="2900" dirty="0"/>
              <a:t>）が形成され、部族が連合化して氏族（</a:t>
            </a:r>
            <a:r>
              <a:rPr lang="en-US" altLang="ja-JP" sz="2900" dirty="0"/>
              <a:t>Clan</a:t>
            </a:r>
            <a:r>
              <a:rPr lang="ja-JP" altLang="en-US" sz="2900" dirty="0"/>
              <a:t>）となるにつれ、社会集団の人口規模も数百から数千のオーダーになり、季節的な集合に限れば万単位に及ぶこともあったとされています（鈴木・大塚・箱崎</a:t>
            </a:r>
            <a:r>
              <a:rPr lang="en-US" altLang="ja-JP" sz="2900" dirty="0"/>
              <a:t>1992</a:t>
            </a:r>
            <a:r>
              <a:rPr lang="ja-JP" altLang="en-US" sz="2900" dirty="0"/>
              <a:t>）。しかし、社会全体として人口規模を数量的に意識したり把握したりすることはなかったと思われます。というのも、定住生活が始まり移動が制約されるようにならない限り、人口の把握は容易でなく、また社会システムが階層化し、複雑な上下関係の分業（支配・被支配）が始まらない限り、人口を把握・計測することには何のメリットもなかったと思います。</a:t>
            </a:r>
            <a:endParaRPr lang="en-US" altLang="ja-JP" dirty="0"/>
          </a:p>
        </p:txBody>
      </p:sp>
      <p:sp>
        <p:nvSpPr>
          <p:cNvPr id="4" name="日付プレースホルダー 3">
            <a:extLst>
              <a:ext uri="{FF2B5EF4-FFF2-40B4-BE49-F238E27FC236}">
                <a16:creationId xmlns:a16="http://schemas.microsoft.com/office/drawing/2014/main" id="{2275A720-F726-0A19-DECB-1BE318865CBE}"/>
              </a:ext>
            </a:extLst>
          </p:cNvPr>
          <p:cNvSpPr>
            <a:spLocks noGrp="1"/>
          </p:cNvSpPr>
          <p:nvPr>
            <p:ph type="dt" sz="half" idx="10"/>
          </p:nvPr>
        </p:nvSpPr>
        <p:spPr/>
        <p:txBody>
          <a:bodyPr/>
          <a:lstStyle/>
          <a:p>
            <a:fld id="{74E6B593-DBBB-4487-807E-17BAA0161DAB}"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7BE7FABF-A3A7-259C-0792-70E535059596}"/>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655179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３．人口学の過去　マルサス以前　６ ／１６</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707631" y="1765445"/>
            <a:ext cx="9088900" cy="4260782"/>
          </a:xfrm>
        </p:spPr>
        <p:txBody>
          <a:bodyPr>
            <a:normAutofit fontScale="85000" lnSpcReduction="20000"/>
          </a:bodyPr>
          <a:lstStyle/>
          <a:p>
            <a:pPr marL="0" indent="0">
              <a:buNone/>
            </a:pPr>
            <a:r>
              <a:rPr lang="ja-JP" altLang="en-US" sz="2900" dirty="0"/>
              <a:t>　この点から考えれば、定住・農耕社会が成立したことが、人口学の誕生に繋がったといえます。センサスという言葉は、現在のところ「国勢調査」を意味しますが、ウイキペディアによれば、</a:t>
            </a:r>
          </a:p>
          <a:p>
            <a:pPr marL="0" indent="0">
              <a:buNone/>
            </a:pPr>
            <a:r>
              <a:rPr lang="ja-JP" altLang="en-US" sz="2900" dirty="0"/>
              <a:t>　「センサス（英</a:t>
            </a:r>
            <a:r>
              <a:rPr lang="en-US" altLang="ja-JP" sz="2900" dirty="0"/>
              <a:t>: Census</a:t>
            </a:r>
            <a:r>
              <a:rPr lang="ja-JP" altLang="en-US" sz="2900" dirty="0"/>
              <a:t>）」とは、古代ローマにおいて行われていたケンソル（監察官）による市民登録のための資産調査（ケンスス）に由来する」（</a:t>
            </a:r>
            <a:r>
              <a:rPr lang="en-US" altLang="ja-JP" sz="2900" dirty="0"/>
              <a:t>https://</a:t>
            </a:r>
            <a:r>
              <a:rPr lang="en-US" altLang="ja-JP" sz="2900" dirty="0" err="1"/>
              <a:t>ja.wikipedia.org</a:t>
            </a:r>
            <a:r>
              <a:rPr lang="en-US" altLang="ja-JP" sz="2900" dirty="0"/>
              <a:t>/wiki</a:t>
            </a:r>
            <a:r>
              <a:rPr lang="ja-JP" altLang="en-US" sz="2900" dirty="0"/>
              <a:t>国勢調査）</a:t>
            </a:r>
          </a:p>
          <a:p>
            <a:pPr marL="0" indent="0">
              <a:buNone/>
            </a:pPr>
            <a:r>
              <a:rPr lang="ja-JP" altLang="en-US" sz="2900" dirty="0"/>
              <a:t>とのことであり、要するに徴税のための調査であったことがわかります。また我が国で飛鳥時代後期から平安時代前期にかけて行われた「班田収授制」も、朝廷などから割り当てられた班田を耕作する者が、収穫物から一定の割合を国に納める徴税制度でした。</a:t>
            </a:r>
          </a:p>
          <a:p>
            <a:pPr marL="0" indent="0">
              <a:buNone/>
            </a:pPr>
            <a:endParaRPr lang="en-US" altLang="ja-JP" dirty="0"/>
          </a:p>
        </p:txBody>
      </p:sp>
      <p:sp>
        <p:nvSpPr>
          <p:cNvPr id="4" name="日付プレースホルダー 3">
            <a:extLst>
              <a:ext uri="{FF2B5EF4-FFF2-40B4-BE49-F238E27FC236}">
                <a16:creationId xmlns:a16="http://schemas.microsoft.com/office/drawing/2014/main" id="{BA2E68F7-6EDD-4873-FE8C-880F3CDB9BB7}"/>
              </a:ext>
            </a:extLst>
          </p:cNvPr>
          <p:cNvSpPr>
            <a:spLocks noGrp="1"/>
          </p:cNvSpPr>
          <p:nvPr>
            <p:ph type="dt" sz="half" idx="10"/>
          </p:nvPr>
        </p:nvSpPr>
        <p:spPr/>
        <p:txBody>
          <a:bodyPr/>
          <a:lstStyle/>
          <a:p>
            <a:fld id="{3FDF4652-8411-4C33-B181-1BE4A2734E6D}"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4FB3BBFB-0BBA-AB4C-42F5-8993B2E471F3}"/>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194508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３．人口学の過去　マルサス以前　７ ／１６</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060170" y="1677310"/>
            <a:ext cx="8626191" cy="4238748"/>
          </a:xfrm>
        </p:spPr>
        <p:txBody>
          <a:bodyPr>
            <a:normAutofit fontScale="70000" lnSpcReduction="20000"/>
          </a:bodyPr>
          <a:lstStyle/>
          <a:p>
            <a:pPr marL="0" indent="0">
              <a:buNone/>
            </a:pPr>
            <a:r>
              <a:rPr lang="ja-JP" altLang="en-US" sz="2900" dirty="0"/>
              <a:t>　このような徴税制度を運営するには、当然のことながら場所と時間で個人（世帯）を特定し把握する「戸籍制度」が必要となります。また記録（数値）と実態が一致するかどうかを確認するには実査をともなうセンサスが必要になります。</a:t>
            </a:r>
            <a:endParaRPr lang="en-US" altLang="ja-JP" sz="2900" dirty="0"/>
          </a:p>
          <a:p>
            <a:pPr marL="0" indent="0">
              <a:buNone/>
            </a:pPr>
            <a:r>
              <a:rPr lang="ja-JP" altLang="en-US" sz="2900" dirty="0"/>
              <a:t>さらに次年度の税収を予想するには人口の増減や単位面積当たりの収量の変化を把握する必要が生じます。また税は穀物などの物納のみでなく、労働や兵役などのサービスとしても納められました。</a:t>
            </a:r>
            <a:endParaRPr lang="en-US" altLang="ja-JP" sz="2900" dirty="0"/>
          </a:p>
          <a:p>
            <a:pPr marL="0" indent="0">
              <a:buNone/>
            </a:pPr>
            <a:r>
              <a:rPr lang="ja-JP" altLang="en-US" sz="2900" dirty="0"/>
              <a:t>その際、対象となる人の性別や年齢、身分、経済状態・健康状態なども重要な情報であったと考えられます。古代ローマの道路や巨大建築物を建設し、強大な帝国軍を支えたのは税の力（人口）であり、人口学という形で、明確に意識されることはなかったとしても、個体（個人）レベルの状態を、集合（社会集団）としての単位時間・空間あたりの集計値として、把握・記述・予測・制御するために必要な知識や技術が急速に発達したことは間違いないと思います</a:t>
            </a:r>
            <a:endParaRPr lang="en-US" altLang="ja-JP" dirty="0"/>
          </a:p>
        </p:txBody>
      </p:sp>
      <p:sp>
        <p:nvSpPr>
          <p:cNvPr id="4" name="日付プレースホルダー 3">
            <a:extLst>
              <a:ext uri="{FF2B5EF4-FFF2-40B4-BE49-F238E27FC236}">
                <a16:creationId xmlns:a16="http://schemas.microsoft.com/office/drawing/2014/main" id="{7D0AB172-CB1D-CB20-3805-9D87104246FE}"/>
              </a:ext>
            </a:extLst>
          </p:cNvPr>
          <p:cNvSpPr>
            <a:spLocks noGrp="1"/>
          </p:cNvSpPr>
          <p:nvPr>
            <p:ph type="dt" sz="half" idx="10"/>
          </p:nvPr>
        </p:nvSpPr>
        <p:spPr/>
        <p:txBody>
          <a:bodyPr/>
          <a:lstStyle/>
          <a:p>
            <a:fld id="{F75DE707-8F01-4639-B4D5-A38ACA998355}"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9F9A71DA-7E54-430E-AEC5-410B394B089C}"/>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4063828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３．人口学の過去　マルサス以前　８ ／１６</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060170" y="1677310"/>
            <a:ext cx="8626191" cy="4238748"/>
          </a:xfrm>
        </p:spPr>
        <p:txBody>
          <a:bodyPr>
            <a:normAutofit/>
          </a:bodyPr>
          <a:lstStyle/>
          <a:p>
            <a:pPr marL="0" indent="0">
              <a:buNone/>
            </a:pPr>
            <a:r>
              <a:rPr lang="ja-JP" altLang="en-US" sz="2900" dirty="0"/>
              <a:t>　さらに「タイムラインに沿った個体（個人）の状態変化」は、宗教的権威によっても記録されるようになり（これもまた教会税や寺社税の関係から）、結果的には、イギリスのケンブリッジグループが利用した教区簿冊（</a:t>
            </a:r>
            <a:r>
              <a:rPr lang="en-US" altLang="ja-JP" sz="2900" dirty="0" err="1"/>
              <a:t>WRIGLEY.et.al</a:t>
            </a:r>
            <a:r>
              <a:rPr lang="en-US" altLang="ja-JP" sz="2900" dirty="0"/>
              <a:t> 1997</a:t>
            </a:r>
            <a:r>
              <a:rPr lang="ja-JP" altLang="en-US" sz="2900" dirty="0"/>
              <a:t>）や、速水融先生がデータ化した宗門改め帳（速水</a:t>
            </a:r>
            <a:r>
              <a:rPr lang="en-US" altLang="ja-JP" sz="2900" dirty="0"/>
              <a:t>2020</a:t>
            </a:r>
            <a:r>
              <a:rPr lang="ja-JP" altLang="en-US" sz="2900" dirty="0"/>
              <a:t>）などの形で、後の歴史人口学の発展に寄与することになったと思います。</a:t>
            </a:r>
            <a:endParaRPr lang="en-US" altLang="ja-JP" dirty="0"/>
          </a:p>
        </p:txBody>
      </p:sp>
      <p:sp>
        <p:nvSpPr>
          <p:cNvPr id="4" name="日付プレースホルダー 3">
            <a:extLst>
              <a:ext uri="{FF2B5EF4-FFF2-40B4-BE49-F238E27FC236}">
                <a16:creationId xmlns:a16="http://schemas.microsoft.com/office/drawing/2014/main" id="{D28FCB45-4E72-AEE0-5A8A-808DB2A04090}"/>
              </a:ext>
            </a:extLst>
          </p:cNvPr>
          <p:cNvSpPr>
            <a:spLocks noGrp="1"/>
          </p:cNvSpPr>
          <p:nvPr>
            <p:ph type="dt" sz="half" idx="10"/>
          </p:nvPr>
        </p:nvSpPr>
        <p:spPr/>
        <p:txBody>
          <a:bodyPr/>
          <a:lstStyle/>
          <a:p>
            <a:fld id="{9A4CF997-8EE5-433B-80EB-1E7042D6BC3B}"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C3B5E707-4547-0B4B-7ECD-77E9771ACB71}"/>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494949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３．人口学の過去　マルサス以前　９ ／１６</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060170" y="1677310"/>
            <a:ext cx="8626191" cy="4238748"/>
          </a:xfrm>
        </p:spPr>
        <p:txBody>
          <a:bodyPr>
            <a:normAutofit fontScale="92500" lnSpcReduction="20000"/>
          </a:bodyPr>
          <a:lstStyle/>
          <a:p>
            <a:pPr marL="0" indent="0">
              <a:buNone/>
            </a:pPr>
            <a:r>
              <a:rPr lang="ja-JP" altLang="en-US" sz="2900" dirty="0"/>
              <a:t>　</a:t>
            </a:r>
            <a:r>
              <a:rPr lang="ja-JP" altLang="en-US" sz="3200" dirty="0"/>
              <a:t>しかし、明確に現在の人口学に繋がる大きな進歩が起きるのは、農耕社会の末期から産業社会へと移行する時期であり、マルサスの「人口の原理」（</a:t>
            </a:r>
            <a:r>
              <a:rPr lang="en-US" altLang="ja-JP" sz="3200" dirty="0"/>
              <a:t>1798</a:t>
            </a:r>
            <a:r>
              <a:rPr lang="ja-JP" altLang="en-US" sz="3200" dirty="0"/>
              <a:t>年）は、まさにこの時期に書かれています。</a:t>
            </a:r>
          </a:p>
          <a:p>
            <a:pPr marL="0" indent="0">
              <a:buNone/>
            </a:pPr>
            <a:r>
              <a:rPr lang="ja-JP" altLang="en-US" sz="3200" dirty="0"/>
              <a:t>　人口学にとって、まず、それに先立つ画期的な事件としては、ジョン・グラント（</a:t>
            </a:r>
            <a:r>
              <a:rPr lang="en-US" altLang="ja-JP" sz="3200" dirty="0"/>
              <a:t>1620 –1674</a:t>
            </a:r>
            <a:r>
              <a:rPr lang="ja-JP" altLang="en-US" sz="3200" dirty="0"/>
              <a:t>）の生命表の発明が挙げられると思います。</a:t>
            </a:r>
          </a:p>
          <a:p>
            <a:pPr marL="0" indent="0">
              <a:buNone/>
            </a:pPr>
            <a:r>
              <a:rPr lang="ja-JP" altLang="en-US" sz="3200" dirty="0"/>
              <a:t>これもウイキペディアの記述ですが、</a:t>
            </a:r>
          </a:p>
          <a:p>
            <a:pPr marL="0" indent="0">
              <a:buNone/>
            </a:pPr>
            <a:endParaRPr lang="en-US" altLang="ja-JP" dirty="0"/>
          </a:p>
        </p:txBody>
      </p:sp>
      <p:sp>
        <p:nvSpPr>
          <p:cNvPr id="4" name="日付プレースホルダー 3">
            <a:extLst>
              <a:ext uri="{FF2B5EF4-FFF2-40B4-BE49-F238E27FC236}">
                <a16:creationId xmlns:a16="http://schemas.microsoft.com/office/drawing/2014/main" id="{E7EB4FAF-A3CB-081A-D7AC-B159383BCF1D}"/>
              </a:ext>
            </a:extLst>
          </p:cNvPr>
          <p:cNvSpPr>
            <a:spLocks noGrp="1"/>
          </p:cNvSpPr>
          <p:nvPr>
            <p:ph type="dt" sz="half" idx="10"/>
          </p:nvPr>
        </p:nvSpPr>
        <p:spPr/>
        <p:txBody>
          <a:bodyPr/>
          <a:lstStyle/>
          <a:p>
            <a:fld id="{79A36A35-8098-4D47-B1B3-501F9F99F2CE}"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A6A51A69-E65B-0A7A-FCCD-3601668D7C35}"/>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408077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はじめに：まずはご挨拶　　１／３</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189886" y="1622226"/>
            <a:ext cx="9265121" cy="4172648"/>
          </a:xfrm>
        </p:spPr>
        <p:txBody>
          <a:bodyPr>
            <a:normAutofit/>
          </a:bodyPr>
          <a:lstStyle/>
          <a:p>
            <a:pPr marL="0" indent="0">
              <a:buNone/>
            </a:pPr>
            <a:r>
              <a:rPr lang="ja-JP" altLang="en-US" dirty="0"/>
              <a:t>　</a:t>
            </a:r>
            <a:r>
              <a:rPr lang="en-US" altLang="ja-JP" sz="2800" dirty="0"/>
              <a:t>2023</a:t>
            </a:r>
            <a:r>
              <a:rPr lang="ja-JP" altLang="en-US" sz="2800" dirty="0"/>
              <a:t>年度から人口学研究会の会長を務めさせて頂くことになり、皆さんのお世話になりながら、この</a:t>
            </a:r>
            <a:r>
              <a:rPr lang="en-US" altLang="ja-JP" sz="2800" dirty="0"/>
              <a:t>1</a:t>
            </a:r>
            <a:r>
              <a:rPr lang="ja-JP" altLang="en-US" sz="2800" dirty="0"/>
              <a:t>年間、例会に参加し、毎回、興味深く楽しいお話を聞かせて頂き、ありがとうございました。今年</a:t>
            </a:r>
            <a:r>
              <a:rPr lang="en-US" altLang="ja-JP" sz="2800" dirty="0"/>
              <a:t>2</a:t>
            </a:r>
            <a:r>
              <a:rPr lang="ja-JP" altLang="en-US" sz="2800" dirty="0"/>
              <a:t>月に満</a:t>
            </a:r>
            <a:r>
              <a:rPr lang="en-US" altLang="ja-JP" sz="2800" dirty="0"/>
              <a:t>70</a:t>
            </a:r>
            <a:r>
              <a:rPr lang="ja-JP" altLang="en-US" sz="2800" dirty="0"/>
              <a:t>歳の古希を迎え、最初にに書いた博士論文（</a:t>
            </a:r>
            <a:r>
              <a:rPr lang="en-US" altLang="ja-JP" sz="2800" dirty="0"/>
              <a:t>HARA1982)</a:t>
            </a:r>
            <a:r>
              <a:rPr lang="ja-JP" altLang="en-US" sz="2800" dirty="0"/>
              <a:t>から数えても人口研究を始めて、すでに</a:t>
            </a:r>
            <a:r>
              <a:rPr lang="en-US" altLang="ja-JP" sz="2800" dirty="0"/>
              <a:t>40</a:t>
            </a:r>
            <a:r>
              <a:rPr lang="ja-JP" altLang="en-US" sz="2800" dirty="0"/>
              <a:t>年を超えておりますが、正直なところ、人口に関する興味・関心は一向に衰える様子はなく、老いて益々盛ん？というか、自分でもちょっと恥ずかしくなるほどです。</a:t>
            </a:r>
            <a:endParaRPr lang="en-US" altLang="ja-JP" dirty="0"/>
          </a:p>
        </p:txBody>
      </p:sp>
      <p:sp>
        <p:nvSpPr>
          <p:cNvPr id="4" name="日付プレースホルダー 3">
            <a:extLst>
              <a:ext uri="{FF2B5EF4-FFF2-40B4-BE49-F238E27FC236}">
                <a16:creationId xmlns:a16="http://schemas.microsoft.com/office/drawing/2014/main" id="{2360A1B7-97F1-0426-AAFE-E17036BD3E27}"/>
              </a:ext>
            </a:extLst>
          </p:cNvPr>
          <p:cNvSpPr>
            <a:spLocks noGrp="1"/>
          </p:cNvSpPr>
          <p:nvPr>
            <p:ph type="dt" sz="half" idx="10"/>
          </p:nvPr>
        </p:nvSpPr>
        <p:spPr/>
        <p:txBody>
          <a:bodyPr/>
          <a:lstStyle/>
          <a:p>
            <a:fld id="{41D7BA92-D3D2-4553-8349-1AF284FE29B3}" type="datetime1">
              <a:rPr lang="en-US" sz="1400" smtClean="0"/>
              <a:t>12/16/2023</a:t>
            </a:fld>
            <a:endParaRPr lang="en-US" dirty="0"/>
          </a:p>
        </p:txBody>
      </p:sp>
      <p:sp>
        <p:nvSpPr>
          <p:cNvPr id="5" name="スライド番号プレースホルダー 4">
            <a:extLst>
              <a:ext uri="{FF2B5EF4-FFF2-40B4-BE49-F238E27FC236}">
                <a16:creationId xmlns:a16="http://schemas.microsoft.com/office/drawing/2014/main" id="{0D941A41-DAA2-69CA-727A-04B4EEDABEE4}"/>
              </a:ext>
            </a:extLst>
          </p:cNvPr>
          <p:cNvSpPr>
            <a:spLocks noGrp="1"/>
          </p:cNvSpPr>
          <p:nvPr>
            <p:ph type="sldNum" sz="quarter" idx="12"/>
          </p:nvPr>
        </p:nvSpPr>
        <p:spPr/>
        <p:txBody>
          <a:bodyPr/>
          <a:lstStyle/>
          <a:p>
            <a:fld id="{6D22F896-40B5-4ADD-8801-0D06FADFA095}" type="slidenum">
              <a:rPr lang="en-US" sz="1400" smtClean="0"/>
              <a:t>2</a:t>
            </a:fld>
            <a:endParaRPr lang="en-US" sz="1400" dirty="0"/>
          </a:p>
        </p:txBody>
      </p:sp>
    </p:spTree>
    <p:extLst>
      <p:ext uri="{BB962C8B-B14F-4D97-AF65-F5344CB8AC3E}">
        <p14:creationId xmlns:p14="http://schemas.microsoft.com/office/powerpoint/2010/main" val="4165538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３．人口学の過去　マルサス以前　１０ ／１６</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060170" y="1677310"/>
            <a:ext cx="8626191" cy="4238748"/>
          </a:xfrm>
        </p:spPr>
        <p:txBody>
          <a:bodyPr>
            <a:normAutofit fontScale="85000" lnSpcReduction="10000"/>
          </a:bodyPr>
          <a:lstStyle/>
          <a:p>
            <a:pPr marL="0" indent="0">
              <a:buNone/>
            </a:pPr>
            <a:r>
              <a:rPr lang="ja-JP" altLang="en-US" sz="2900" dirty="0"/>
              <a:t>　</a:t>
            </a:r>
            <a:r>
              <a:rPr lang="ja-JP" altLang="en-US" sz="3200" dirty="0"/>
              <a:t>「生命表の原型は、</a:t>
            </a:r>
            <a:r>
              <a:rPr lang="en-US" altLang="ja-JP" sz="3200" dirty="0"/>
              <a:t>1662</a:t>
            </a:r>
            <a:r>
              <a:rPr lang="ja-JP" altLang="en-US" sz="3200" dirty="0"/>
              <a:t>年にイギリスの小間物商であったジョン・グラント（英語</a:t>
            </a:r>
            <a:r>
              <a:rPr lang="en-US" altLang="ja-JP" sz="3200" dirty="0"/>
              <a:t>: John </a:t>
            </a:r>
            <a:r>
              <a:rPr lang="en-US" altLang="ja-JP" sz="3200" dirty="0" err="1"/>
              <a:t>Graunt</a:t>
            </a:r>
            <a:r>
              <a:rPr lang="ja-JP" altLang="en-US" sz="3200" dirty="0"/>
              <a:t>）が、ロンドンの教会の死亡調書（過去帳）を収集・調査して、人間の寿命の分布を客観的に記述したのが始まりである。その後、エドモンド・ハレーによって発展し、チャールズ・バベッジや多くの人口統計学者によって統計的に信頼できる形に整備された。」（</a:t>
            </a:r>
            <a:r>
              <a:rPr lang="en-US" altLang="ja-JP" sz="3200" dirty="0"/>
              <a:t>https://</a:t>
            </a:r>
            <a:r>
              <a:rPr lang="en-US" altLang="ja-JP" sz="3200" dirty="0" err="1"/>
              <a:t>ja.wikipedia.org</a:t>
            </a:r>
            <a:r>
              <a:rPr lang="en-US" altLang="ja-JP" sz="3200" dirty="0"/>
              <a:t>/wiki/</a:t>
            </a:r>
            <a:r>
              <a:rPr lang="ja-JP" altLang="en-US" sz="3200" dirty="0"/>
              <a:t>生命表）</a:t>
            </a:r>
          </a:p>
          <a:p>
            <a:pPr marL="0" indent="0">
              <a:buNone/>
            </a:pPr>
            <a:r>
              <a:rPr lang="ja-JP" altLang="en-US" sz="3200" dirty="0"/>
              <a:t>　とのことです。</a:t>
            </a:r>
            <a:endParaRPr lang="en-US" altLang="ja-JP" dirty="0"/>
          </a:p>
        </p:txBody>
      </p:sp>
      <p:sp>
        <p:nvSpPr>
          <p:cNvPr id="4" name="日付プレースホルダー 3">
            <a:extLst>
              <a:ext uri="{FF2B5EF4-FFF2-40B4-BE49-F238E27FC236}">
                <a16:creationId xmlns:a16="http://schemas.microsoft.com/office/drawing/2014/main" id="{C88E50D2-C8CC-C66E-2078-951D0F98671C}"/>
              </a:ext>
            </a:extLst>
          </p:cNvPr>
          <p:cNvSpPr>
            <a:spLocks noGrp="1"/>
          </p:cNvSpPr>
          <p:nvPr>
            <p:ph type="dt" sz="half" idx="10"/>
          </p:nvPr>
        </p:nvSpPr>
        <p:spPr/>
        <p:txBody>
          <a:bodyPr/>
          <a:lstStyle/>
          <a:p>
            <a:fld id="{66931E3C-B6AE-4552-AED3-F27E021EA226}"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CC0EA259-0A23-64F8-DF11-D03FDFB933B0}"/>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4206163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３．人口学の過去　マルサス以前　１１ ／１６</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060170" y="1677310"/>
            <a:ext cx="8626191" cy="4238748"/>
          </a:xfrm>
        </p:spPr>
        <p:txBody>
          <a:bodyPr>
            <a:normAutofit fontScale="92500" lnSpcReduction="20000"/>
          </a:bodyPr>
          <a:lstStyle/>
          <a:p>
            <a:pPr marL="0" indent="0">
              <a:buNone/>
            </a:pPr>
            <a:r>
              <a:rPr lang="ja-JP" altLang="en-US" sz="2900" dirty="0"/>
              <a:t>　ここで驚くのは、ハレー彗星を発見したエドモンド・ハレー（天文学者・地球物理学者・数学者・気象学者・物理学者</a:t>
            </a:r>
            <a:r>
              <a:rPr lang="en-US" altLang="ja-JP" sz="2900" dirty="0"/>
              <a:t>1656</a:t>
            </a:r>
            <a:r>
              <a:rPr lang="ja-JP" altLang="en-US" sz="2900" dirty="0"/>
              <a:t>－</a:t>
            </a:r>
            <a:r>
              <a:rPr lang="en-US" altLang="ja-JP" sz="2900" dirty="0"/>
              <a:t>1742</a:t>
            </a:r>
            <a:r>
              <a:rPr lang="ja-JP" altLang="en-US" sz="2900" dirty="0"/>
              <a:t>）や、蒸気で動く階差機関（</a:t>
            </a:r>
            <a:r>
              <a:rPr lang="en-US" altLang="ja-JP" sz="2900" dirty="0"/>
              <a:t>difference engine</a:t>
            </a:r>
            <a:r>
              <a:rPr lang="ja-JP" altLang="en-US" sz="2900" dirty="0"/>
              <a:t>歯車式コンピュータ）の考案者であるチャールズ・バベッジ</a:t>
            </a:r>
            <a:r>
              <a:rPr lang="en-US" altLang="ja-JP" sz="2900" dirty="0"/>
              <a:t>(</a:t>
            </a:r>
            <a:r>
              <a:rPr lang="ja-JP" altLang="en-US" sz="2900" dirty="0"/>
              <a:t>数学者。哲学者、計算機科学者</a:t>
            </a:r>
            <a:r>
              <a:rPr lang="en-US" altLang="ja-JP" sz="2900" dirty="0"/>
              <a:t>1791-1871)</a:t>
            </a:r>
            <a:r>
              <a:rPr lang="ja-JP" altLang="en-US" sz="2900" dirty="0"/>
              <a:t>の名前が登場することです。</a:t>
            </a:r>
            <a:endParaRPr lang="en-US" altLang="ja-JP" sz="2900" dirty="0"/>
          </a:p>
          <a:p>
            <a:pPr marL="0" indent="0">
              <a:buNone/>
            </a:pPr>
            <a:r>
              <a:rPr lang="ja-JP" altLang="en-US" sz="2900" dirty="0"/>
              <a:t>　つまり、生命表の発明された背景には、その計算が可能となるような数学・計算機・統計学の発達があったことがわかります。</a:t>
            </a:r>
            <a:endParaRPr lang="en-US" altLang="ja-JP" dirty="0"/>
          </a:p>
        </p:txBody>
      </p:sp>
      <p:sp>
        <p:nvSpPr>
          <p:cNvPr id="4" name="日付プレースホルダー 3">
            <a:extLst>
              <a:ext uri="{FF2B5EF4-FFF2-40B4-BE49-F238E27FC236}">
                <a16:creationId xmlns:a16="http://schemas.microsoft.com/office/drawing/2014/main" id="{10B8D3A5-28D6-EE8B-41FE-8AB4950F36D8}"/>
              </a:ext>
            </a:extLst>
          </p:cNvPr>
          <p:cNvSpPr>
            <a:spLocks noGrp="1"/>
          </p:cNvSpPr>
          <p:nvPr>
            <p:ph type="dt" sz="half" idx="10"/>
          </p:nvPr>
        </p:nvSpPr>
        <p:spPr/>
        <p:txBody>
          <a:bodyPr/>
          <a:lstStyle/>
          <a:p>
            <a:fld id="{F9A8E6ED-5BF9-4E8D-915B-7F1739CA3207}"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AAA3CBD6-34C8-24EF-5B4A-FF20447ED158}"/>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691655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３．人口学の過去　マルサス以前　１２ ／１６</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515525" y="1379855"/>
            <a:ext cx="7708127" cy="4844675"/>
          </a:xfrm>
        </p:spPr>
        <p:txBody>
          <a:bodyPr>
            <a:normAutofit fontScale="25000" lnSpcReduction="20000"/>
          </a:bodyPr>
          <a:lstStyle/>
          <a:p>
            <a:pPr marL="0" indent="0">
              <a:buNone/>
            </a:pPr>
            <a:r>
              <a:rPr lang="ja-JP" altLang="en-US" sz="2900" dirty="0"/>
              <a:t>　　</a:t>
            </a:r>
            <a:r>
              <a:rPr lang="ja-JP" altLang="en-US" sz="9600" dirty="0"/>
              <a:t>そもそも生命表の作成に使用する十進法の桁数表記を行うには</a:t>
            </a:r>
            <a:r>
              <a:rPr lang="en-US" altLang="ja-JP" sz="9600" dirty="0"/>
              <a:t>0</a:t>
            </a:r>
            <a:r>
              <a:rPr lang="ja-JP" altLang="en-US" sz="9600" dirty="0"/>
              <a:t>の概念が必要です。この「</a:t>
            </a:r>
            <a:r>
              <a:rPr lang="en-US" altLang="ja-JP" sz="9600" dirty="0"/>
              <a:t>0</a:t>
            </a:r>
            <a:r>
              <a:rPr lang="ja-JP" altLang="en-US" sz="9600" dirty="0"/>
              <a:t>の発見」（発明かも知れませんが）は</a:t>
            </a:r>
            <a:r>
              <a:rPr lang="en-US" altLang="ja-JP" sz="9600" dirty="0"/>
              <a:t>7</a:t>
            </a:r>
            <a:r>
              <a:rPr lang="ja-JP" altLang="en-US" sz="9600" dirty="0"/>
              <a:t>世紀頃のインドの数学者ブラフマグプタ（</a:t>
            </a:r>
            <a:r>
              <a:rPr lang="en-US" altLang="ja-JP" sz="9600" dirty="0"/>
              <a:t>598</a:t>
            </a:r>
            <a:r>
              <a:rPr lang="ja-JP" altLang="en-US" sz="9600" dirty="0"/>
              <a:t>年 </a:t>
            </a:r>
            <a:r>
              <a:rPr lang="en-US" altLang="ja-JP" sz="9600" dirty="0"/>
              <a:t>– 665</a:t>
            </a:r>
            <a:r>
              <a:rPr lang="ja-JP" altLang="en-US" sz="9600" dirty="0"/>
              <a:t>年）によるものだそうですが、十進法による桁数表記が現在のように広く世界中で使用されるようになったのはフランス革命（</a:t>
            </a:r>
            <a:r>
              <a:rPr lang="en-US" altLang="ja-JP" sz="9600" dirty="0"/>
              <a:t>1789</a:t>
            </a:r>
            <a:r>
              <a:rPr lang="ja-JP" altLang="en-US" sz="9600" dirty="0"/>
              <a:t>年）以降のことであり、</a:t>
            </a:r>
            <a:r>
              <a:rPr lang="en-US" altLang="ja-JP" sz="9600" dirty="0"/>
              <a:t>1662</a:t>
            </a:r>
            <a:r>
              <a:rPr lang="ja-JP" altLang="en-US" sz="9600" dirty="0"/>
              <a:t>年にグラントが生命表を考案した当時は、まだ一般化していなかったと思われます。</a:t>
            </a:r>
            <a:endParaRPr lang="en-US" altLang="ja-JP" sz="9600" dirty="0"/>
          </a:p>
          <a:p>
            <a:pPr marL="0" indent="0">
              <a:buNone/>
            </a:pPr>
            <a:r>
              <a:rPr lang="ja-JP" altLang="en-US" sz="9600" dirty="0"/>
              <a:t>　また「人口学」にとっては欠かせない０を含む</a:t>
            </a:r>
            <a:r>
              <a:rPr lang="en-US" altLang="ja-JP" sz="9600" dirty="0"/>
              <a:t>XY</a:t>
            </a:r>
            <a:r>
              <a:rPr lang="ja-JP" altLang="en-US" sz="9600" dirty="0"/>
              <a:t>座標系を考案したのはフランスの哲学者デカルト（哲学者・数学者</a:t>
            </a:r>
            <a:r>
              <a:rPr lang="en-US" altLang="ja-JP" sz="9600" dirty="0"/>
              <a:t>1596-1650</a:t>
            </a:r>
            <a:r>
              <a:rPr lang="ja-JP" altLang="en-US" sz="9600" dirty="0"/>
              <a:t>）だそうですし、彼が</a:t>
            </a:r>
            <a:r>
              <a:rPr lang="en-US" altLang="ja-JP" sz="9600" dirty="0"/>
              <a:t>『</a:t>
            </a:r>
            <a:r>
              <a:rPr lang="ja-JP" altLang="en-US" sz="9600" dirty="0"/>
              <a:t>方法序説</a:t>
            </a:r>
            <a:r>
              <a:rPr lang="en-US" altLang="ja-JP" sz="9600" dirty="0"/>
              <a:t>』</a:t>
            </a:r>
            <a:r>
              <a:rPr lang="ja-JP" altLang="en-US" sz="9600" dirty="0"/>
              <a:t>を出版し科学革命の口火を切ったのは</a:t>
            </a:r>
            <a:r>
              <a:rPr lang="en-US" altLang="ja-JP" sz="9600" dirty="0"/>
              <a:t>1637</a:t>
            </a:r>
            <a:r>
              <a:rPr lang="ja-JP" altLang="en-US" sz="9600" dirty="0"/>
              <a:t>年なのでグラントとは同時代人であったといえます。</a:t>
            </a:r>
          </a:p>
        </p:txBody>
      </p:sp>
      <p:sp>
        <p:nvSpPr>
          <p:cNvPr id="4" name="日付プレースホルダー 3">
            <a:extLst>
              <a:ext uri="{FF2B5EF4-FFF2-40B4-BE49-F238E27FC236}">
                <a16:creationId xmlns:a16="http://schemas.microsoft.com/office/drawing/2014/main" id="{4FAF0D24-ECE9-C9A1-C70A-7CAD14B1C9E3}"/>
              </a:ext>
            </a:extLst>
          </p:cNvPr>
          <p:cNvSpPr>
            <a:spLocks noGrp="1"/>
          </p:cNvSpPr>
          <p:nvPr>
            <p:ph type="dt" sz="half" idx="10"/>
          </p:nvPr>
        </p:nvSpPr>
        <p:spPr/>
        <p:txBody>
          <a:bodyPr/>
          <a:lstStyle/>
          <a:p>
            <a:fld id="{15B1F717-A38B-4EDA-ABEC-4687B52983A5}"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BC856E5D-626E-F1F8-292B-64F72BCE227F}"/>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73703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３．人口学の過去　マルサス以前　１３ ／１６</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566946" y="1655276"/>
            <a:ext cx="7810943" cy="4139596"/>
          </a:xfrm>
        </p:spPr>
        <p:txBody>
          <a:bodyPr>
            <a:normAutofit fontScale="85000" lnSpcReduction="20000"/>
          </a:bodyPr>
          <a:lstStyle/>
          <a:p>
            <a:pPr marL="0" indent="0">
              <a:buNone/>
            </a:pPr>
            <a:r>
              <a:rPr lang="ja-JP" altLang="en-US" sz="2900" dirty="0"/>
              <a:t>　このデカルトと並んでドイツのライプニッツ（哲学者・数学者</a:t>
            </a:r>
            <a:r>
              <a:rPr lang="en-US" altLang="ja-JP" sz="2900" dirty="0"/>
              <a:t>1646―1716</a:t>
            </a:r>
            <a:r>
              <a:rPr lang="ja-JP" altLang="en-US" sz="2900" dirty="0"/>
              <a:t>年）も有名ですが、数学者としてはニュートンとともに微積分を体系化する一方、後の計算機科学の元となる</a:t>
            </a:r>
            <a:r>
              <a:rPr lang="en-US" altLang="ja-JP" sz="2900" dirty="0"/>
              <a:t>2</a:t>
            </a:r>
            <a:r>
              <a:rPr lang="ja-JP" altLang="en-US" sz="2900" dirty="0"/>
              <a:t>進法の研究や手回式計算機を発明した人でもあります。チャールズ・バベッジの階差機関はライプニッツのアイデアから生まれたと考えて良いでしょう。現在の「人口学」にとって、不可欠な道具であるコンピュータの基本原理は、バベッジの階差機関のファンであったアラン・チューリング（</a:t>
            </a:r>
            <a:r>
              <a:rPr lang="en-US" altLang="ja-JP" sz="2900" dirty="0"/>
              <a:t>1912-1954</a:t>
            </a:r>
            <a:r>
              <a:rPr lang="ja-JP" altLang="en-US" sz="2900" dirty="0"/>
              <a:t>）が考案した「チューリング・マシーン」（数学モデル）によるものです。</a:t>
            </a:r>
          </a:p>
        </p:txBody>
      </p:sp>
      <p:sp>
        <p:nvSpPr>
          <p:cNvPr id="4" name="日付プレースホルダー 3">
            <a:extLst>
              <a:ext uri="{FF2B5EF4-FFF2-40B4-BE49-F238E27FC236}">
                <a16:creationId xmlns:a16="http://schemas.microsoft.com/office/drawing/2014/main" id="{82D1C52C-FD23-AF66-9A46-13D1C7AE6F9C}"/>
              </a:ext>
            </a:extLst>
          </p:cNvPr>
          <p:cNvSpPr>
            <a:spLocks noGrp="1"/>
          </p:cNvSpPr>
          <p:nvPr>
            <p:ph type="dt" sz="half" idx="10"/>
          </p:nvPr>
        </p:nvSpPr>
        <p:spPr/>
        <p:txBody>
          <a:bodyPr/>
          <a:lstStyle/>
          <a:p>
            <a:fld id="{F1E1AAE5-A1EB-4D12-9A0E-8A6681EB99DF}"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7D991DA3-6C99-C19D-12F2-6421372B917B}"/>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3917373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３．人口学の過去　マルサス以前　１４ ／１６</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566946" y="1655276"/>
            <a:ext cx="7987213" cy="4117563"/>
          </a:xfrm>
        </p:spPr>
        <p:txBody>
          <a:bodyPr>
            <a:normAutofit fontScale="70000" lnSpcReduction="20000"/>
          </a:bodyPr>
          <a:lstStyle/>
          <a:p>
            <a:pPr marL="0" indent="0">
              <a:buNone/>
            </a:pPr>
            <a:r>
              <a:rPr lang="ja-JP" altLang="en-US" sz="2900" dirty="0"/>
              <a:t>　マルサスは「人口の原理」の初版で、</a:t>
            </a:r>
          </a:p>
          <a:p>
            <a:pPr marL="0" indent="0">
              <a:buNone/>
            </a:pPr>
            <a:r>
              <a:rPr lang="ja-JP" altLang="en-US" sz="2900" dirty="0"/>
              <a:t>「人口は制限（</a:t>
            </a:r>
            <a:r>
              <a:rPr lang="en-US" altLang="ja-JP" sz="2900" dirty="0"/>
              <a:t>check</a:t>
            </a:r>
            <a:r>
              <a:rPr lang="ja-JP" altLang="en-US" sz="2900" dirty="0"/>
              <a:t>）せられなければ幾何級数的（</a:t>
            </a:r>
            <a:r>
              <a:rPr lang="en-US" altLang="ja-JP" sz="2900" dirty="0"/>
              <a:t>geometrical ratio</a:t>
            </a:r>
            <a:r>
              <a:rPr lang="ja-JP" altLang="en-US" sz="2900" dirty="0"/>
              <a:t>）に増加する。生活資料は算術級数的（</a:t>
            </a:r>
            <a:r>
              <a:rPr lang="en-US" altLang="ja-JP" sz="2900" dirty="0"/>
              <a:t>arithmetical ratio</a:t>
            </a:r>
            <a:r>
              <a:rPr lang="ja-JP" altLang="en-US" sz="2900" dirty="0"/>
              <a:t>）にしか増加しない。多少ともに数学のことを知っている人ならば、前者の力が後者のそれに比してどれほど大きいか、それがすぐわかるであろう。」</a:t>
            </a:r>
          </a:p>
          <a:p>
            <a:pPr marL="0" indent="0">
              <a:buNone/>
            </a:pPr>
            <a:r>
              <a:rPr lang="ja-JP" altLang="en-US" sz="2900" dirty="0"/>
              <a:t>と述べています。</a:t>
            </a:r>
            <a:endParaRPr lang="en-US" altLang="ja-JP" sz="2900" dirty="0"/>
          </a:p>
          <a:p>
            <a:pPr marL="0" indent="0">
              <a:buNone/>
            </a:pPr>
            <a:r>
              <a:rPr lang="ja-JP" altLang="en-US" sz="2900" dirty="0"/>
              <a:t>　　このことからも、マルサスが、算術級数的増加と幾何級数的増加の違いについて、多少とも数学の知識をもっていたことは間違いありませんが、その知識はデカルトやライプニッツらによってもたらされたものであり、常識というよりは、当時の最先端の知識であったと思います。</a:t>
            </a:r>
          </a:p>
          <a:p>
            <a:pPr marL="0" indent="0">
              <a:buNone/>
            </a:pPr>
            <a:endParaRPr lang="ja-JP" altLang="en-US" sz="2900" dirty="0"/>
          </a:p>
        </p:txBody>
      </p:sp>
      <p:sp>
        <p:nvSpPr>
          <p:cNvPr id="4" name="日付プレースホルダー 3">
            <a:extLst>
              <a:ext uri="{FF2B5EF4-FFF2-40B4-BE49-F238E27FC236}">
                <a16:creationId xmlns:a16="http://schemas.microsoft.com/office/drawing/2014/main" id="{1BB24224-211F-8B82-2850-A6338DCC480D}"/>
              </a:ext>
            </a:extLst>
          </p:cNvPr>
          <p:cNvSpPr>
            <a:spLocks noGrp="1"/>
          </p:cNvSpPr>
          <p:nvPr>
            <p:ph type="dt" sz="half" idx="10"/>
          </p:nvPr>
        </p:nvSpPr>
        <p:spPr/>
        <p:txBody>
          <a:bodyPr/>
          <a:lstStyle/>
          <a:p>
            <a:fld id="{46623649-8379-4FE7-A21D-C2C6F543EC02}"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0B2E2D8D-3CCC-D998-83CB-28B1E490FAC4}"/>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2135310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３．人口学の過去　マルサス以前　１５ ／１６</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302252" y="1703402"/>
            <a:ext cx="8634453" cy="3987535"/>
          </a:xfrm>
        </p:spPr>
        <p:txBody>
          <a:bodyPr>
            <a:normAutofit fontScale="92500" lnSpcReduction="10000"/>
          </a:bodyPr>
          <a:lstStyle/>
          <a:p>
            <a:pPr marL="0" indent="0">
              <a:buNone/>
            </a:pPr>
            <a:r>
              <a:rPr lang="ja-JP" altLang="en-US" sz="2900" dirty="0"/>
              <a:t>　ただ、マルサスは、ここでは数式表現は使っておらず、人口成長率が固定値で</a:t>
            </a:r>
            <a:r>
              <a:rPr lang="en-US" altLang="ja-JP" sz="2900" dirty="0"/>
              <a:t>r&gt;0</a:t>
            </a:r>
            <a:r>
              <a:rPr lang="ja-JP" altLang="en-US" sz="2900" dirty="0"/>
              <a:t>の場合、時間の経過とともに爆発的な人口増加をもたらすことは、計算式からではなく、ヨーロッパからの移民が始まったアメリカ大陸での人口増加から経験的にイメージしたものと思います。また生活資料は算術級数的にしか増加しないという点についても、ヨーロッパの農業生産の経験的知識しかなく、古典派経済学の常識（収穫逓減の法則）から想定したものと思われます。</a:t>
            </a:r>
          </a:p>
        </p:txBody>
      </p:sp>
      <p:sp>
        <p:nvSpPr>
          <p:cNvPr id="4" name="日付プレースホルダー 3">
            <a:extLst>
              <a:ext uri="{FF2B5EF4-FFF2-40B4-BE49-F238E27FC236}">
                <a16:creationId xmlns:a16="http://schemas.microsoft.com/office/drawing/2014/main" id="{5CADD874-9336-E105-2FB0-8557C5119D38}"/>
              </a:ext>
            </a:extLst>
          </p:cNvPr>
          <p:cNvSpPr>
            <a:spLocks noGrp="1"/>
          </p:cNvSpPr>
          <p:nvPr>
            <p:ph type="dt" sz="half" idx="10"/>
          </p:nvPr>
        </p:nvSpPr>
        <p:spPr/>
        <p:txBody>
          <a:bodyPr/>
          <a:lstStyle/>
          <a:p>
            <a:fld id="{5B0E8ABC-A1B0-4E12-B483-9C93CF677175}"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76E3CEE3-AC93-10B5-D923-292F39DE3C11}"/>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2248830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３．人口学の過去　マルサス以前　１６／１６</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566946" y="1655276"/>
            <a:ext cx="8361787" cy="4051461"/>
          </a:xfrm>
        </p:spPr>
        <p:txBody>
          <a:bodyPr>
            <a:normAutofit fontScale="92500"/>
          </a:bodyPr>
          <a:lstStyle/>
          <a:p>
            <a:pPr marL="0" indent="0">
              <a:buNone/>
              <a:tabLst>
                <a:tab pos="4935538" algn="l"/>
              </a:tabLst>
            </a:pPr>
            <a:r>
              <a:rPr lang="ja-JP" altLang="en-US" sz="2900" dirty="0"/>
              <a:t>　一般に、マルサスは人口成長には食糧生産などの環境的制約があることを示した点で評価されていますが、人口学にとって、それ以上に画期的であったと思うのは、定住農耕社会が発展し、中世社会から近代社会へと移行してゆく過程で、個体（個人）レベルの状態変化を、集団（人口）の集合値として把握・記述・予測・制御することについて、つまり</a:t>
            </a:r>
            <a:r>
              <a:rPr lang="ja-JP" altLang="en-US" sz="2900" dirty="0">
                <a:solidFill>
                  <a:srgbClr val="FF0000"/>
                </a:solidFill>
              </a:rPr>
              <a:t>初めて人口に焦点を当てて</a:t>
            </a:r>
            <a:r>
              <a:rPr lang="ja-JP" altLang="en-US" sz="2900" dirty="0"/>
              <a:t>社会システムのあり方を論じた点にあると思います。</a:t>
            </a:r>
          </a:p>
        </p:txBody>
      </p:sp>
      <p:sp>
        <p:nvSpPr>
          <p:cNvPr id="4" name="日付プレースホルダー 3">
            <a:extLst>
              <a:ext uri="{FF2B5EF4-FFF2-40B4-BE49-F238E27FC236}">
                <a16:creationId xmlns:a16="http://schemas.microsoft.com/office/drawing/2014/main" id="{63B5EBC6-DF9B-BB03-8754-0ED872E59CAF}"/>
              </a:ext>
            </a:extLst>
          </p:cNvPr>
          <p:cNvSpPr>
            <a:spLocks noGrp="1"/>
          </p:cNvSpPr>
          <p:nvPr>
            <p:ph type="dt" sz="half" idx="10"/>
          </p:nvPr>
        </p:nvSpPr>
        <p:spPr/>
        <p:txBody>
          <a:bodyPr/>
          <a:lstStyle/>
          <a:p>
            <a:fld id="{F9CCE995-B3E8-4294-AF12-CD111F16C759}"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D1FC8C62-4B95-A530-9759-7CB14FE34425}"/>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2193462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４．人口学の現在　マルサス以降　１／１５</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071187" y="1677309"/>
            <a:ext cx="8546027" cy="4073495"/>
          </a:xfrm>
        </p:spPr>
        <p:txBody>
          <a:bodyPr>
            <a:normAutofit fontScale="85000" lnSpcReduction="10000"/>
          </a:bodyPr>
          <a:lstStyle/>
          <a:p>
            <a:pPr marL="0" indent="0">
              <a:buNone/>
              <a:tabLst>
                <a:tab pos="4935538" algn="l"/>
              </a:tabLst>
            </a:pPr>
            <a:r>
              <a:rPr lang="ja-JP" altLang="en-US" sz="2900" dirty="0"/>
              <a:t>　マルサスの初版「人口の原理」は、当時の知識人の間で広く読まれたようで、様々な学問分野に多大な影響をもたらしました。</a:t>
            </a:r>
            <a:endParaRPr lang="en-US" altLang="ja-JP" sz="2900" dirty="0"/>
          </a:p>
          <a:p>
            <a:pPr marL="0" indent="0">
              <a:buNone/>
              <a:tabLst>
                <a:tab pos="4935538" algn="l"/>
              </a:tabLst>
            </a:pPr>
            <a:r>
              <a:rPr lang="ja-JP" altLang="en-US" sz="2900" dirty="0"/>
              <a:t>　たとえばチャールズ・ダーウィン（自然科学者・。地質学者・生物学者</a:t>
            </a:r>
            <a:r>
              <a:rPr lang="en-US" altLang="ja-JP" sz="2900" dirty="0"/>
              <a:t>1809</a:t>
            </a:r>
            <a:r>
              <a:rPr lang="ja-JP" altLang="en-US" sz="2900" dirty="0"/>
              <a:t>－</a:t>
            </a:r>
            <a:r>
              <a:rPr lang="en-US" altLang="ja-JP" sz="2900" dirty="0"/>
              <a:t>1882</a:t>
            </a:r>
            <a:r>
              <a:rPr lang="ja-JP" altLang="en-US" sz="2900" dirty="0"/>
              <a:t>）の「進化論」への影響はよく知られるところです。このダーウインの進化論の直系にあたる、現在の進化生物学（</a:t>
            </a:r>
            <a:r>
              <a:rPr lang="en-US" altLang="ja-JP" sz="2900" dirty="0"/>
              <a:t>evolutionary biology</a:t>
            </a:r>
            <a:r>
              <a:rPr lang="ja-JP" altLang="en-US" sz="2900" dirty="0"/>
              <a:t>）は、集団遺伝学（</a:t>
            </a:r>
            <a:r>
              <a:rPr lang="en-US" altLang="ja-JP" sz="2900" dirty="0"/>
              <a:t>population genetics</a:t>
            </a:r>
            <a:r>
              <a:rPr lang="ja-JP" altLang="en-US" sz="2900" dirty="0"/>
              <a:t>）と集団生物学（</a:t>
            </a:r>
            <a:r>
              <a:rPr lang="en-US" altLang="ja-JP" sz="2900" dirty="0"/>
              <a:t>Population Biology</a:t>
            </a:r>
            <a:r>
              <a:rPr lang="ja-JP" altLang="en-US" sz="2900" dirty="0"/>
              <a:t>）が結びつきダイナミックな展開を見せています。</a:t>
            </a:r>
          </a:p>
        </p:txBody>
      </p:sp>
      <p:sp>
        <p:nvSpPr>
          <p:cNvPr id="4" name="日付プレースホルダー 3">
            <a:extLst>
              <a:ext uri="{FF2B5EF4-FFF2-40B4-BE49-F238E27FC236}">
                <a16:creationId xmlns:a16="http://schemas.microsoft.com/office/drawing/2014/main" id="{97AD8C91-704A-0878-16BE-D34132E9C64F}"/>
              </a:ext>
            </a:extLst>
          </p:cNvPr>
          <p:cNvSpPr>
            <a:spLocks noGrp="1"/>
          </p:cNvSpPr>
          <p:nvPr>
            <p:ph type="dt" sz="half" idx="10"/>
          </p:nvPr>
        </p:nvSpPr>
        <p:spPr/>
        <p:txBody>
          <a:bodyPr/>
          <a:lstStyle/>
          <a:p>
            <a:fld id="{B3B507B6-41D0-43A0-B444-B8F2F40310CF}"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5FC91134-E3A9-8CFB-AB2C-BBA7CA7CA778}"/>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098231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４．人口学の現在　マルサス以降　２／１５</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511863" y="1655275"/>
            <a:ext cx="7932127" cy="4128579"/>
          </a:xfrm>
        </p:spPr>
        <p:txBody>
          <a:bodyPr>
            <a:normAutofit fontScale="55000" lnSpcReduction="20000"/>
          </a:bodyPr>
          <a:lstStyle/>
          <a:p>
            <a:pPr marL="0" indent="0">
              <a:buNone/>
              <a:tabLst>
                <a:tab pos="4935538" algn="l"/>
              </a:tabLst>
            </a:pPr>
            <a:r>
              <a:rPr lang="ja-JP" altLang="en-US" sz="2900" dirty="0"/>
              <a:t>　</a:t>
            </a:r>
            <a:r>
              <a:rPr lang="ja-JP" altLang="en-US" sz="3200" dirty="0"/>
              <a:t>またダーウィンの従兄に当たるフランシス・ゴルトン（遺伝学・統計学、人類学、博物学</a:t>
            </a:r>
            <a:r>
              <a:rPr lang="en-US" altLang="ja-JP" sz="3200" dirty="0"/>
              <a:t>1822</a:t>
            </a:r>
            <a:r>
              <a:rPr lang="ja-JP" altLang="en-US" sz="3200" dirty="0"/>
              <a:t>－</a:t>
            </a:r>
            <a:r>
              <a:rPr lang="en-US" altLang="ja-JP" sz="3200" dirty="0"/>
              <a:t>1911</a:t>
            </a:r>
            <a:r>
              <a:rPr lang="ja-JP" altLang="en-US" sz="3200" dirty="0"/>
              <a:t>）は、現在の統計分析の中心をなす、回帰（</a:t>
            </a:r>
            <a:r>
              <a:rPr lang="en-US" altLang="ja-JP" sz="3200" dirty="0"/>
              <a:t>regression</a:t>
            </a:r>
            <a:r>
              <a:rPr lang="ja-JP" altLang="en-US" sz="3200" dirty="0"/>
              <a:t>）や相関（</a:t>
            </a:r>
            <a:r>
              <a:rPr lang="en-US" altLang="ja-JP" sz="3200" dirty="0"/>
              <a:t>correlation</a:t>
            </a:r>
            <a:r>
              <a:rPr lang="ja-JP" altLang="en-US" sz="3200" dirty="0"/>
              <a:t>）の概念を提案したことで知られています。ゴルトンの後継者のカール・ピアソン（数理統計学者、優生学者、記述統計学者</a:t>
            </a:r>
            <a:r>
              <a:rPr lang="en-US" altLang="ja-JP" sz="3200" dirty="0"/>
              <a:t>1857</a:t>
            </a:r>
            <a:r>
              <a:rPr lang="ja-JP" altLang="en-US" sz="3200" dirty="0"/>
              <a:t>－</a:t>
            </a:r>
            <a:r>
              <a:rPr lang="en-US" altLang="ja-JP" sz="3200" dirty="0"/>
              <a:t>1926</a:t>
            </a:r>
            <a:r>
              <a:rPr lang="ja-JP" altLang="en-US" sz="3200" dirty="0"/>
              <a:t>）はこの「回帰」や「相関」の概念を数学的に厳密化し汎用的な統計分析の方法に発展させました。つまり、現在の記述確率統計学は彼らのアイデアに負うところが大きいといえます。</a:t>
            </a:r>
            <a:endParaRPr lang="en-US" altLang="ja-JP" sz="3200" dirty="0"/>
          </a:p>
          <a:p>
            <a:pPr marL="0" indent="0">
              <a:buNone/>
              <a:tabLst>
                <a:tab pos="4935538" algn="l"/>
              </a:tabLst>
            </a:pPr>
            <a:r>
              <a:rPr lang="ja-JP" altLang="en-US" sz="3200" dirty="0"/>
              <a:t>　しかし、彼らは強い遺伝学的関心（動機＝人類の改良）から出発しており、個体（個人）レベルの状態変化を、集団（人口）の集合値として把握・記述・予測・制御する人口学の「暗黒面」ともいうべき優生学の始祖でもあります。同じ流れを汲む（後に分離）ロナルド・フィッシャー（数理統計学者、優生学者、記述統計学者</a:t>
            </a:r>
            <a:r>
              <a:rPr lang="en-US" altLang="ja-JP" sz="3200" dirty="0"/>
              <a:t>1890</a:t>
            </a:r>
            <a:r>
              <a:rPr lang="ja-JP" altLang="en-US" sz="3200" dirty="0"/>
              <a:t>－</a:t>
            </a:r>
            <a:r>
              <a:rPr lang="en-US" altLang="ja-JP" sz="3200" dirty="0"/>
              <a:t>1962</a:t>
            </a:r>
            <a:r>
              <a:rPr lang="ja-JP" altLang="en-US" sz="3200" dirty="0"/>
              <a:t>）も、集団遺伝学の創始者の一人であり、またネオダーウィニズムを代表する遺伝学者・進化生物学者であることを考えると、現在の進化生物学の先行きに一抹の不安を覚えざるえません</a:t>
            </a:r>
          </a:p>
        </p:txBody>
      </p:sp>
      <p:sp>
        <p:nvSpPr>
          <p:cNvPr id="4" name="日付プレースホルダー 3">
            <a:extLst>
              <a:ext uri="{FF2B5EF4-FFF2-40B4-BE49-F238E27FC236}">
                <a16:creationId xmlns:a16="http://schemas.microsoft.com/office/drawing/2014/main" id="{0BB81722-B028-1F3C-3FEF-F70AF75DB5A2}"/>
              </a:ext>
            </a:extLst>
          </p:cNvPr>
          <p:cNvSpPr>
            <a:spLocks noGrp="1"/>
          </p:cNvSpPr>
          <p:nvPr>
            <p:ph type="dt" sz="half" idx="10"/>
          </p:nvPr>
        </p:nvSpPr>
        <p:spPr/>
        <p:txBody>
          <a:bodyPr/>
          <a:lstStyle/>
          <a:p>
            <a:fld id="{062EBF31-684C-42AB-9DAB-FF1EF918DA9E}"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6546A66D-C6C6-9C9A-58B9-71EA5336FA64}"/>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86368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４．人口学の現在　マルサス以降　３／１５</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434746" y="1644258"/>
            <a:ext cx="7832976" cy="4007395"/>
          </a:xfrm>
        </p:spPr>
        <p:txBody>
          <a:bodyPr>
            <a:normAutofit fontScale="55000" lnSpcReduction="20000"/>
          </a:bodyPr>
          <a:lstStyle/>
          <a:p>
            <a:pPr marL="0" indent="0">
              <a:buNone/>
              <a:tabLst>
                <a:tab pos="4935538" algn="l"/>
              </a:tabLst>
            </a:pPr>
            <a:r>
              <a:rPr lang="ja-JP" altLang="en-US" sz="2900" dirty="0"/>
              <a:t>　</a:t>
            </a:r>
            <a:r>
              <a:rPr lang="ja-JP" altLang="en-US" sz="3200" dirty="0"/>
              <a:t>またマルサスの「人口の原理」は、その副題が示すように、フランス革命後の啓蒙思想・社会改良主義者であったコンドルセやゴドウインに対する批判の書でもありました。ニコラ・ド・コンドルセ（数学者、哲学者、政治家、</a:t>
            </a:r>
            <a:r>
              <a:rPr lang="en-US" altLang="ja-JP" sz="3200" dirty="0"/>
              <a:t>1743 – 1794</a:t>
            </a:r>
            <a:r>
              <a:rPr lang="ja-JP" altLang="en-US" sz="3200" dirty="0"/>
              <a:t>）はフランス革命前の</a:t>
            </a:r>
            <a:r>
              <a:rPr lang="en-US" altLang="ja-JP" sz="3200" dirty="0"/>
              <a:t>1780</a:t>
            </a:r>
            <a:r>
              <a:rPr lang="ja-JP" altLang="en-US" sz="3200" dirty="0"/>
              <a:t>年代に「道徳政治科学の数学化」もしくは「社会数学」という学問プロジェクトに着手し、数学者のラプラスらの確率論を社会現象に適用し合理的な意思決定の指針を与えるような社会科学を目指しいていたそうで、</a:t>
            </a:r>
            <a:r>
              <a:rPr lang="en-US" altLang="ja-JP" sz="3200" dirty="0"/>
              <a:t>1785</a:t>
            </a:r>
            <a:r>
              <a:rPr lang="ja-JP" altLang="en-US" sz="3200" dirty="0"/>
              <a:t>年には「多数決の確率に対する解析の応用試論」を出版、獄中で「人間精神進歩の歴史」を書き、この書が社会学の父と呼ばれるオーギュスト・コント（社会学者、哲学者、数学者、総合科学者</a:t>
            </a:r>
            <a:r>
              <a:rPr lang="en-US" altLang="ja-JP" sz="3200" dirty="0"/>
              <a:t>1798―1857</a:t>
            </a:r>
            <a:r>
              <a:rPr lang="ja-JP" altLang="en-US" sz="3200" dirty="0"/>
              <a:t>）の理論的支柱となったといわれています。</a:t>
            </a:r>
            <a:endParaRPr lang="en-US" altLang="ja-JP" sz="3200" dirty="0"/>
          </a:p>
          <a:p>
            <a:pPr marL="0" indent="0">
              <a:buNone/>
              <a:tabLst>
                <a:tab pos="4935538" algn="l"/>
              </a:tabLst>
            </a:pPr>
            <a:r>
              <a:rPr lang="ja-JP" altLang="en-US" sz="3200" dirty="0"/>
              <a:t>　要するにマルサスが批判したコンドルセは、現代の社会学の祖先にあたる人であり、現在に生きる私自身が巡り巡って人口社会学者と名乗らざる得なかったのは単なる偶然ではないようです。</a:t>
            </a:r>
          </a:p>
        </p:txBody>
      </p:sp>
      <p:sp>
        <p:nvSpPr>
          <p:cNvPr id="4" name="日付プレースホルダー 3">
            <a:extLst>
              <a:ext uri="{FF2B5EF4-FFF2-40B4-BE49-F238E27FC236}">
                <a16:creationId xmlns:a16="http://schemas.microsoft.com/office/drawing/2014/main" id="{2712FF76-1D1C-E5E7-80AD-D2F7B1D8DB65}"/>
              </a:ext>
            </a:extLst>
          </p:cNvPr>
          <p:cNvSpPr>
            <a:spLocks noGrp="1"/>
          </p:cNvSpPr>
          <p:nvPr>
            <p:ph type="dt" sz="half" idx="10"/>
          </p:nvPr>
        </p:nvSpPr>
        <p:spPr/>
        <p:txBody>
          <a:bodyPr/>
          <a:lstStyle/>
          <a:p>
            <a:fld id="{F05A3BB0-B272-4203-A17B-4020E03C94A4}"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CEDF6B82-4F2A-8E20-CCF5-167C9311E20A}"/>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09862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はじめに：まずはご挨拶　 ２／３ 　</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821487" y="1908663"/>
            <a:ext cx="8930975" cy="4018412"/>
          </a:xfrm>
        </p:spPr>
        <p:txBody>
          <a:bodyPr>
            <a:normAutofit/>
          </a:bodyPr>
          <a:lstStyle/>
          <a:p>
            <a:pPr marL="0" indent="0">
              <a:buNone/>
            </a:pPr>
            <a:r>
              <a:rPr lang="ja-JP" altLang="en-US" dirty="0"/>
              <a:t>　</a:t>
            </a:r>
            <a:r>
              <a:rPr lang="ja-JP" altLang="en-US" sz="2800" dirty="0"/>
              <a:t>かって嵯峨座晴夫先生が</a:t>
            </a:r>
            <a:r>
              <a:rPr lang="en-US" altLang="ja-JP" sz="2800" dirty="0"/>
              <a:t>JOICFP(</a:t>
            </a:r>
            <a:r>
              <a:rPr lang="ja-JP" altLang="en-US" sz="2800" dirty="0"/>
              <a:t>ジョイセフ</a:t>
            </a:r>
            <a:r>
              <a:rPr lang="en-US" altLang="ja-JP" sz="2800" dirty="0"/>
              <a:t>)</a:t>
            </a:r>
            <a:r>
              <a:rPr lang="ja-JP" altLang="en-US" sz="2800" dirty="0"/>
              <a:t>の機関誌</a:t>
            </a:r>
            <a:r>
              <a:rPr lang="en-US" altLang="ja-JP" sz="2800" dirty="0"/>
              <a:t>『</a:t>
            </a:r>
            <a:r>
              <a:rPr lang="ja-JP" altLang="en-US" sz="2800" dirty="0"/>
              <a:t>世界と人口</a:t>
            </a:r>
            <a:r>
              <a:rPr lang="en-US" altLang="ja-JP" sz="2800" dirty="0"/>
              <a:t>』</a:t>
            </a:r>
            <a:r>
              <a:rPr lang="ja-JP" altLang="en-US" sz="2800" dirty="0"/>
              <a:t>に「人口学の周辺を歩く」</a:t>
            </a:r>
            <a:r>
              <a:rPr lang="en-US" altLang="ja-JP" sz="2800" dirty="0"/>
              <a:t>(</a:t>
            </a:r>
            <a:r>
              <a:rPr lang="ja-JP" altLang="en-US" sz="2800" dirty="0"/>
              <a:t>嵯峨座</a:t>
            </a:r>
            <a:r>
              <a:rPr lang="en-US" altLang="ja-JP" sz="2800" dirty="0"/>
              <a:t>1995)</a:t>
            </a:r>
            <a:r>
              <a:rPr lang="ja-JP" altLang="en-US" sz="2800" dirty="0"/>
              <a:t>というエッセイを連載されていて、その中で、現在の自分と同じようなことを書かれていました。同病者同士の連帯感のようなものを感じます。この人口学研究会の例会も、今回で第</a:t>
            </a:r>
            <a:r>
              <a:rPr lang="en-US" altLang="ja-JP" sz="2800" dirty="0"/>
              <a:t>655</a:t>
            </a:r>
            <a:r>
              <a:rPr lang="ja-JP" altLang="en-US" sz="2800" dirty="0"/>
              <a:t>回ということで同じような連帯感に支えられて続いて来たものと思います。</a:t>
            </a:r>
            <a:endParaRPr lang="en-US" altLang="ja-JP" dirty="0"/>
          </a:p>
        </p:txBody>
      </p:sp>
      <p:sp>
        <p:nvSpPr>
          <p:cNvPr id="4" name="日付プレースホルダー 3">
            <a:extLst>
              <a:ext uri="{FF2B5EF4-FFF2-40B4-BE49-F238E27FC236}">
                <a16:creationId xmlns:a16="http://schemas.microsoft.com/office/drawing/2014/main" id="{69ADDDEE-71D7-117F-2528-927856289DD6}"/>
              </a:ext>
            </a:extLst>
          </p:cNvPr>
          <p:cNvSpPr>
            <a:spLocks noGrp="1"/>
          </p:cNvSpPr>
          <p:nvPr>
            <p:ph type="dt" sz="half" idx="10"/>
          </p:nvPr>
        </p:nvSpPr>
        <p:spPr/>
        <p:txBody>
          <a:bodyPr/>
          <a:lstStyle/>
          <a:p>
            <a:fld id="{261BA4F1-8679-4DBE-95AB-FD4902C2842E}"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771DD818-A7EA-0B0E-2236-99B188697697}"/>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836426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４．人口学の現在　マルサス以降　４／１５</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434746" y="1644258"/>
            <a:ext cx="7832976" cy="4007395"/>
          </a:xfrm>
        </p:spPr>
        <p:txBody>
          <a:bodyPr>
            <a:normAutofit fontScale="70000" lnSpcReduction="20000"/>
          </a:bodyPr>
          <a:lstStyle/>
          <a:p>
            <a:pPr marL="0" indent="0">
              <a:buNone/>
              <a:tabLst>
                <a:tab pos="4935538" algn="l"/>
              </a:tabLst>
            </a:pPr>
            <a:r>
              <a:rPr lang="ja-JP" altLang="en-US" sz="2900" dirty="0"/>
              <a:t>　</a:t>
            </a:r>
            <a:r>
              <a:rPr lang="ja-JP" altLang="en-US" sz="3200" dirty="0"/>
              <a:t>ちなみに私自身は元々政治経済学専攻であり、イエヘッケル・ドロアの「政策科学の冒険」という本を読み、まさにコンドルセやコントが夢みたような社会科学をめざしてヨーロッパに留学しました。</a:t>
            </a:r>
          </a:p>
          <a:p>
            <a:pPr marL="0" indent="0">
              <a:buNone/>
              <a:tabLst>
                <a:tab pos="4935538" algn="l"/>
              </a:tabLst>
            </a:pPr>
            <a:r>
              <a:rPr lang="ja-JP" altLang="en-US" sz="3200" dirty="0"/>
              <a:t>　しかし遺憾ながらドイツの大学で学んだ社会学は、手法的には記述確率統計の域を出るものではなく、ニコラス・ルーマン（</a:t>
            </a:r>
            <a:r>
              <a:rPr lang="en-US" altLang="ja-JP" sz="3200" dirty="0"/>
              <a:t>1927 – 1998</a:t>
            </a:r>
            <a:r>
              <a:rPr lang="ja-JP" altLang="en-US" sz="3200" dirty="0"/>
              <a:t>社会学者）の「社会システム論（</a:t>
            </a:r>
            <a:r>
              <a:rPr lang="en-US" altLang="ja-JP" sz="3200" dirty="0"/>
              <a:t>1984: </a:t>
            </a:r>
            <a:r>
              <a:rPr lang="en-US" altLang="ja-JP" sz="3200" dirty="0" err="1"/>
              <a:t>Soziale</a:t>
            </a:r>
            <a:r>
              <a:rPr lang="en-US" altLang="ja-JP" sz="3200" dirty="0"/>
              <a:t> </a:t>
            </a:r>
            <a:r>
              <a:rPr lang="en-US" altLang="ja-JP" sz="3200" dirty="0" err="1"/>
              <a:t>Systeme</a:t>
            </a:r>
            <a:r>
              <a:rPr lang="en-US" altLang="ja-JP" sz="3200" dirty="0"/>
              <a:t>: </a:t>
            </a:r>
            <a:r>
              <a:rPr lang="en-US" altLang="ja-JP" sz="3200" dirty="0" err="1"/>
              <a:t>Grundriß</a:t>
            </a:r>
            <a:r>
              <a:rPr lang="en-US" altLang="ja-JP" sz="3200" dirty="0"/>
              <a:t> </a:t>
            </a:r>
            <a:r>
              <a:rPr lang="en-US" altLang="ja-JP" sz="3200" dirty="0" err="1"/>
              <a:t>einer</a:t>
            </a:r>
            <a:r>
              <a:rPr lang="en-US" altLang="ja-JP" sz="3200" dirty="0"/>
              <a:t> </a:t>
            </a:r>
            <a:r>
              <a:rPr lang="en-US" altLang="ja-JP" sz="3200" dirty="0" err="1"/>
              <a:t>allgemeinen</a:t>
            </a:r>
            <a:r>
              <a:rPr lang="en-US" altLang="ja-JP" sz="3200" dirty="0"/>
              <a:t> </a:t>
            </a:r>
            <a:r>
              <a:rPr lang="en-US" altLang="ja-JP" sz="3200" dirty="0" err="1"/>
              <a:t>Theorie</a:t>
            </a:r>
            <a:r>
              <a:rPr lang="en-US" altLang="ja-JP" sz="3200" dirty="0"/>
              <a:t>, Frankfurt: </a:t>
            </a:r>
            <a:r>
              <a:rPr lang="en-US" altLang="ja-JP" sz="3200" dirty="0" err="1"/>
              <a:t>Suhrkamp</a:t>
            </a:r>
            <a:r>
              <a:rPr lang="ja-JP" altLang="en-US" sz="3200" dirty="0"/>
              <a:t>」も抽象的論考の域を出ず、実際にモデル化してコンピュータ・シミュレーションを行い政策効果を予測したり、具体的な政策の意思決定に資するといったことには役立ちませんでした。</a:t>
            </a:r>
          </a:p>
        </p:txBody>
      </p:sp>
      <p:sp>
        <p:nvSpPr>
          <p:cNvPr id="4" name="日付プレースホルダー 3">
            <a:extLst>
              <a:ext uri="{FF2B5EF4-FFF2-40B4-BE49-F238E27FC236}">
                <a16:creationId xmlns:a16="http://schemas.microsoft.com/office/drawing/2014/main" id="{8637E607-8C31-1445-206D-2AB538D3556E}"/>
              </a:ext>
            </a:extLst>
          </p:cNvPr>
          <p:cNvSpPr>
            <a:spLocks noGrp="1"/>
          </p:cNvSpPr>
          <p:nvPr>
            <p:ph type="dt" sz="half" idx="10"/>
          </p:nvPr>
        </p:nvSpPr>
        <p:spPr/>
        <p:txBody>
          <a:bodyPr/>
          <a:lstStyle/>
          <a:p>
            <a:fld id="{0337D789-5E7B-4A47-BFCD-87AE486EA0F6}"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28D5754B-9CF3-C850-A191-F3DDE2045E74}"/>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4220450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４．人口学の現在　マルサス以降　５／１５</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985590" y="1809511"/>
            <a:ext cx="6632136" cy="4062479"/>
          </a:xfrm>
        </p:spPr>
        <p:txBody>
          <a:bodyPr>
            <a:normAutofit fontScale="77500" lnSpcReduction="20000"/>
          </a:bodyPr>
          <a:lstStyle/>
          <a:p>
            <a:pPr marL="0" indent="0">
              <a:buNone/>
              <a:tabLst>
                <a:tab pos="4935538" algn="l"/>
              </a:tabLst>
            </a:pPr>
            <a:r>
              <a:rPr lang="ja-JP" altLang="en-US" sz="2900" dirty="0"/>
              <a:t>　</a:t>
            </a:r>
            <a:r>
              <a:rPr lang="ja-JP" altLang="en-US" sz="3200" dirty="0"/>
              <a:t>また、マルサスは、今日においても人口学者というよりは、経済学者の１人に分類されています。今年度から人口学研究会に参加されるようになった東京大学の野原慎司先生の「人口の経済学</a:t>
            </a:r>
            <a:r>
              <a:rPr lang="en-US" altLang="ja-JP" sz="3200" dirty="0"/>
              <a:t>―</a:t>
            </a:r>
            <a:r>
              <a:rPr lang="ja-JP" altLang="en-US" sz="3200" dirty="0"/>
              <a:t>平等の思想と統治をめぐる思想史」（</a:t>
            </a:r>
            <a:r>
              <a:rPr lang="en-US" altLang="ja-JP" sz="3200" dirty="0"/>
              <a:t>2022</a:t>
            </a:r>
            <a:r>
              <a:rPr lang="ja-JP" altLang="en-US" sz="3200" dirty="0"/>
              <a:t>）では、近代経済学の成立や発展における「人口」の重要性や、経済学におけるマルサスの立ち位置について論じられています。私のような「人口学」の推し（オシ）としては拍手喝采！ものです。</a:t>
            </a:r>
          </a:p>
          <a:p>
            <a:pPr marL="0" indent="0">
              <a:buNone/>
              <a:tabLst>
                <a:tab pos="4935538" algn="l"/>
              </a:tabLst>
            </a:pPr>
            <a:r>
              <a:rPr lang="ja-JP" altLang="en-US" sz="3200" dirty="0"/>
              <a:t>　</a:t>
            </a:r>
          </a:p>
        </p:txBody>
      </p:sp>
      <p:sp>
        <p:nvSpPr>
          <p:cNvPr id="4" name="日付プレースホルダー 3">
            <a:extLst>
              <a:ext uri="{FF2B5EF4-FFF2-40B4-BE49-F238E27FC236}">
                <a16:creationId xmlns:a16="http://schemas.microsoft.com/office/drawing/2014/main" id="{07BBF867-3767-BB18-AE3E-E279C581937D}"/>
              </a:ext>
            </a:extLst>
          </p:cNvPr>
          <p:cNvSpPr>
            <a:spLocks noGrp="1"/>
          </p:cNvSpPr>
          <p:nvPr>
            <p:ph type="dt" sz="half" idx="10"/>
          </p:nvPr>
        </p:nvSpPr>
        <p:spPr/>
        <p:txBody>
          <a:bodyPr/>
          <a:lstStyle/>
          <a:p>
            <a:fld id="{B6CEE118-D46C-4FDB-B542-E59D26D8DB7F}"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53A9C33E-6FF8-FEC4-BCF2-35923118A646}"/>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80747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４．人口学の現在　マルサス以降　６／１５</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412694" y="1619480"/>
            <a:ext cx="7777908" cy="4065224"/>
          </a:xfrm>
        </p:spPr>
        <p:txBody>
          <a:bodyPr>
            <a:normAutofit fontScale="62500" lnSpcReduction="20000"/>
          </a:bodyPr>
          <a:lstStyle/>
          <a:p>
            <a:pPr marL="0" indent="0">
              <a:buNone/>
              <a:tabLst>
                <a:tab pos="4935538" algn="l"/>
              </a:tabLst>
            </a:pPr>
            <a:r>
              <a:rPr lang="ja-JP" altLang="en-US" sz="3200" dirty="0"/>
              <a:t>　この本を読むと良くわかるように「人口学」と「経済学」の捻れた関係は今日まで続いているようです。とりわけ、人口成長と経済成長、技術革新による生産性の上昇、所得の分配／再分配などの関係は、本来、切離しようのない問題のはずです。</a:t>
            </a:r>
            <a:endParaRPr lang="en-US" altLang="ja-JP" sz="3200" dirty="0"/>
          </a:p>
          <a:p>
            <a:pPr marL="0" indent="0">
              <a:buNone/>
              <a:tabLst>
                <a:tab pos="4935538" algn="l"/>
              </a:tabLst>
            </a:pPr>
            <a:r>
              <a:rPr lang="ja-JP" altLang="en-US" sz="3200" dirty="0"/>
              <a:t>　しかし、近代経済学においても、社会学同様、静止均衡型モデルが基本となり、人口変動が経済に与えるダイナミックな影響（需要構造の変化・技術革新・産業創生など）は捨象されてしまい、人口は所与として一定ないし、これまで通り成長するものと仮定されていました。</a:t>
            </a:r>
            <a:endParaRPr lang="en-US" altLang="ja-JP" sz="3200" dirty="0"/>
          </a:p>
          <a:p>
            <a:pPr marL="0" indent="0">
              <a:buNone/>
              <a:tabLst>
                <a:tab pos="4935538" algn="l"/>
              </a:tabLst>
            </a:pPr>
            <a:r>
              <a:rPr lang="ja-JP" altLang="en-US" sz="3200" dirty="0"/>
              <a:t>　確かに実際の歴史的展開は、産業社会への移行にともないマルサスの予想に反し、人口も食糧（生産力）も幾何級数的に増加を続けたわけで、経済学者が、長い間、静止均衡型の市場モデルに疑問を挟む余地はなかったのだと思います</a:t>
            </a:r>
          </a:p>
        </p:txBody>
      </p:sp>
      <p:sp>
        <p:nvSpPr>
          <p:cNvPr id="4" name="日付プレースホルダー 3">
            <a:extLst>
              <a:ext uri="{FF2B5EF4-FFF2-40B4-BE49-F238E27FC236}">
                <a16:creationId xmlns:a16="http://schemas.microsoft.com/office/drawing/2014/main" id="{A086498B-76A1-4D33-8597-5EDF4E3D8042}"/>
              </a:ext>
            </a:extLst>
          </p:cNvPr>
          <p:cNvSpPr>
            <a:spLocks noGrp="1"/>
          </p:cNvSpPr>
          <p:nvPr>
            <p:ph type="dt" sz="half" idx="10"/>
          </p:nvPr>
        </p:nvSpPr>
        <p:spPr/>
        <p:txBody>
          <a:bodyPr/>
          <a:lstStyle/>
          <a:p>
            <a:fld id="{FFC6AE8A-F455-4885-8DDE-F680DDBEE332}"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87C5946F-9383-7ED3-14B9-B9885CFDFBFA}"/>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1820254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４．人口学の現在　マルサス以降　７／１５</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768915" y="1525144"/>
            <a:ext cx="7333552" cy="3884137"/>
          </a:xfrm>
        </p:spPr>
        <p:txBody>
          <a:bodyPr>
            <a:normAutofit fontScale="62500" lnSpcReduction="20000"/>
          </a:bodyPr>
          <a:lstStyle/>
          <a:p>
            <a:pPr marL="0" indent="0">
              <a:buNone/>
              <a:tabLst>
                <a:tab pos="4935538" algn="l"/>
              </a:tabLst>
            </a:pPr>
            <a:r>
              <a:rPr lang="ja-JP" altLang="en-US" sz="2900" dirty="0"/>
              <a:t>　</a:t>
            </a:r>
            <a:r>
              <a:rPr lang="ja-JP" altLang="en-US" sz="3200" dirty="0"/>
              <a:t>　実際、人口学の世界で数少ないグランド・セオリー（大理論）として知られる「人口転換理論」がウォーレン・トンプソン（人口学者</a:t>
            </a:r>
            <a:r>
              <a:rPr lang="en-US" altLang="ja-JP" sz="3200" dirty="0"/>
              <a:t>1887-1973</a:t>
            </a:r>
            <a:r>
              <a:rPr lang="ja-JP" altLang="en-US" sz="3200" dirty="0"/>
              <a:t>）により提唱されたのは</a:t>
            </a:r>
            <a:r>
              <a:rPr lang="en-US" altLang="ja-JP" sz="3200" dirty="0"/>
              <a:t>1929</a:t>
            </a:r>
            <a:r>
              <a:rPr lang="ja-JP" altLang="en-US" sz="3200" dirty="0"/>
              <a:t>年の世界大恐慌の年であり、フランク・ノートシュタイン（</a:t>
            </a:r>
            <a:r>
              <a:rPr lang="en-US" altLang="ja-JP" sz="3200" dirty="0"/>
              <a:t>1902 - 1983</a:t>
            </a:r>
            <a:r>
              <a:rPr lang="ja-JP" altLang="en-US" sz="3200" dirty="0"/>
              <a:t>）が命名したたのは</a:t>
            </a:r>
            <a:r>
              <a:rPr lang="en-US" altLang="ja-JP" sz="3200" dirty="0"/>
              <a:t>1945</a:t>
            </a:r>
            <a:r>
              <a:rPr lang="ja-JP" altLang="en-US" sz="3200" dirty="0"/>
              <a:t>年とのことです（河野</a:t>
            </a:r>
            <a:r>
              <a:rPr lang="en-US" altLang="ja-JP" sz="3200" dirty="0"/>
              <a:t>2007</a:t>
            </a:r>
            <a:r>
              <a:rPr lang="ja-JP" altLang="en-US" sz="3200" dirty="0"/>
              <a:t>）。</a:t>
            </a:r>
          </a:p>
          <a:p>
            <a:pPr marL="0" indent="0">
              <a:buNone/>
              <a:tabLst>
                <a:tab pos="4935538" algn="l"/>
              </a:tabLst>
            </a:pPr>
            <a:r>
              <a:rPr lang="ja-JP" altLang="en-US" sz="3200" dirty="0"/>
              <a:t>　この「人口転換理論」は、</a:t>
            </a:r>
            <a:r>
              <a:rPr lang="en-US" altLang="ja-JP" sz="3200" dirty="0"/>
              <a:t>18</a:t>
            </a:r>
            <a:r>
              <a:rPr lang="ja-JP" altLang="en-US" sz="3200" dirty="0"/>
              <a:t>世紀後半の産業革命を契機に起きた、近代的な経済発展、都市化、工業化などの過程で、出生・死亡モードが多産多死から少産少死へとシフトした欧米の歴史的経験をもとに</a:t>
            </a:r>
            <a:r>
              <a:rPr lang="en-US" altLang="ja-JP" sz="3200" dirty="0"/>
              <a:t>20</a:t>
            </a:r>
            <a:r>
              <a:rPr lang="ja-JP" altLang="en-US" sz="3200" dirty="0"/>
              <a:t>世紀前半になってから複数の学者が理論化しようとしたもので、後付けの感は免れず、理論というよりは単に経験的事実をモデル化したに過ぎないといえます。</a:t>
            </a:r>
          </a:p>
          <a:p>
            <a:pPr marL="0" indent="0">
              <a:buNone/>
              <a:tabLst>
                <a:tab pos="4935538" algn="l"/>
              </a:tabLst>
            </a:pPr>
            <a:endParaRPr lang="ja-JP" altLang="en-US" sz="3200" dirty="0"/>
          </a:p>
        </p:txBody>
      </p:sp>
      <p:sp>
        <p:nvSpPr>
          <p:cNvPr id="4" name="日付プレースホルダー 3">
            <a:extLst>
              <a:ext uri="{FF2B5EF4-FFF2-40B4-BE49-F238E27FC236}">
                <a16:creationId xmlns:a16="http://schemas.microsoft.com/office/drawing/2014/main" id="{36A2E22A-7ABB-4FF8-86BE-D02F189D9B5C}"/>
              </a:ext>
            </a:extLst>
          </p:cNvPr>
          <p:cNvSpPr>
            <a:spLocks noGrp="1"/>
          </p:cNvSpPr>
          <p:nvPr>
            <p:ph type="dt" sz="half" idx="10"/>
          </p:nvPr>
        </p:nvSpPr>
        <p:spPr/>
        <p:txBody>
          <a:bodyPr/>
          <a:lstStyle/>
          <a:p>
            <a:fld id="{C9989019-7258-4D4B-9CA3-F2DC31641901}"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A51241D1-EFA3-0EFF-B6B5-A481F776E813}"/>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1664777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４．人口学の現在　マルサス以降　８／１５</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743199" y="1677309"/>
            <a:ext cx="7766893" cy="3844886"/>
          </a:xfrm>
        </p:spPr>
        <p:txBody>
          <a:bodyPr>
            <a:normAutofit fontScale="70000" lnSpcReduction="20000"/>
          </a:bodyPr>
          <a:lstStyle/>
          <a:p>
            <a:pPr marL="0" indent="0">
              <a:buNone/>
              <a:tabLst>
                <a:tab pos="4935538" algn="l"/>
              </a:tabLst>
            </a:pPr>
            <a:r>
              <a:rPr lang="ja-JP" altLang="en-US" sz="3200" dirty="0"/>
              <a:t>　マルサスが</a:t>
            </a:r>
            <a:r>
              <a:rPr lang="en-US" altLang="ja-JP" sz="3200" dirty="0"/>
              <a:t>『</a:t>
            </a:r>
            <a:r>
              <a:rPr lang="ja-JP" altLang="en-US" sz="3200" dirty="0"/>
              <a:t>人口の原理</a:t>
            </a:r>
            <a:r>
              <a:rPr lang="en-US" altLang="ja-JP" sz="3200" dirty="0"/>
              <a:t>』</a:t>
            </a:r>
            <a:r>
              <a:rPr lang="ja-JP" altLang="en-US" sz="3200" dirty="0"/>
              <a:t>を書いた</a:t>
            </a:r>
            <a:r>
              <a:rPr lang="en-US" altLang="ja-JP" sz="3200" dirty="0"/>
              <a:t>1798</a:t>
            </a:r>
            <a:r>
              <a:rPr lang="ja-JP" altLang="en-US" sz="3200" dirty="0"/>
              <a:t>年当時のイギリスは、産業革命が始まって間もない頃であり、粗出生率（</a:t>
            </a:r>
            <a:r>
              <a:rPr lang="en-US" altLang="ja-JP" sz="3200" dirty="0"/>
              <a:t>CBR</a:t>
            </a:r>
            <a:r>
              <a:rPr lang="ja-JP" altLang="en-US" sz="3200" dirty="0"/>
              <a:t>）は</a:t>
            </a:r>
            <a:r>
              <a:rPr lang="en-US" altLang="ja-JP" sz="3200" dirty="0"/>
              <a:t>30‰</a:t>
            </a:r>
            <a:r>
              <a:rPr lang="ja-JP" altLang="en-US" sz="3200" dirty="0"/>
              <a:t>以上、粗死亡率（</a:t>
            </a:r>
            <a:r>
              <a:rPr lang="en-US" altLang="ja-JP" sz="3200" dirty="0"/>
              <a:t>CDR</a:t>
            </a:r>
            <a:r>
              <a:rPr lang="ja-JP" altLang="en-US" sz="3200" dirty="0"/>
              <a:t>）は</a:t>
            </a:r>
            <a:r>
              <a:rPr lang="en-US" altLang="ja-JP" sz="3200" dirty="0"/>
              <a:t>20‰</a:t>
            </a:r>
            <a:r>
              <a:rPr lang="ja-JP" altLang="en-US" sz="3200" dirty="0"/>
              <a:t>以上もあったことが知られており、　この「人口転換理論」に従えば、</a:t>
            </a:r>
            <a:r>
              <a:rPr lang="en-US" altLang="ja-JP" sz="3200" dirty="0"/>
              <a:t>Ⅰ</a:t>
            </a:r>
            <a:r>
              <a:rPr lang="ja-JP" altLang="en-US" sz="3200" dirty="0"/>
              <a:t>高動揺期（多産・多死）から</a:t>
            </a:r>
            <a:r>
              <a:rPr lang="en-US" altLang="ja-JP" sz="3200" dirty="0"/>
              <a:t>Ⅱ</a:t>
            </a:r>
            <a:r>
              <a:rPr lang="ja-JP" altLang="en-US" sz="3200" dirty="0"/>
              <a:t>初期膨脹期（多産・中死）に入り、依然高い出生率に対し死亡率の低下が始まり、まさにこれから人口が増加するところでしたが、まだ起きてもいない、その後の</a:t>
            </a:r>
            <a:r>
              <a:rPr lang="en-US" altLang="ja-JP" sz="3200" dirty="0"/>
              <a:t>Ⅲ</a:t>
            </a:r>
            <a:r>
              <a:rPr lang="ja-JP" altLang="en-US" sz="3200" dirty="0"/>
              <a:t>後期膨脹期（中産・少死）や</a:t>
            </a:r>
            <a:r>
              <a:rPr lang="en-US" altLang="ja-JP" sz="3200" dirty="0"/>
              <a:t>Ⅳ</a:t>
            </a:r>
            <a:r>
              <a:rPr lang="ja-JP" altLang="en-US" sz="3200" dirty="0"/>
              <a:t>低動揺期（少産・少死）への展開を、マルサスが予測することはできなかったと思います（この予測を行うにはコンピュータを使ったシミュレーションモデルが必要になります）。</a:t>
            </a:r>
          </a:p>
        </p:txBody>
      </p:sp>
      <p:sp>
        <p:nvSpPr>
          <p:cNvPr id="4" name="日付プレースホルダー 3">
            <a:extLst>
              <a:ext uri="{FF2B5EF4-FFF2-40B4-BE49-F238E27FC236}">
                <a16:creationId xmlns:a16="http://schemas.microsoft.com/office/drawing/2014/main" id="{0EF02A38-84A4-81AE-476F-0151818452A8}"/>
              </a:ext>
            </a:extLst>
          </p:cNvPr>
          <p:cNvSpPr>
            <a:spLocks noGrp="1"/>
          </p:cNvSpPr>
          <p:nvPr>
            <p:ph type="dt" sz="half" idx="10"/>
          </p:nvPr>
        </p:nvSpPr>
        <p:spPr/>
        <p:txBody>
          <a:bodyPr/>
          <a:lstStyle/>
          <a:p>
            <a:fld id="{B3F97E17-4E2C-449C-9043-4F86DD095757}"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E040D213-0BEF-EA2B-C148-BF6C25D90211}"/>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1871332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４．人口学の現在　マルサス以降　１０／１５</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184093" y="1611014"/>
            <a:ext cx="8323040" cy="3756854"/>
          </a:xfrm>
        </p:spPr>
        <p:txBody>
          <a:bodyPr>
            <a:normAutofit fontScale="62500" lnSpcReduction="20000"/>
          </a:bodyPr>
          <a:lstStyle/>
          <a:p>
            <a:pPr marL="0" indent="0">
              <a:buNone/>
              <a:tabLst>
                <a:tab pos="4935538" algn="l"/>
              </a:tabLst>
            </a:pPr>
            <a:r>
              <a:rPr lang="ja-JP" altLang="en-US" sz="3200" dirty="0"/>
              <a:t>　野原先生の「人口の経済学」によれば、ジョン・メイナード・ケインズ（</a:t>
            </a:r>
            <a:r>
              <a:rPr lang="en-US" altLang="ja-JP" sz="3200" dirty="0"/>
              <a:t>1883</a:t>
            </a:r>
            <a:r>
              <a:rPr lang="ja-JP" altLang="en-US" sz="3200" dirty="0"/>
              <a:t>－</a:t>
            </a:r>
            <a:r>
              <a:rPr lang="en-US" altLang="ja-JP" sz="3200" dirty="0"/>
              <a:t>1946</a:t>
            </a:r>
            <a:r>
              <a:rPr lang="ja-JP" altLang="en-US" sz="3200" dirty="0"/>
              <a:t>）は、人口成長率の鈍化・人口増加の停滞が有効需要の増加を抑え、経済不況が長期化するという危機感をかなり早い時期からもっていたようですが、世界恐慌の後</a:t>
            </a:r>
            <a:r>
              <a:rPr lang="en-US" altLang="ja-JP" sz="3200" dirty="0"/>
              <a:t>1936</a:t>
            </a:r>
            <a:r>
              <a:rPr lang="ja-JP" altLang="en-US" sz="3200" dirty="0"/>
              <a:t>年に書かれた</a:t>
            </a:r>
            <a:r>
              <a:rPr lang="en-US" altLang="ja-JP" sz="3200" dirty="0"/>
              <a:t>『</a:t>
            </a:r>
            <a:r>
              <a:rPr lang="ja-JP" altLang="en-US" sz="3200" dirty="0"/>
              <a:t>雇用・利子および貨幣の一般理論</a:t>
            </a:r>
            <a:r>
              <a:rPr lang="en-US" altLang="ja-JP" sz="3200" dirty="0"/>
              <a:t>』</a:t>
            </a:r>
            <a:r>
              <a:rPr lang="ja-JP" altLang="en-US" sz="3200" dirty="0"/>
              <a:t>（ケインズ</a:t>
            </a:r>
            <a:r>
              <a:rPr lang="en-US" altLang="ja-JP" sz="3200" dirty="0"/>
              <a:t>2019</a:t>
            </a:r>
            <a:r>
              <a:rPr lang="ja-JP" altLang="en-US" sz="3200" dirty="0"/>
              <a:t>）には、人口についての明確な言及はなく、有効需要を増大させる方法として政府による財政支出政策（公共投資）を打ちだしています。</a:t>
            </a:r>
            <a:endParaRPr lang="en-US" altLang="ja-JP" sz="3200" dirty="0"/>
          </a:p>
          <a:p>
            <a:pPr marL="0" indent="0">
              <a:buNone/>
              <a:tabLst>
                <a:tab pos="4935538" algn="l"/>
              </a:tabLst>
            </a:pPr>
            <a:r>
              <a:rPr lang="ja-JP" altLang="en-US" sz="3200" dirty="0"/>
              <a:t>　しかし、このような政策が効果を持つには人口成長が続き生産年齢人口が年々増加するという前提が必要ですが、それは経済学ではなく人口学の問題として触れなかったのかも知れません（ケインズは非常に聡明な人なので、人口問題への政策的介入が効果を持つとは考えなかったようです）。</a:t>
            </a:r>
          </a:p>
        </p:txBody>
      </p:sp>
      <p:sp>
        <p:nvSpPr>
          <p:cNvPr id="4" name="日付プレースホルダー 3">
            <a:extLst>
              <a:ext uri="{FF2B5EF4-FFF2-40B4-BE49-F238E27FC236}">
                <a16:creationId xmlns:a16="http://schemas.microsoft.com/office/drawing/2014/main" id="{2C0144DB-B1D5-4661-2E21-2359345E86B6}"/>
              </a:ext>
            </a:extLst>
          </p:cNvPr>
          <p:cNvSpPr>
            <a:spLocks noGrp="1"/>
          </p:cNvSpPr>
          <p:nvPr>
            <p:ph type="dt" sz="half" idx="10"/>
          </p:nvPr>
        </p:nvSpPr>
        <p:spPr/>
        <p:txBody>
          <a:bodyPr/>
          <a:lstStyle/>
          <a:p>
            <a:fld id="{EC7CA0FB-BCA4-4E07-A4DB-FA5FCE900FD0}"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568C14F0-8C70-7CB3-4A70-9FE463F1854B}"/>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4223001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４．人口学の現在　マルサス以降　１１／１５</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412693" y="1619480"/>
            <a:ext cx="8394854" cy="4010139"/>
          </a:xfrm>
        </p:spPr>
        <p:txBody>
          <a:bodyPr>
            <a:normAutofit fontScale="55000" lnSpcReduction="20000"/>
          </a:bodyPr>
          <a:lstStyle/>
          <a:p>
            <a:pPr marL="0" indent="0">
              <a:buNone/>
              <a:tabLst>
                <a:tab pos="4935538" algn="l"/>
              </a:tabLst>
            </a:pPr>
            <a:r>
              <a:rPr lang="ja-JP" altLang="en-US" sz="3200" dirty="0"/>
              <a:t>　実際には、ウォーレン・トンプソンが「人口転換理論」を提唱した</a:t>
            </a:r>
            <a:r>
              <a:rPr lang="en-US" altLang="ja-JP" sz="3200" dirty="0"/>
              <a:t>1929</a:t>
            </a:r>
            <a:r>
              <a:rPr lang="ja-JP" altLang="en-US" sz="3200" dirty="0"/>
              <a:t>年の時点で、すでに先進工業国の人口は</a:t>
            </a:r>
            <a:r>
              <a:rPr lang="en-US" altLang="ja-JP" sz="3200" dirty="0"/>
              <a:t>Ⅳ</a:t>
            </a:r>
            <a:r>
              <a:rPr lang="ja-JP" altLang="en-US" sz="3200" dirty="0"/>
              <a:t>低動揺期（少産・少死）に入り始めていて、今日、我々が直面している少子高齢・人口減少に向かうことは、当時の人口学者にも十分予見できたと思います。確かに合計出生率が置換水準以下となり、高齢化により粗死亡率と出生率が逆転し、人口減少が始まる可能性については、ヴァン・デ・カーとレスタギが</a:t>
            </a:r>
            <a:r>
              <a:rPr lang="en-US" altLang="ja-JP" sz="3200" dirty="0"/>
              <a:t>1986</a:t>
            </a:r>
            <a:r>
              <a:rPr lang="ja-JP" altLang="en-US" sz="3200" dirty="0"/>
              <a:t>年の「第二の人口転換理論」を唱えるまであまり意識されていませんでした。しかし、第二次世界大戦前までには欧米の合計出生率は置換水準近くまで低下していました。また、戦前の人口問題研究所の長期推計でも、いずれ日本の人口が少子高齢・人口減少に向かうことは予測されていたと思います。</a:t>
            </a:r>
          </a:p>
          <a:p>
            <a:pPr marL="0" indent="0">
              <a:buNone/>
              <a:tabLst>
                <a:tab pos="4935538" algn="l"/>
              </a:tabLst>
            </a:pPr>
            <a:r>
              <a:rPr lang="ja-JP" altLang="en-US" sz="3200" dirty="0"/>
              <a:t>　ただ、戦前も戦後も、そして現在も、まだ議論されているところですが、人口変動と経済変動のどちらが鶏でどちらが卵なのかという点については視点が定まらす、人口学的要因を組み込んだ政策的有効性のある経済理論の登場が期待されます。</a:t>
            </a:r>
          </a:p>
        </p:txBody>
      </p:sp>
      <p:sp>
        <p:nvSpPr>
          <p:cNvPr id="4" name="日付プレースホルダー 3">
            <a:extLst>
              <a:ext uri="{FF2B5EF4-FFF2-40B4-BE49-F238E27FC236}">
                <a16:creationId xmlns:a16="http://schemas.microsoft.com/office/drawing/2014/main" id="{B8C54C62-349C-7846-A97A-82BF3469C82A}"/>
              </a:ext>
            </a:extLst>
          </p:cNvPr>
          <p:cNvSpPr>
            <a:spLocks noGrp="1"/>
          </p:cNvSpPr>
          <p:nvPr>
            <p:ph type="dt" sz="half" idx="10"/>
          </p:nvPr>
        </p:nvSpPr>
        <p:spPr/>
        <p:txBody>
          <a:bodyPr/>
          <a:lstStyle/>
          <a:p>
            <a:fld id="{E25F365B-A087-44DF-8A27-5F5CA6928A21}"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FC48F3D0-D9BF-61A5-DA49-6E4F6194AFB0}"/>
              </a:ext>
            </a:extLst>
          </p:cNvPr>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905308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４．人口学の現在　マルサス以降　１２／１５</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412693" y="1619480"/>
            <a:ext cx="8394854" cy="4010139"/>
          </a:xfrm>
        </p:spPr>
        <p:txBody>
          <a:bodyPr>
            <a:normAutofit fontScale="62500" lnSpcReduction="20000"/>
          </a:bodyPr>
          <a:lstStyle/>
          <a:p>
            <a:pPr marL="0" indent="0">
              <a:buNone/>
              <a:tabLst>
                <a:tab pos="4935538" algn="l"/>
              </a:tabLst>
            </a:pPr>
            <a:r>
              <a:rPr lang="ja-JP" altLang="en-US" sz="3200" dirty="0"/>
              <a:t>　さて、「人口学」自体の現在について考えてみると、この間、世界は、第一次世界大戦、第二世界大戦などを通じ、急速にグローバル化して行き、現在では、国内のみならず、世界各国の人口状況について詳細な情報が電子データで得られるようになりました。その結果、人口学自体が、世界人口全体を人口集団（集計値）として俯瞰するものに変わりつつあると思います。</a:t>
            </a:r>
          </a:p>
          <a:p>
            <a:pPr marL="0" indent="0">
              <a:buNone/>
              <a:tabLst>
                <a:tab pos="4935538" algn="l"/>
              </a:tabLst>
            </a:pPr>
            <a:r>
              <a:rPr lang="ja-JP" altLang="en-US" sz="3200" dirty="0"/>
              <a:t>　とりわけ、世界人口の持続可能性という問題は、</a:t>
            </a:r>
            <a:r>
              <a:rPr lang="en-US" altLang="ja-JP" sz="3200" dirty="0"/>
              <a:t>1960</a:t>
            </a:r>
            <a:r>
              <a:rPr lang="ja-JP" altLang="en-US" sz="3200" dirty="0"/>
              <a:t>年代の年率２％を超す、いわゆる「人口爆発」が契機となって生まれたものです。この時期、人口転換の後発地域であるアジア、アフリカでは植民地支配からの解放を通じ急激な人口増加が始まる一方、日本や欧米でも第二次世界大戦後のベビーブーマーが生産年齢に入り、世界は高度経済成長期に突入しました。資源エネルギー消費が増大し、環境汚染が深刻化し、文字通り、「成長の限界」が意識されるようになりました。</a:t>
            </a:r>
          </a:p>
        </p:txBody>
      </p:sp>
      <p:sp>
        <p:nvSpPr>
          <p:cNvPr id="4" name="日付プレースホルダー 3">
            <a:extLst>
              <a:ext uri="{FF2B5EF4-FFF2-40B4-BE49-F238E27FC236}">
                <a16:creationId xmlns:a16="http://schemas.microsoft.com/office/drawing/2014/main" id="{FD5C1846-B1B5-30ED-D272-52265F04BAA6}"/>
              </a:ext>
            </a:extLst>
          </p:cNvPr>
          <p:cNvSpPr>
            <a:spLocks noGrp="1"/>
          </p:cNvSpPr>
          <p:nvPr>
            <p:ph type="dt" sz="half" idx="10"/>
          </p:nvPr>
        </p:nvSpPr>
        <p:spPr/>
        <p:txBody>
          <a:bodyPr/>
          <a:lstStyle/>
          <a:p>
            <a:fld id="{E40BAC7E-2A5A-4786-A54F-7A2D8F01039D}"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1B0105C1-260C-A2FA-25DB-44AEF2D54421}"/>
              </a:ext>
            </a:extLst>
          </p:cNvPr>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3572979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４．人口学の現在　マルサス以降　１３／１５</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412693" y="1619480"/>
            <a:ext cx="8394854" cy="4010139"/>
          </a:xfrm>
        </p:spPr>
        <p:txBody>
          <a:bodyPr>
            <a:normAutofit fontScale="55000" lnSpcReduction="20000"/>
          </a:bodyPr>
          <a:lstStyle/>
          <a:p>
            <a:pPr marL="0" indent="0">
              <a:buNone/>
              <a:tabLst>
                <a:tab pos="4935538" algn="l"/>
              </a:tabLst>
            </a:pPr>
            <a:r>
              <a:rPr lang="ja-JP" altLang="en-US" sz="3200" dirty="0"/>
              <a:t>　</a:t>
            </a:r>
            <a:r>
              <a:rPr lang="en-US" altLang="ja-JP" sz="3200" dirty="0"/>
              <a:t>1972</a:t>
            </a:r>
            <a:r>
              <a:rPr lang="ja-JP" altLang="en-US" sz="3200" dirty="0"/>
              <a:t>年に出版されたローマクラブ報告</a:t>
            </a:r>
            <a:r>
              <a:rPr lang="en-US" altLang="ja-JP" sz="3200" dirty="0"/>
              <a:t>『</a:t>
            </a:r>
            <a:r>
              <a:rPr lang="ja-JP" altLang="en-US" sz="3200" dirty="0"/>
              <a:t>成長の限界</a:t>
            </a:r>
            <a:r>
              <a:rPr lang="en-US" altLang="ja-JP" sz="3200" dirty="0"/>
              <a:t>(The Limits to Growth)』</a:t>
            </a:r>
            <a:r>
              <a:rPr lang="ja-JP" altLang="en-US" sz="3200" dirty="0"/>
              <a:t>では</a:t>
            </a:r>
            <a:r>
              <a:rPr lang="en-US" altLang="ja-JP" sz="3200" dirty="0"/>
              <a:t>, </a:t>
            </a:r>
            <a:r>
              <a:rPr lang="ja-JP" altLang="en-US" sz="3200" dirty="0"/>
              <a:t>マサチューセッツ工科大学（</a:t>
            </a:r>
            <a:r>
              <a:rPr lang="en-US" altLang="ja-JP" sz="3200" dirty="0"/>
              <a:t>MIT</a:t>
            </a:r>
            <a:r>
              <a:rPr lang="ja-JP" altLang="en-US" sz="3200" dirty="0"/>
              <a:t>）の研究チームが開発したワールドモデル（</a:t>
            </a:r>
            <a:r>
              <a:rPr lang="en-US" altLang="ja-JP" sz="3200" dirty="0"/>
              <a:t>World Model)</a:t>
            </a:r>
            <a:r>
              <a:rPr lang="ja-JP" altLang="en-US" sz="3200" dirty="0"/>
              <a:t>によるマクロシミュレーションをもとに</a:t>
            </a:r>
            <a:r>
              <a:rPr lang="en-US" altLang="ja-JP" sz="3200" dirty="0"/>
              <a:t>,</a:t>
            </a:r>
            <a:r>
              <a:rPr lang="ja-JP" altLang="en-US" sz="3200" dirty="0"/>
              <a:t>現状のまま推移すれば人類社会は遠からず成長の限界を越え</a:t>
            </a:r>
            <a:r>
              <a:rPr lang="en-US" altLang="ja-JP" sz="3200" dirty="0"/>
              <a:t>,</a:t>
            </a:r>
            <a:r>
              <a:rPr lang="ja-JP" altLang="en-US" sz="3200" dirty="0"/>
              <a:t>オーバーシュート（行き過ぎ）することを示し</a:t>
            </a:r>
            <a:r>
              <a:rPr lang="en-US" altLang="ja-JP" sz="3200" dirty="0"/>
              <a:t>,</a:t>
            </a:r>
            <a:r>
              <a:rPr lang="ja-JP" altLang="en-US" sz="3200" dirty="0"/>
              <a:t>その後「成長の限界」という概念が広まりました（原</a:t>
            </a:r>
            <a:r>
              <a:rPr lang="en-US" altLang="ja-JP" sz="3200" dirty="0"/>
              <a:t>2023A)</a:t>
            </a:r>
            <a:r>
              <a:rPr lang="ja-JP" altLang="en-US" sz="3200" dirty="0"/>
              <a:t>。</a:t>
            </a:r>
            <a:endParaRPr lang="en-US" altLang="ja-JP" sz="3200" dirty="0"/>
          </a:p>
          <a:p>
            <a:pPr marL="0" indent="0">
              <a:buNone/>
              <a:tabLst>
                <a:tab pos="4935538" algn="l"/>
              </a:tabLst>
            </a:pPr>
            <a:r>
              <a:rPr lang="ja-JP" altLang="en-US" sz="3200" dirty="0"/>
              <a:t>現在、世界の関心を集めている</a:t>
            </a:r>
            <a:r>
              <a:rPr lang="en-US" altLang="ja-JP" sz="3200" dirty="0"/>
              <a:t>SDGs</a:t>
            </a:r>
            <a:r>
              <a:rPr lang="ja-JP" altLang="en-US" sz="3200" dirty="0"/>
              <a:t>は「持続可能な開発目標」という名称のとおり</a:t>
            </a:r>
            <a:r>
              <a:rPr lang="en-US" altLang="ja-JP" sz="3200" dirty="0"/>
              <a:t>,17</a:t>
            </a:r>
            <a:r>
              <a:rPr lang="ja-JP" altLang="en-US" sz="3200" dirty="0"/>
              <a:t>の目標と</a:t>
            </a:r>
            <a:r>
              <a:rPr lang="en-US" altLang="ja-JP" sz="3200" dirty="0"/>
              <a:t>169</a:t>
            </a:r>
            <a:r>
              <a:rPr lang="ja-JP" altLang="en-US" sz="3200" dirty="0"/>
              <a:t>のターゲットからなる目標モデルに過ぎませんが、このワールドモデルは、人口</a:t>
            </a:r>
            <a:r>
              <a:rPr lang="en-US" altLang="ja-JP" sz="3200" dirty="0"/>
              <a:t>,</a:t>
            </a:r>
            <a:r>
              <a:rPr lang="ja-JP" altLang="en-US" sz="3200" dirty="0"/>
              <a:t>資本</a:t>
            </a:r>
            <a:r>
              <a:rPr lang="en-US" altLang="ja-JP" sz="3200" dirty="0"/>
              <a:t>,</a:t>
            </a:r>
            <a:r>
              <a:rPr lang="ja-JP" altLang="en-US" sz="3200" dirty="0"/>
              <a:t>農業</a:t>
            </a:r>
            <a:r>
              <a:rPr lang="en-US" altLang="ja-JP" sz="3200" dirty="0"/>
              <a:t>,</a:t>
            </a:r>
            <a:r>
              <a:rPr lang="ja-JP" altLang="en-US" sz="3200" dirty="0"/>
              <a:t>再生不能資源</a:t>
            </a:r>
            <a:r>
              <a:rPr lang="en-US" altLang="ja-JP" sz="3200" dirty="0"/>
              <a:t>,</a:t>
            </a:r>
            <a:r>
              <a:rPr lang="ja-JP" altLang="en-US" sz="3200" dirty="0"/>
              <a:t>残留汚染という５つのセクターからなり</a:t>
            </a:r>
            <a:r>
              <a:rPr lang="en-US" altLang="ja-JP" sz="3200" dirty="0"/>
              <a:t>,</a:t>
            </a:r>
            <a:r>
              <a:rPr lang="ja-JP" altLang="en-US" sz="3200" dirty="0"/>
              <a:t>各セクターを中心としたサブシステム間の相互作用を記述する構造となっています。つまり、このモデルでは、世界人口を１つの集合体として捉え、人口のみでなく、５つのサブシステム間の相互作用を、時系列に沿った再帰性のある非線形の方程式で記述しています。　</a:t>
            </a:r>
          </a:p>
        </p:txBody>
      </p:sp>
      <p:sp>
        <p:nvSpPr>
          <p:cNvPr id="4" name="日付プレースホルダー 3">
            <a:extLst>
              <a:ext uri="{FF2B5EF4-FFF2-40B4-BE49-F238E27FC236}">
                <a16:creationId xmlns:a16="http://schemas.microsoft.com/office/drawing/2014/main" id="{DCAE38BE-7220-616B-BC8B-159A2F93AF1D}"/>
              </a:ext>
            </a:extLst>
          </p:cNvPr>
          <p:cNvSpPr>
            <a:spLocks noGrp="1"/>
          </p:cNvSpPr>
          <p:nvPr>
            <p:ph type="dt" sz="half" idx="10"/>
          </p:nvPr>
        </p:nvSpPr>
        <p:spPr/>
        <p:txBody>
          <a:bodyPr/>
          <a:lstStyle/>
          <a:p>
            <a:fld id="{9B103C83-BC10-4FA5-AB9E-420C9B65603F}"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CAD78BD5-D11E-2519-294F-C539156C3B1D}"/>
              </a:ext>
            </a:extLst>
          </p:cNvPr>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1980843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４．人口学の現在　マルサス以降　１４／１５</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412693" y="1619480"/>
            <a:ext cx="7480454" cy="3977089"/>
          </a:xfrm>
        </p:spPr>
        <p:txBody>
          <a:bodyPr>
            <a:normAutofit fontScale="55000" lnSpcReduction="20000"/>
          </a:bodyPr>
          <a:lstStyle/>
          <a:p>
            <a:pPr marL="0" indent="0">
              <a:buNone/>
              <a:tabLst>
                <a:tab pos="4935538" algn="l"/>
              </a:tabLst>
            </a:pPr>
            <a:r>
              <a:rPr lang="ja-JP" altLang="en-US" sz="3200" dirty="0"/>
              <a:t>　このような非線形のマクロモデルが登場した背景には、生物学者のルートヴィヒ・フォン・ベルタランフィ（</a:t>
            </a:r>
            <a:r>
              <a:rPr lang="en-US" altLang="ja-JP" sz="3200" dirty="0"/>
              <a:t>1901</a:t>
            </a:r>
            <a:r>
              <a:rPr lang="ja-JP" altLang="en-US" sz="3200" dirty="0"/>
              <a:t>－</a:t>
            </a:r>
            <a:r>
              <a:rPr lang="en-US" altLang="ja-JP" sz="3200" dirty="0"/>
              <a:t>1971</a:t>
            </a:r>
            <a:r>
              <a:rPr lang="ja-JP" altLang="en-US" sz="3200" dirty="0"/>
              <a:t>）が提唱した「一般システム理論</a:t>
            </a:r>
            <a:r>
              <a:rPr lang="en-US" altLang="ja-JP" sz="3200" dirty="0"/>
              <a:t>(1945-55)</a:t>
            </a:r>
            <a:r>
              <a:rPr lang="ja-JP" altLang="en-US" sz="3200" dirty="0"/>
              <a:t>」や、制御理論の創始者であるノーバート・ウィーナーの「サイバネティックス理論」（</a:t>
            </a:r>
            <a:r>
              <a:rPr lang="en-US" altLang="ja-JP" sz="3200" dirty="0"/>
              <a:t>1948-55</a:t>
            </a:r>
            <a:r>
              <a:rPr lang="ja-JP" altLang="en-US" sz="3200" dirty="0"/>
              <a:t>）などの影響があります。ちなみにベルタランフィは非線形成長曲線モデルを考案した人であり、「成長の限界」という概念の産みの親ともいえます。またワールドモデルで多用されているブラックボックス／インプット／アウトプット／フィードバックなどの概念はウィーナーが発案したものです。</a:t>
            </a:r>
          </a:p>
          <a:p>
            <a:pPr marL="0" indent="0">
              <a:buNone/>
              <a:tabLst>
                <a:tab pos="4935538" algn="l"/>
              </a:tabLst>
            </a:pPr>
            <a:r>
              <a:rPr lang="ja-JP" altLang="en-US" sz="3200" dirty="0"/>
              <a:t>　この「一般システム理論」（ベルトランフィ１９７３）や「サイバネティックス理論」（ウィーナー２０１１）は主としてマクロレベルの決定論的なモデルでしたが、その後、数学のカオス理論などと結びついて、マイクロレベルの確率論的なモデルへと発展して行き、複雑系や自己組織化現象などの非線型な現象も科学的にモデル化し理解できるようになっていきました。</a:t>
            </a:r>
          </a:p>
        </p:txBody>
      </p:sp>
      <p:sp>
        <p:nvSpPr>
          <p:cNvPr id="4" name="日付プレースホルダー 3">
            <a:extLst>
              <a:ext uri="{FF2B5EF4-FFF2-40B4-BE49-F238E27FC236}">
                <a16:creationId xmlns:a16="http://schemas.microsoft.com/office/drawing/2014/main" id="{FE553DA1-198F-352B-3B15-FD82F7F89F7F}"/>
              </a:ext>
            </a:extLst>
          </p:cNvPr>
          <p:cNvSpPr>
            <a:spLocks noGrp="1"/>
          </p:cNvSpPr>
          <p:nvPr>
            <p:ph type="dt" sz="half" idx="10"/>
          </p:nvPr>
        </p:nvSpPr>
        <p:spPr/>
        <p:txBody>
          <a:bodyPr/>
          <a:lstStyle/>
          <a:p>
            <a:fld id="{11D93662-99F4-4811-BD60-2615B1DCA38C}"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28403610-34E5-0E7E-E6A4-2B6257400DD8}"/>
              </a:ext>
            </a:extLst>
          </p:cNvPr>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130394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はじめに：まずはご挨拶　 ３／３ 　</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366107" y="1754427"/>
            <a:ext cx="9459785" cy="4161631"/>
          </a:xfrm>
        </p:spPr>
        <p:txBody>
          <a:bodyPr>
            <a:normAutofit fontScale="92500" lnSpcReduction="10000"/>
          </a:bodyPr>
          <a:lstStyle/>
          <a:p>
            <a:pPr marL="0" indent="0">
              <a:buNone/>
            </a:pPr>
            <a:r>
              <a:rPr lang="ja-JP" altLang="en-US" dirty="0"/>
              <a:t>　</a:t>
            </a:r>
            <a:r>
              <a:rPr lang="ja-JP" altLang="en-US" sz="2800" dirty="0"/>
              <a:t>ただ、昔から「人口」には興味津々でしたが、</a:t>
            </a:r>
            <a:r>
              <a:rPr lang="en-US" altLang="ja-JP" sz="2800" dirty="0"/>
              <a:t>『</a:t>
            </a:r>
            <a:r>
              <a:rPr lang="ja-JP" altLang="en-US" sz="2800" dirty="0"/>
              <a:t>人口学</a:t>
            </a:r>
            <a:r>
              <a:rPr lang="en-US" altLang="ja-JP" sz="2800" dirty="0"/>
              <a:t>』</a:t>
            </a:r>
            <a:r>
              <a:rPr lang="ja-JP" altLang="en-US" sz="2800" dirty="0"/>
              <a:t>という学問自体に関心を寄せるようになったのは比較的最近、というか正直なところ、この</a:t>
            </a:r>
            <a:r>
              <a:rPr lang="en-US" altLang="ja-JP" sz="2800" dirty="0"/>
              <a:t>『</a:t>
            </a:r>
            <a:r>
              <a:rPr lang="ja-JP" altLang="en-US" sz="2800" dirty="0"/>
              <a:t>人口学研究会</a:t>
            </a:r>
            <a:r>
              <a:rPr lang="en-US" altLang="ja-JP" sz="2800" dirty="0"/>
              <a:t>』</a:t>
            </a:r>
            <a:r>
              <a:rPr lang="ja-JP" altLang="en-US" sz="2800" dirty="0"/>
              <a:t>の会長をお引き受けしてからのことです。ここでは昨年あたりから始まった河野稠果先生とのメール交換などを通じ、</a:t>
            </a:r>
            <a:r>
              <a:rPr lang="en-US" altLang="ja-JP" sz="2800" dirty="0"/>
              <a:t>『</a:t>
            </a:r>
            <a:r>
              <a:rPr lang="ja-JP" altLang="en-US" sz="2800" dirty="0"/>
              <a:t>人口学</a:t>
            </a:r>
            <a:r>
              <a:rPr lang="en-US" altLang="ja-JP" sz="2800" dirty="0"/>
              <a:t>』</a:t>
            </a:r>
            <a:r>
              <a:rPr lang="ja-JP" altLang="en-US" sz="2800" dirty="0"/>
              <a:t>という学問について、少しづつ考えてきたことを整理して、お話してみようと思います。河野稠果先生からのメールは、末尾に「妄言深謝」（もうげんしんしゃ）という慎ましい言葉が書かれています。私も先生にならい、予め「妄言深謝」とお断りしておきたいと思います。</a:t>
            </a:r>
            <a:endParaRPr lang="en-US" altLang="ja-JP" dirty="0"/>
          </a:p>
        </p:txBody>
      </p:sp>
      <p:sp>
        <p:nvSpPr>
          <p:cNvPr id="4" name="日付プレースホルダー 3">
            <a:extLst>
              <a:ext uri="{FF2B5EF4-FFF2-40B4-BE49-F238E27FC236}">
                <a16:creationId xmlns:a16="http://schemas.microsoft.com/office/drawing/2014/main" id="{8A47EAFC-686D-3216-75CF-3F4C559D6389}"/>
              </a:ext>
            </a:extLst>
          </p:cNvPr>
          <p:cNvSpPr>
            <a:spLocks noGrp="1"/>
          </p:cNvSpPr>
          <p:nvPr>
            <p:ph type="dt" sz="half" idx="10"/>
          </p:nvPr>
        </p:nvSpPr>
        <p:spPr/>
        <p:txBody>
          <a:bodyPr/>
          <a:lstStyle/>
          <a:p>
            <a:fld id="{CC92B021-CEC6-479B-95AA-BE2E48F8FEC4}"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12E06E54-85A9-A0EB-45C2-77D69495D64C}"/>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396263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４．人口学の現在　マルサス以降　１５／１５</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412693" y="1619480"/>
            <a:ext cx="7480454" cy="3977089"/>
          </a:xfrm>
        </p:spPr>
        <p:txBody>
          <a:bodyPr>
            <a:normAutofit fontScale="62500" lnSpcReduction="20000"/>
          </a:bodyPr>
          <a:lstStyle/>
          <a:p>
            <a:pPr marL="0" indent="0">
              <a:buNone/>
              <a:tabLst>
                <a:tab pos="4935538" algn="l"/>
              </a:tabLst>
            </a:pPr>
            <a:r>
              <a:rPr lang="ja-JP" altLang="en-US" sz="3200" dirty="0"/>
              <a:t>　無論、このようなコンピュータシミュレーションの発達の背景には、コンピュータ自体の発展があり、スーパーコンピュータのスピードとコストが低下するにつれ、かっては想像さえされなかったようなシミュレーションも可能となっています。</a:t>
            </a:r>
          </a:p>
          <a:p>
            <a:pPr marL="0" indent="0">
              <a:buNone/>
              <a:tabLst>
                <a:tab pos="4935538" algn="l"/>
              </a:tabLst>
            </a:pPr>
            <a:r>
              <a:rPr lang="ja-JP" altLang="en-US" sz="3200" dirty="0"/>
              <a:t>　人口学の世界でもマクロモデルからマイクロモデルへの進化が急速に進んでおり、エージェントモデルなどは、まさに</a:t>
            </a:r>
          </a:p>
          <a:p>
            <a:pPr marL="0" indent="0">
              <a:buNone/>
              <a:tabLst>
                <a:tab pos="4935538" algn="l"/>
              </a:tabLst>
            </a:pPr>
            <a:r>
              <a:rPr lang="ja-JP" altLang="en-US" sz="3200" dirty="0"/>
              <a:t>　人口学は、まさに「出生⇒移動⇒死亡というタイムラインに沿った個体（個人）の状態変化を、集団（人口）の状態変化（単位時間・空間あたりの集合値）として、把握・記述・予測・制御しょうとする知識・学問」へと大きく飛躍する時代に向かっていると思います。</a:t>
            </a:r>
          </a:p>
        </p:txBody>
      </p:sp>
      <p:sp>
        <p:nvSpPr>
          <p:cNvPr id="4" name="日付プレースホルダー 3">
            <a:extLst>
              <a:ext uri="{FF2B5EF4-FFF2-40B4-BE49-F238E27FC236}">
                <a16:creationId xmlns:a16="http://schemas.microsoft.com/office/drawing/2014/main" id="{FD86CB78-27C8-6306-5852-E47464A32990}"/>
              </a:ext>
            </a:extLst>
          </p:cNvPr>
          <p:cNvSpPr>
            <a:spLocks noGrp="1"/>
          </p:cNvSpPr>
          <p:nvPr>
            <p:ph type="dt" sz="half" idx="10"/>
          </p:nvPr>
        </p:nvSpPr>
        <p:spPr/>
        <p:txBody>
          <a:bodyPr/>
          <a:lstStyle/>
          <a:p>
            <a:fld id="{3B733AD4-5F5F-462E-9936-628A69DA6598}"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5D41FEA7-6113-7D56-6C72-6E1804812B61}"/>
              </a:ext>
            </a:extLst>
          </p:cNvPr>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2553983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５．人口学の未来　今世紀末まで　１／９</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412693" y="1619480"/>
            <a:ext cx="7942040" cy="3883853"/>
          </a:xfrm>
        </p:spPr>
        <p:txBody>
          <a:bodyPr>
            <a:normAutofit fontScale="62500" lnSpcReduction="20000"/>
          </a:bodyPr>
          <a:lstStyle/>
          <a:p>
            <a:pPr marL="0" indent="0">
              <a:buNone/>
              <a:tabLst>
                <a:tab pos="4935538" algn="l"/>
              </a:tabLst>
            </a:pPr>
            <a:r>
              <a:rPr lang="ja-JP" altLang="en-US" sz="3200" dirty="0"/>
              <a:t>　人口学の未来といっても予想される人口状況に対応する範囲でしたイメージできませんが、それでも恐ろしいほどの発展（是非はともかく展開）が期待されます。</a:t>
            </a:r>
          </a:p>
          <a:p>
            <a:pPr marL="0" indent="0">
              <a:buNone/>
              <a:tabLst>
                <a:tab pos="4935538" algn="l"/>
              </a:tabLst>
            </a:pPr>
            <a:r>
              <a:rPr lang="ja-JP" altLang="en-US" sz="3200" dirty="0"/>
              <a:t>　まず実態人口学（人口動態と社会・経済・文化との関係）について考えてみると、生体認証や画像認識＋</a:t>
            </a:r>
            <a:r>
              <a:rPr lang="en-US" altLang="ja-JP" sz="3200" dirty="0"/>
              <a:t>GPS</a:t>
            </a:r>
            <a:r>
              <a:rPr lang="ja-JP" altLang="en-US" sz="3200" dirty="0"/>
              <a:t>（</a:t>
            </a:r>
            <a:r>
              <a:rPr lang="en-US" altLang="ja-JP" sz="3200" dirty="0"/>
              <a:t>Global </a:t>
            </a:r>
            <a:r>
              <a:rPr lang="en-US" altLang="ja-JP" sz="3200" dirty="0" err="1"/>
              <a:t>PoSItioning</a:t>
            </a:r>
            <a:r>
              <a:rPr lang="en-US" altLang="ja-JP" sz="3200" dirty="0"/>
              <a:t> System)</a:t>
            </a:r>
            <a:r>
              <a:rPr lang="ja-JP" altLang="en-US" sz="3200" dirty="0"/>
              <a:t>＋</a:t>
            </a:r>
            <a:r>
              <a:rPr lang="en-US" altLang="ja-JP" sz="3200" dirty="0"/>
              <a:t>GIS(Geographical Information System) </a:t>
            </a:r>
            <a:r>
              <a:rPr lang="ja-JP" altLang="en-US" sz="3200" dirty="0"/>
              <a:t>などの技術が普及発展することにより、個人情報の収集が、現在より遥かに広範・正確・迅速に行われ、多様な分野の多様な情報（データ）が接続・照合・蓄積されるようになります。理論的には、</a:t>
            </a:r>
            <a:r>
              <a:rPr lang="ja-JP" altLang="en-US" sz="3200" dirty="0">
                <a:solidFill>
                  <a:srgbClr val="FF0000"/>
                </a:solidFill>
              </a:rPr>
              <a:t>然るべき利用権限さえ与えられれば</a:t>
            </a:r>
            <a:r>
              <a:rPr lang="ja-JP" altLang="en-US" sz="3200" dirty="0"/>
              <a:t>、これらの情報（データ）をもとに、どのような集計・加工・モデル化も可能になると思います。</a:t>
            </a:r>
          </a:p>
        </p:txBody>
      </p:sp>
      <p:sp>
        <p:nvSpPr>
          <p:cNvPr id="4" name="日付プレースホルダー 3">
            <a:extLst>
              <a:ext uri="{FF2B5EF4-FFF2-40B4-BE49-F238E27FC236}">
                <a16:creationId xmlns:a16="http://schemas.microsoft.com/office/drawing/2014/main" id="{8617AA5D-7EFA-545C-B00E-E7C82E140F42}"/>
              </a:ext>
            </a:extLst>
          </p:cNvPr>
          <p:cNvSpPr>
            <a:spLocks noGrp="1"/>
          </p:cNvSpPr>
          <p:nvPr>
            <p:ph type="dt" sz="half" idx="10"/>
          </p:nvPr>
        </p:nvSpPr>
        <p:spPr/>
        <p:txBody>
          <a:bodyPr/>
          <a:lstStyle/>
          <a:p>
            <a:fld id="{35170B51-6202-40D9-A3E2-4F4494035AE1}"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79341C15-BE19-9698-C621-8AE712DA51FE}"/>
              </a:ext>
            </a:extLst>
          </p:cNvPr>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4019613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５．人口学の未来　今世紀末まで　２／９</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355773" y="1577146"/>
            <a:ext cx="7480454" cy="3977089"/>
          </a:xfrm>
        </p:spPr>
        <p:txBody>
          <a:bodyPr>
            <a:normAutofit fontScale="85000" lnSpcReduction="20000"/>
          </a:bodyPr>
          <a:lstStyle/>
          <a:p>
            <a:pPr marL="0" indent="0">
              <a:buNone/>
              <a:tabLst>
                <a:tab pos="4935538" algn="l"/>
              </a:tabLst>
            </a:pPr>
            <a:r>
              <a:rPr lang="ja-JP" altLang="en-US" sz="3200" dirty="0"/>
              <a:t>　つまり、タイムラインに沿った出生⇒移動⇒死亡という個体（個人）の状態変化はもとより、この個体（個人）レベルの状態変化に関連する性・年齢や健康状態など、人口再生産を直接規定する物理的・生物学的要因（直接要因）や社会・経済・文化・自然などの環境要因（間接要因）を把握・記述・予測・制御すること、またそれらを集団（人口）の状態変化として把握・記述・予測・制御するがことが文字どおり可能になると思います。</a:t>
            </a:r>
          </a:p>
        </p:txBody>
      </p:sp>
      <p:sp>
        <p:nvSpPr>
          <p:cNvPr id="4" name="日付プレースホルダー 3">
            <a:extLst>
              <a:ext uri="{FF2B5EF4-FFF2-40B4-BE49-F238E27FC236}">
                <a16:creationId xmlns:a16="http://schemas.microsoft.com/office/drawing/2014/main" id="{3B77C6EC-417E-2AC5-D778-C41DCEA759C3}"/>
              </a:ext>
            </a:extLst>
          </p:cNvPr>
          <p:cNvSpPr>
            <a:spLocks noGrp="1"/>
          </p:cNvSpPr>
          <p:nvPr>
            <p:ph type="dt" sz="half" idx="10"/>
          </p:nvPr>
        </p:nvSpPr>
        <p:spPr/>
        <p:txBody>
          <a:bodyPr/>
          <a:lstStyle/>
          <a:p>
            <a:fld id="{85324ABC-E292-4F91-8C61-C00E5C62ED83}"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E44B277A-79C4-F928-34E6-DC2F32E9C5E8}"/>
              </a:ext>
            </a:extLst>
          </p:cNvPr>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679020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５．人口学の未来　今世紀末まで　３／９</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412693" y="1619480"/>
            <a:ext cx="7480454" cy="3977089"/>
          </a:xfrm>
        </p:spPr>
        <p:txBody>
          <a:bodyPr>
            <a:normAutofit fontScale="77500" lnSpcReduction="20000"/>
          </a:bodyPr>
          <a:lstStyle/>
          <a:p>
            <a:pPr marL="0" indent="0">
              <a:buNone/>
              <a:tabLst>
                <a:tab pos="4935538" algn="l"/>
              </a:tabLst>
            </a:pPr>
            <a:r>
              <a:rPr lang="ja-JP" altLang="en-US" sz="3200" dirty="0"/>
              <a:t>　なお人によるリアリティチェックとしてのセンサスや人口動態調査は残るでしょうが、他のデータも含め、それらは全数調査ではなくサンプル調査になると思います。また、人口関連のみでなく、あらゆるデータについていえることですが、データの収集や蓄積を間引いたり、重複や無用（永遠に利用されることがない）なものについては廃棄・圧縮する技術も進化してゆくと思います。ちょうど人間の脳が睡眠時に記憶を整理し圧縮するように、コンピュータネットワークのクラウドも同様のプロセスを必要としていると思います。</a:t>
            </a:r>
          </a:p>
        </p:txBody>
      </p:sp>
      <p:sp>
        <p:nvSpPr>
          <p:cNvPr id="4" name="日付プレースホルダー 3">
            <a:extLst>
              <a:ext uri="{FF2B5EF4-FFF2-40B4-BE49-F238E27FC236}">
                <a16:creationId xmlns:a16="http://schemas.microsoft.com/office/drawing/2014/main" id="{876DD6ED-B994-50AE-D855-E0DE74C3FBD4}"/>
              </a:ext>
            </a:extLst>
          </p:cNvPr>
          <p:cNvSpPr>
            <a:spLocks noGrp="1"/>
          </p:cNvSpPr>
          <p:nvPr>
            <p:ph type="dt" sz="half" idx="10"/>
          </p:nvPr>
        </p:nvSpPr>
        <p:spPr/>
        <p:txBody>
          <a:bodyPr/>
          <a:lstStyle/>
          <a:p>
            <a:fld id="{A6B929C0-C9B5-4677-9B9A-2DE1BB992312}"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B6DC8421-751D-B073-384D-1F89D0A95B5D}"/>
              </a:ext>
            </a:extLst>
          </p:cNvPr>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23791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５．人口学の未来　今世紀末まで　４／９</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412693" y="1619480"/>
            <a:ext cx="7480454" cy="3977089"/>
          </a:xfrm>
        </p:spPr>
        <p:txBody>
          <a:bodyPr>
            <a:normAutofit fontScale="77500" lnSpcReduction="20000"/>
          </a:bodyPr>
          <a:lstStyle/>
          <a:p>
            <a:pPr marL="0" indent="0">
              <a:buNone/>
              <a:tabLst>
                <a:tab pos="4935538" algn="l"/>
              </a:tabLst>
            </a:pPr>
            <a:r>
              <a:rPr lang="ja-JP" altLang="en-US" sz="3200" dirty="0"/>
              <a:t>　ネットワークを通じて、タイムラインに沿った個人の状態変化をリアルタイムで収集／蓄積・分析できるようになれば、個人の状態変化についての確率マイクロモデルを作ることができます。つまり、ある個人が、いつ生まれ、どこに移動し、どの学校に行き、どのような人と出会い </a:t>
            </a:r>
            <a:r>
              <a:rPr lang="en-US" altLang="ja-JP" sz="3200" dirty="0"/>
              <a:t>etc. </a:t>
            </a:r>
            <a:r>
              <a:rPr lang="ja-JP" altLang="en-US" sz="3200" dirty="0"/>
              <a:t>そして、どこで、どのように亡くなるかまでも予測できるようになると思います。ただし、その予測は確率予測なので、必ずそうなる訳でありませんし、本人が違う選択をすれば予測はハズレます。また、その予測確率はその時点においてという制約が付きます。</a:t>
            </a:r>
          </a:p>
        </p:txBody>
      </p:sp>
      <p:sp>
        <p:nvSpPr>
          <p:cNvPr id="4" name="日付プレースホルダー 3">
            <a:extLst>
              <a:ext uri="{FF2B5EF4-FFF2-40B4-BE49-F238E27FC236}">
                <a16:creationId xmlns:a16="http://schemas.microsoft.com/office/drawing/2014/main" id="{5EE73FE7-714B-C38C-235E-591B6E8585CE}"/>
              </a:ext>
            </a:extLst>
          </p:cNvPr>
          <p:cNvSpPr>
            <a:spLocks noGrp="1"/>
          </p:cNvSpPr>
          <p:nvPr>
            <p:ph type="dt" sz="half" idx="10"/>
          </p:nvPr>
        </p:nvSpPr>
        <p:spPr/>
        <p:txBody>
          <a:bodyPr/>
          <a:lstStyle/>
          <a:p>
            <a:fld id="{4D21ECFB-2487-4E01-A41A-7F68A7D6EA44}"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0903E22F-4F81-1C10-C6B0-EA0F557EC44A}"/>
              </a:ext>
            </a:extLst>
          </p:cNvPr>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255841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45465" cy="1218859"/>
          </a:xfrm>
        </p:spPr>
        <p:txBody>
          <a:bodyPr/>
          <a:lstStyle/>
          <a:p>
            <a:r>
              <a:rPr lang="ja-JP" altLang="en-US" dirty="0">
                <a:ea typeface="ＭＳ Ｐゴシック" panose="020B0600070205080204" pitchFamily="50" charset="-128"/>
              </a:rPr>
              <a:t>５．人口学の未来　今世紀末まで　５／９</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412693" y="1619480"/>
            <a:ext cx="7480454" cy="3977089"/>
          </a:xfrm>
        </p:spPr>
        <p:txBody>
          <a:bodyPr>
            <a:normAutofit fontScale="62500" lnSpcReduction="20000"/>
          </a:bodyPr>
          <a:lstStyle/>
          <a:p>
            <a:pPr marL="0" indent="0">
              <a:buNone/>
              <a:tabLst>
                <a:tab pos="4935538" algn="l"/>
              </a:tabLst>
            </a:pPr>
            <a:r>
              <a:rPr lang="ja-JP" altLang="en-US" sz="3200" dirty="0"/>
              <a:t>　このような個体の確率マイクロモデルの結果を集計すれば、単位時間・空間あたりの集合値として集団（人口）の状態変化も把握・記述・予測・制御することが可能になると思います。そして、そのようなデータから集団（人口）についての確率マクロモデルを作ることができると思います。</a:t>
            </a:r>
          </a:p>
          <a:p>
            <a:pPr marL="0" indent="0">
              <a:buNone/>
              <a:tabLst>
                <a:tab pos="4935538" algn="l"/>
              </a:tabLst>
            </a:pPr>
            <a:r>
              <a:rPr lang="ja-JP" altLang="en-US" sz="3200" dirty="0"/>
              <a:t>　前者の個人レベルについていえば、個人の栄養状態や健康状態などを常にモニターし、健康上のリスクが発生した場合に、アクティブな</a:t>
            </a:r>
            <a:r>
              <a:rPr lang="en-US" altLang="ja-JP" sz="3200" dirty="0"/>
              <a:t>ChatGPT</a:t>
            </a:r>
            <a:r>
              <a:rPr lang="ja-JP" altLang="en-US" sz="3200" dirty="0"/>
              <a:t>のようなシステムが警告や質問を発したりすることが考えられます。また個人が判断に迷った場合には、このシステムに相談し、そのアドバイスを参考に自分の行動を選択することができます。ただ、このようなシステムが普及すれば、システムへの依存性が増し、個人の自由で自律的な判断能力が低下することも懸念されます。</a:t>
            </a:r>
          </a:p>
          <a:p>
            <a:pPr marL="0" indent="0">
              <a:buNone/>
              <a:tabLst>
                <a:tab pos="4935538" algn="l"/>
              </a:tabLst>
            </a:pPr>
            <a:endParaRPr lang="ja-JP" altLang="en-US" sz="3200" dirty="0"/>
          </a:p>
        </p:txBody>
      </p:sp>
      <p:sp>
        <p:nvSpPr>
          <p:cNvPr id="4" name="日付プレースホルダー 3">
            <a:extLst>
              <a:ext uri="{FF2B5EF4-FFF2-40B4-BE49-F238E27FC236}">
                <a16:creationId xmlns:a16="http://schemas.microsoft.com/office/drawing/2014/main" id="{C164C8B4-C304-568B-D126-445A7625183B}"/>
              </a:ext>
            </a:extLst>
          </p:cNvPr>
          <p:cNvSpPr>
            <a:spLocks noGrp="1"/>
          </p:cNvSpPr>
          <p:nvPr>
            <p:ph type="dt" sz="half" idx="10"/>
          </p:nvPr>
        </p:nvSpPr>
        <p:spPr/>
        <p:txBody>
          <a:bodyPr/>
          <a:lstStyle/>
          <a:p>
            <a:fld id="{1DCC8AF8-013C-47D8-899E-E0EC5E14F7CB}"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A45E199F-B1F3-A86A-99BA-B36E4B36AF8E}"/>
              </a:ext>
            </a:extLst>
          </p:cNvPr>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593466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45465" cy="1218859"/>
          </a:xfrm>
        </p:spPr>
        <p:txBody>
          <a:bodyPr/>
          <a:lstStyle/>
          <a:p>
            <a:r>
              <a:rPr lang="ja-JP" altLang="en-US" dirty="0">
                <a:ea typeface="ＭＳ Ｐゴシック" panose="020B0600070205080204" pitchFamily="50" charset="-128"/>
              </a:rPr>
              <a:t>５．人口学の未来　今世紀末まで　６／９</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412693" y="1619480"/>
            <a:ext cx="7480454" cy="3977089"/>
          </a:xfrm>
        </p:spPr>
        <p:txBody>
          <a:bodyPr>
            <a:normAutofit fontScale="55000" lnSpcReduction="20000"/>
          </a:bodyPr>
          <a:lstStyle/>
          <a:p>
            <a:pPr marL="0" indent="0">
              <a:buNone/>
              <a:tabLst>
                <a:tab pos="4935538" algn="l"/>
              </a:tabLst>
            </a:pPr>
            <a:r>
              <a:rPr lang="ja-JP" altLang="en-US" sz="3200" dirty="0"/>
              <a:t>　もっとも最終的に行為を選択（決定）するのは本人なので、リスクを承知でシステムの指示やアドバイスとは違う選択をすることは可能です。そのような自由が保障されるのであれば、それほど悪い話しではないのかも知れません。もっとも現在の我々から見れば、リスクが曖昧な状態の中で生きる方が自由で気楽で面白いのではないかと、ちょっと心配になりますが。</a:t>
            </a:r>
          </a:p>
          <a:p>
            <a:pPr marL="0" indent="0">
              <a:buNone/>
              <a:tabLst>
                <a:tab pos="4935538" algn="l"/>
              </a:tabLst>
            </a:pPr>
            <a:r>
              <a:rPr lang="ja-JP" altLang="en-US" sz="3200" dirty="0"/>
              <a:t>　同様の問題はマクロレベルでも生じます。集団（人口）についての確率マクロモデルから社会全体の状態変化を予測することが可能となり、必要な政策オプションやその効果・リスクを示すことができるようになると思います。しかし最終的な政策選択やその実行は社会（人間）が行うことになるので、社会（人間）がリスクを承知で、システムの指示やアドバイスとは異なる選択をすることは可能です。おそらく、そのような逸脱・冒険がなければ、人類社会の進化は止まり、停滞・衰退して消滅してしまうのではないかと思います。</a:t>
            </a:r>
          </a:p>
          <a:p>
            <a:pPr marL="0" indent="0">
              <a:buNone/>
              <a:tabLst>
                <a:tab pos="4935538" algn="l"/>
              </a:tabLst>
            </a:pPr>
            <a:endParaRPr lang="ja-JP" altLang="en-US" sz="3200" dirty="0"/>
          </a:p>
        </p:txBody>
      </p:sp>
      <p:sp>
        <p:nvSpPr>
          <p:cNvPr id="4" name="日付プレースホルダー 3">
            <a:extLst>
              <a:ext uri="{FF2B5EF4-FFF2-40B4-BE49-F238E27FC236}">
                <a16:creationId xmlns:a16="http://schemas.microsoft.com/office/drawing/2014/main" id="{5F9619DF-26CF-53A5-16F4-DB6FD605CA95}"/>
              </a:ext>
            </a:extLst>
          </p:cNvPr>
          <p:cNvSpPr>
            <a:spLocks noGrp="1"/>
          </p:cNvSpPr>
          <p:nvPr>
            <p:ph type="dt" sz="half" idx="10"/>
          </p:nvPr>
        </p:nvSpPr>
        <p:spPr/>
        <p:txBody>
          <a:bodyPr/>
          <a:lstStyle/>
          <a:p>
            <a:fld id="{89F30CC1-2E97-42EF-A17E-95489B778F81}"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19DEE19E-0A61-B1EE-86D8-A7D0E954A628}"/>
              </a:ext>
            </a:extLst>
          </p:cNvPr>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2521813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45465" cy="1218859"/>
          </a:xfrm>
        </p:spPr>
        <p:txBody>
          <a:bodyPr/>
          <a:lstStyle/>
          <a:p>
            <a:r>
              <a:rPr lang="ja-JP" altLang="en-US" dirty="0">
                <a:ea typeface="ＭＳ Ｐゴシック" panose="020B0600070205080204" pitchFamily="50" charset="-128"/>
              </a:rPr>
              <a:t>５．人口学の未来　今世紀末まで　７／９</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412693" y="1619480"/>
            <a:ext cx="7480454" cy="3977089"/>
          </a:xfrm>
        </p:spPr>
        <p:txBody>
          <a:bodyPr>
            <a:normAutofit fontScale="70000" lnSpcReduction="20000"/>
          </a:bodyPr>
          <a:lstStyle/>
          <a:p>
            <a:pPr marL="0" indent="0">
              <a:buNone/>
              <a:tabLst>
                <a:tab pos="4935538" algn="l"/>
              </a:tabLst>
            </a:pPr>
            <a:r>
              <a:rPr lang="ja-JP" altLang="en-US" sz="3200" dirty="0"/>
              <a:t>このような実態人口学の展開は、形式人口学、数理人口学、人口統計学、人口経済学、人口社会学、歴史人口学、人口生物学、保健衛生・疫学など、人口学の他の専門領域でも起きると思います。</a:t>
            </a:r>
            <a:endParaRPr lang="en-US" altLang="ja-JP" sz="3200" dirty="0"/>
          </a:p>
          <a:p>
            <a:pPr marL="0" indent="0">
              <a:buNone/>
              <a:tabLst>
                <a:tab pos="4935538" algn="l"/>
              </a:tabLst>
            </a:pPr>
            <a:r>
              <a:rPr lang="ja-JP" altLang="en-US" sz="3200" dirty="0"/>
              <a:t>　そこでは、従来、入手・利用が困難・不可能であった個体（個人）レベル（位置・年齢・時間を含む）の膨大な情報・データの入手が可能となり、スーパーコンピュータを使った高速・大容量の計算が可能となります。この事は、人口学の基礎科学ともいうべき、形式人口学、数理人口学、人口統計学において、様々な理論やモデルの検証を可能とし、新たな指標や分析方法、また理論やモデルの登場を促すと思います。</a:t>
            </a:r>
          </a:p>
        </p:txBody>
      </p:sp>
      <p:sp>
        <p:nvSpPr>
          <p:cNvPr id="4" name="日付プレースホルダー 3">
            <a:extLst>
              <a:ext uri="{FF2B5EF4-FFF2-40B4-BE49-F238E27FC236}">
                <a16:creationId xmlns:a16="http://schemas.microsoft.com/office/drawing/2014/main" id="{010815E0-9948-183F-502A-5FC0D63983AC}"/>
              </a:ext>
            </a:extLst>
          </p:cNvPr>
          <p:cNvSpPr>
            <a:spLocks noGrp="1"/>
          </p:cNvSpPr>
          <p:nvPr>
            <p:ph type="dt" sz="half" idx="10"/>
          </p:nvPr>
        </p:nvSpPr>
        <p:spPr/>
        <p:txBody>
          <a:bodyPr/>
          <a:lstStyle/>
          <a:p>
            <a:fld id="{1BAB6B61-80FE-47C9-98A8-86F64BCC9FFF}"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345D4BE2-DFDE-F1D5-F96D-2CF98F2F0DAB}"/>
              </a:ext>
            </a:extLst>
          </p:cNvPr>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84972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45465" cy="1218859"/>
          </a:xfrm>
        </p:spPr>
        <p:txBody>
          <a:bodyPr/>
          <a:lstStyle/>
          <a:p>
            <a:r>
              <a:rPr lang="ja-JP" altLang="en-US" dirty="0">
                <a:ea typeface="ＭＳ Ｐゴシック" panose="020B0600070205080204" pitchFamily="50" charset="-128"/>
              </a:rPr>
              <a:t>５．人口学の未来　今世紀末まで　８／９</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355773" y="1365480"/>
            <a:ext cx="7480454" cy="3977089"/>
          </a:xfrm>
        </p:spPr>
        <p:txBody>
          <a:bodyPr>
            <a:normAutofit fontScale="85000" lnSpcReduction="20000"/>
          </a:bodyPr>
          <a:lstStyle/>
          <a:p>
            <a:pPr marL="0" indent="0">
              <a:buNone/>
              <a:tabLst>
                <a:tab pos="4935538" algn="l"/>
              </a:tabLst>
            </a:pPr>
            <a:r>
              <a:rPr lang="ja-JP" altLang="en-US" sz="3200" dirty="0"/>
              <a:t>　また個人認証の重要な手段の１つとなる</a:t>
            </a:r>
            <a:r>
              <a:rPr lang="en-US" altLang="ja-JP" sz="3200" dirty="0"/>
              <a:t>DNA</a:t>
            </a:r>
            <a:r>
              <a:rPr lang="ja-JP" altLang="en-US" sz="3200" dirty="0"/>
              <a:t>情報は先史時代まで遡る時間的・地理的な遺伝情報を提供する（篠田</a:t>
            </a:r>
            <a:r>
              <a:rPr lang="en-US" altLang="zh-TW" sz="3200" dirty="0"/>
              <a:t>2022</a:t>
            </a:r>
            <a:r>
              <a:rPr lang="ja-JP" altLang="en-US" sz="3200" dirty="0"/>
              <a:t>）ことにより、従来は扱えなかった血縁・地縁関係の分析を可能にし人口生物学や保健衛生・疫学、歴史人口学の急速な発展を促すと思います。さらに、人口学的要因とリンクした、収入と支出、預貯金、資産、消費行動を含む膨大な個人データの利用が可能になれば、人口経済学は革命的に変化すると思います。</a:t>
            </a:r>
          </a:p>
        </p:txBody>
      </p:sp>
      <p:sp>
        <p:nvSpPr>
          <p:cNvPr id="4" name="日付プレースホルダー 3">
            <a:extLst>
              <a:ext uri="{FF2B5EF4-FFF2-40B4-BE49-F238E27FC236}">
                <a16:creationId xmlns:a16="http://schemas.microsoft.com/office/drawing/2014/main" id="{539244C2-39AB-E19F-595F-612FE2DD4995}"/>
              </a:ext>
            </a:extLst>
          </p:cNvPr>
          <p:cNvSpPr>
            <a:spLocks noGrp="1"/>
          </p:cNvSpPr>
          <p:nvPr>
            <p:ph type="dt" sz="half" idx="10"/>
          </p:nvPr>
        </p:nvSpPr>
        <p:spPr/>
        <p:txBody>
          <a:bodyPr/>
          <a:lstStyle/>
          <a:p>
            <a:fld id="{4FF50A53-40AE-438C-A40B-23B561D67E17}"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4D4C5086-A487-D518-2030-E3B43978F0FD}"/>
              </a:ext>
            </a:extLst>
          </p:cNvPr>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72100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45465" cy="1218859"/>
          </a:xfrm>
        </p:spPr>
        <p:txBody>
          <a:bodyPr/>
          <a:lstStyle/>
          <a:p>
            <a:r>
              <a:rPr lang="ja-JP" altLang="en-US" dirty="0">
                <a:ea typeface="ＭＳ Ｐゴシック" panose="020B0600070205080204" pitchFamily="50" charset="-128"/>
              </a:rPr>
              <a:t>５．人口学の未来　今世紀末まで　９／９</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2572030" y="1396388"/>
            <a:ext cx="8042314" cy="4065224"/>
          </a:xfrm>
        </p:spPr>
        <p:txBody>
          <a:bodyPr>
            <a:normAutofit fontScale="85000" lnSpcReduction="10000"/>
          </a:bodyPr>
          <a:lstStyle/>
          <a:p>
            <a:pPr marL="0" indent="0">
              <a:buNone/>
              <a:tabLst>
                <a:tab pos="4935538" algn="l"/>
              </a:tabLst>
            </a:pPr>
            <a:r>
              <a:rPr lang="ja-JP" altLang="en-US" sz="3200" dirty="0"/>
              <a:t>　このような変化は、人口学の様々な専門領域で、ほぼ同時に進行し、専門領域間の知識共有や相互交流を通じ次第に総合科学としての人口学へと体系化されてゆくと思います。　私は、人類の存続以上に重要な問題はあり得ないと思っています。</a:t>
            </a:r>
          </a:p>
          <a:p>
            <a:pPr marL="0" indent="0">
              <a:buNone/>
              <a:tabLst>
                <a:tab pos="4935538" algn="l"/>
              </a:tabLst>
            </a:pPr>
            <a:r>
              <a:rPr lang="ja-JP" altLang="en-US" sz="3200" dirty="0"/>
              <a:t>それは煎じ詰めれば、「人の頭数」の問題であり、人口学こそ、その鍵を握る学問なのではないでしょうか。</a:t>
            </a:r>
            <a:endParaRPr lang="en-US" altLang="ja-JP" sz="3200" dirty="0"/>
          </a:p>
          <a:p>
            <a:pPr marL="0" indent="0">
              <a:buNone/>
              <a:tabLst>
                <a:tab pos="4935538" algn="l"/>
              </a:tabLst>
            </a:pPr>
            <a:r>
              <a:rPr lang="ja-JP" altLang="en-US" sz="3200" dirty="0">
                <a:solidFill>
                  <a:srgbClr val="FF0000"/>
                </a:solidFill>
              </a:rPr>
              <a:t>　　　　　　　　　　　　　　　　　　　　　　　　　　妄言深謝　　</a:t>
            </a:r>
            <a:endParaRPr lang="en-US" altLang="ja-JP" sz="3200" dirty="0">
              <a:solidFill>
                <a:srgbClr val="FF0000"/>
              </a:solidFill>
            </a:endParaRPr>
          </a:p>
          <a:p>
            <a:pPr marL="0" indent="0">
              <a:buNone/>
              <a:tabLst>
                <a:tab pos="4935538" algn="l"/>
              </a:tabLst>
            </a:pPr>
            <a:endParaRPr lang="ja-JP" altLang="en-US" sz="3200" dirty="0"/>
          </a:p>
          <a:p>
            <a:pPr marL="0" indent="0">
              <a:buNone/>
              <a:tabLst>
                <a:tab pos="4935538" algn="l"/>
              </a:tabLst>
            </a:pPr>
            <a:endParaRPr lang="ja-JP" altLang="en-US" sz="3200" dirty="0"/>
          </a:p>
        </p:txBody>
      </p:sp>
      <p:sp>
        <p:nvSpPr>
          <p:cNvPr id="4" name="日付プレースホルダー 3">
            <a:extLst>
              <a:ext uri="{FF2B5EF4-FFF2-40B4-BE49-F238E27FC236}">
                <a16:creationId xmlns:a16="http://schemas.microsoft.com/office/drawing/2014/main" id="{7979821E-8AC5-B53E-4A61-79F83A68FBB5}"/>
              </a:ext>
            </a:extLst>
          </p:cNvPr>
          <p:cNvSpPr>
            <a:spLocks noGrp="1"/>
          </p:cNvSpPr>
          <p:nvPr>
            <p:ph type="dt" sz="half" idx="10"/>
          </p:nvPr>
        </p:nvSpPr>
        <p:spPr/>
        <p:txBody>
          <a:bodyPr/>
          <a:lstStyle/>
          <a:p>
            <a:fld id="{21A989B0-B321-45CB-87CC-DCB6374FE769}"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57E4E6FE-DF87-1266-8692-F2EB8AA07F96}"/>
              </a:ext>
            </a:extLst>
          </p:cNvPr>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140473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１．とりあえず言葉の問題としての「人口学」？　１／３</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298374" y="1500427"/>
            <a:ext cx="9183360" cy="4214573"/>
          </a:xfrm>
        </p:spPr>
        <p:txBody>
          <a:bodyPr>
            <a:normAutofit fontScale="92500" lnSpcReduction="20000"/>
          </a:bodyPr>
          <a:lstStyle/>
          <a:p>
            <a:pPr marL="0" indent="0">
              <a:buNone/>
            </a:pPr>
            <a:r>
              <a:rPr lang="ja-JP" altLang="en-US" dirty="0"/>
              <a:t>　</a:t>
            </a:r>
            <a:r>
              <a:rPr lang="ja-JP" altLang="en-US" sz="2800" dirty="0"/>
              <a:t>実は、私自身は</a:t>
            </a:r>
            <a:r>
              <a:rPr lang="en-US" altLang="ja-JP" sz="2800" dirty="0"/>
              <a:t>1988</a:t>
            </a:r>
            <a:r>
              <a:rPr lang="ja-JP" altLang="en-US" sz="2800" dirty="0"/>
              <a:t>年の初めての大学講義から</a:t>
            </a:r>
            <a:r>
              <a:rPr lang="en-US" altLang="ja-JP" sz="2800" dirty="0"/>
              <a:t>2023</a:t>
            </a:r>
            <a:r>
              <a:rPr lang="ja-JP" altLang="en-US" sz="2800" dirty="0"/>
              <a:t>年の今日に至るまで「人口学」と名のつく講義をもったことがありません。最もそれらしい講義名は北大文学部社会システム学科の非常勤講義の「人口社会学</a:t>
            </a:r>
            <a:r>
              <a:rPr lang="en-US" altLang="ja-JP" sz="2800" dirty="0"/>
              <a:t>(</a:t>
            </a:r>
            <a:r>
              <a:rPr lang="ja-JP" altLang="en-US" sz="2800" dirty="0"/>
              <a:t>出生率変動についての考察</a:t>
            </a:r>
            <a:r>
              <a:rPr lang="en-US" altLang="ja-JP" sz="2800" dirty="0"/>
              <a:t>)</a:t>
            </a:r>
            <a:r>
              <a:rPr lang="ja-JP" altLang="en-US" sz="2800" dirty="0"/>
              <a:t>」</a:t>
            </a:r>
            <a:r>
              <a:rPr lang="en-US" altLang="ja-JP" sz="2800" dirty="0"/>
              <a:t>(1993-1994)</a:t>
            </a:r>
            <a:r>
              <a:rPr lang="ja-JP" altLang="en-US" sz="2800" dirty="0"/>
              <a:t>ぐらいです。しかし、人口社会学</a:t>
            </a:r>
            <a:r>
              <a:rPr lang="en-US" altLang="ja-JP" sz="2800" dirty="0"/>
              <a:t>population </a:t>
            </a:r>
            <a:r>
              <a:rPr lang="en-US" altLang="ja-JP" sz="2800" dirty="0" err="1"/>
              <a:t>soiology</a:t>
            </a:r>
            <a:r>
              <a:rPr lang="en-US" altLang="ja-JP" sz="2800" dirty="0"/>
              <a:t> (</a:t>
            </a:r>
            <a:r>
              <a:rPr lang="ja-JP" altLang="en-US" sz="2800" dirty="0"/>
              <a:t>独語</a:t>
            </a:r>
            <a:r>
              <a:rPr lang="en-US" altLang="ja-JP" sz="2800" dirty="0" err="1"/>
              <a:t>Bevölkerungssoziologie</a:t>
            </a:r>
            <a:r>
              <a:rPr lang="ja-JP" altLang="en-US" sz="2800" dirty="0"/>
              <a:t>）自体は、「社会変動論」との関係で言及されるぐらいのもので、社会学の中では傍流に過ぎません。ただ、人口をテーマとした博士論文を社会学専攻で提出したという個人的事情から文部科学省の分類に従えば、社会学者ということになり、つい最近まで専門分野は「人口社会学」としてきました。</a:t>
            </a:r>
            <a:endParaRPr lang="en-US" altLang="ja-JP" dirty="0"/>
          </a:p>
        </p:txBody>
      </p:sp>
      <p:sp>
        <p:nvSpPr>
          <p:cNvPr id="4" name="日付プレースホルダー 3">
            <a:extLst>
              <a:ext uri="{FF2B5EF4-FFF2-40B4-BE49-F238E27FC236}">
                <a16:creationId xmlns:a16="http://schemas.microsoft.com/office/drawing/2014/main" id="{32D739D6-E5BE-2950-CFB2-EEB70E246D13}"/>
              </a:ext>
            </a:extLst>
          </p:cNvPr>
          <p:cNvSpPr>
            <a:spLocks noGrp="1"/>
          </p:cNvSpPr>
          <p:nvPr>
            <p:ph type="dt" sz="half" idx="10"/>
          </p:nvPr>
        </p:nvSpPr>
        <p:spPr/>
        <p:txBody>
          <a:bodyPr/>
          <a:lstStyle/>
          <a:p>
            <a:fld id="{7610792D-8D7E-4854-A4B1-3747A08FDF40}"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2F028AFA-789B-534C-AB48-C982BEC5B4E9}"/>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144063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334D95-7B1A-8CE3-DD1E-1C1BDD0AAC6F}"/>
              </a:ext>
            </a:extLst>
          </p:cNvPr>
          <p:cNvSpPr>
            <a:spLocks noGrp="1"/>
          </p:cNvSpPr>
          <p:nvPr>
            <p:ph type="title"/>
          </p:nvPr>
        </p:nvSpPr>
        <p:spPr>
          <a:xfrm>
            <a:off x="913775" y="81815"/>
            <a:ext cx="10363825" cy="901811"/>
          </a:xfrm>
        </p:spPr>
        <p:txBody>
          <a:bodyPr/>
          <a:lstStyle/>
          <a:p>
            <a:r>
              <a:rPr lang="zh-CN" altLang="en-US" dirty="0">
                <a:latin typeface="ＭＳ ゴシック" panose="020B0609070205080204" pitchFamily="49" charset="-128"/>
                <a:ea typeface="ＭＳ ゴシック" panose="020B0609070205080204" pitchFamily="49" charset="-128"/>
              </a:rPr>
              <a:t>参考文献　　　　</a:t>
            </a:r>
            <a:endParaRPr lang="en-US"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BBFEB-D950-D60F-B979-B3FAE8714F79}"/>
              </a:ext>
            </a:extLst>
          </p:cNvPr>
          <p:cNvSpPr>
            <a:spLocks noGrp="1"/>
          </p:cNvSpPr>
          <p:nvPr>
            <p:ph sz="quarter" idx="13"/>
          </p:nvPr>
        </p:nvSpPr>
        <p:spPr>
          <a:xfrm>
            <a:off x="913775" y="884597"/>
            <a:ext cx="10578789" cy="5699083"/>
          </a:xfrm>
        </p:spPr>
        <p:txBody>
          <a:bodyPr>
            <a:normAutofit fontScale="25000" lnSpcReduction="20000"/>
          </a:bodyPr>
          <a:lstStyle/>
          <a:p>
            <a:pPr>
              <a:defRPr/>
            </a:pPr>
            <a:r>
              <a:rPr lang="ja-JP" altLang="en-US" sz="5600" b="1" kern="100" dirty="0">
                <a:effectLst/>
                <a:latin typeface="+mj-ea"/>
                <a:ea typeface="+mj-ea"/>
                <a:cs typeface="Times New Roman" panose="02020603050405020304" pitchFamily="18" charset="0"/>
              </a:rPr>
              <a:t>ウィーナー、</a:t>
            </a:r>
            <a:r>
              <a:rPr lang="en-US" altLang="ja-JP" sz="5600" b="1" kern="100" dirty="0">
                <a:effectLst/>
                <a:latin typeface="+mj-ea"/>
                <a:ea typeface="+mj-ea"/>
                <a:cs typeface="Times New Roman" panose="02020603050405020304" pitchFamily="18" charset="0"/>
              </a:rPr>
              <a:t>N</a:t>
            </a:r>
            <a:r>
              <a:rPr lang="ja-JP" altLang="en-US" sz="5600" b="1" kern="100" dirty="0">
                <a:effectLst/>
                <a:latin typeface="+mj-ea"/>
                <a:ea typeface="+mj-ea"/>
                <a:cs typeface="Times New Roman" panose="02020603050405020304" pitchFamily="18" charset="0"/>
              </a:rPr>
              <a:t>．</a:t>
            </a:r>
            <a:r>
              <a:rPr lang="en-US" altLang="ja-JP" sz="5600" b="1" kern="100" dirty="0">
                <a:effectLst/>
                <a:latin typeface="+mj-ea"/>
                <a:ea typeface="+mj-ea"/>
                <a:cs typeface="Times New Roman" panose="02020603050405020304" pitchFamily="18" charset="0"/>
              </a:rPr>
              <a:t>(2011/1950)『</a:t>
            </a:r>
            <a:r>
              <a:rPr lang="ja-JP" altLang="en-US" sz="5600" b="1" kern="100" dirty="0">
                <a:effectLst/>
                <a:latin typeface="+mj-ea"/>
                <a:ea typeface="+mj-ea"/>
                <a:cs typeface="Times New Roman" panose="02020603050405020304" pitchFamily="18" charset="0"/>
              </a:rPr>
              <a:t>サイバネティックス</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動物と機械における制御と通信</a:t>
            </a:r>
            <a:r>
              <a:rPr lang="en-US" altLang="ja-JP" sz="5600" b="1" kern="100" dirty="0">
                <a:effectLst/>
                <a:latin typeface="+mj-ea"/>
                <a:ea typeface="+mj-ea"/>
                <a:cs typeface="Times New Roman" panose="02020603050405020304" pitchFamily="18" charset="0"/>
              </a:rPr>
              <a:t>』 (</a:t>
            </a:r>
            <a:r>
              <a:rPr lang="ja-JP" altLang="en-US" sz="5600" b="1" kern="100" dirty="0">
                <a:effectLst/>
                <a:latin typeface="+mj-ea"/>
                <a:ea typeface="+mj-ea"/>
                <a:cs typeface="Times New Roman" panose="02020603050405020304" pitchFamily="18" charset="0"/>
              </a:rPr>
              <a:t>岩波文庫</a:t>
            </a:r>
            <a:r>
              <a:rPr lang="en-US" altLang="ja-JP" sz="5600" b="1" kern="100" dirty="0">
                <a:effectLst/>
                <a:latin typeface="+mj-ea"/>
                <a:ea typeface="+mj-ea"/>
                <a:cs typeface="Times New Roman" panose="02020603050405020304" pitchFamily="18" charset="0"/>
              </a:rPr>
              <a:t>) </a:t>
            </a:r>
            <a:r>
              <a:rPr lang="ja-JP" altLang="en-US" sz="5600" b="1" kern="100" dirty="0">
                <a:effectLst/>
                <a:latin typeface="+mj-ea"/>
                <a:ea typeface="+mj-ea"/>
                <a:cs typeface="Times New Roman" panose="02020603050405020304" pitchFamily="18" charset="0"/>
              </a:rPr>
              <a:t>文庫 岩波書店</a:t>
            </a:r>
          </a:p>
          <a:p>
            <a:pPr>
              <a:defRPr/>
            </a:pPr>
            <a:r>
              <a:rPr lang="ja-JP" altLang="en-US" sz="5600" b="1" kern="100" dirty="0">
                <a:effectLst/>
                <a:latin typeface="+mj-ea"/>
                <a:ea typeface="+mj-ea"/>
                <a:cs typeface="Times New Roman" panose="02020603050405020304" pitchFamily="18" charset="0"/>
              </a:rPr>
              <a:t>ケインズ、ジョン・メーナード、山形浩生訳（</a:t>
            </a:r>
            <a:r>
              <a:rPr lang="en-US" altLang="ja-JP" sz="5600" b="1" kern="100" dirty="0">
                <a:effectLst/>
                <a:latin typeface="+mj-ea"/>
                <a:ea typeface="+mj-ea"/>
                <a:cs typeface="Times New Roman" panose="02020603050405020304" pitchFamily="18" charset="0"/>
              </a:rPr>
              <a:t>2019</a:t>
            </a:r>
            <a:r>
              <a:rPr lang="ja-JP" altLang="en-US" sz="5600" b="1" kern="100" dirty="0">
                <a:effectLst/>
                <a:latin typeface="+mj-ea"/>
                <a:ea typeface="+mj-ea"/>
                <a:cs typeface="Times New Roman" panose="02020603050405020304" pitchFamily="18" charset="0"/>
              </a:rPr>
              <a:t>／</a:t>
            </a:r>
            <a:r>
              <a:rPr lang="en-US" altLang="ja-JP" sz="5600" b="1" kern="100" dirty="0">
                <a:effectLst/>
                <a:latin typeface="+mj-ea"/>
                <a:ea typeface="+mj-ea"/>
                <a:cs typeface="Times New Roman" panose="02020603050405020304" pitchFamily="18" charset="0"/>
              </a:rPr>
              <a:t>1936</a:t>
            </a:r>
            <a:r>
              <a:rPr lang="ja-JP" altLang="en-US" sz="5600" b="1" kern="100" dirty="0">
                <a:effectLst/>
                <a:latin typeface="+mj-ea"/>
                <a:ea typeface="+mj-ea"/>
                <a:cs typeface="Times New Roman" panose="02020603050405020304" pitchFamily="18" charset="0"/>
              </a:rPr>
              <a:t>）</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雇用</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利子および貨幣の一般理論</a:t>
            </a:r>
            <a:r>
              <a:rPr lang="en-US" altLang="ja-JP" sz="5600" b="1" kern="100" dirty="0">
                <a:effectLst/>
                <a:latin typeface="+mj-ea"/>
                <a:ea typeface="+mj-ea"/>
                <a:cs typeface="Times New Roman" panose="02020603050405020304" pitchFamily="18" charset="0"/>
              </a:rPr>
              <a:t>』 </a:t>
            </a:r>
            <a:r>
              <a:rPr lang="ja-JP" altLang="en-US" sz="5600" b="1" kern="100" dirty="0">
                <a:effectLst/>
                <a:latin typeface="+mj-ea"/>
                <a:ea typeface="+mj-ea"/>
                <a:cs typeface="Times New Roman" panose="02020603050405020304" pitchFamily="18" charset="0"/>
              </a:rPr>
              <a:t>講談社学術文庫</a:t>
            </a:r>
          </a:p>
          <a:p>
            <a:pPr>
              <a:defRPr/>
            </a:pPr>
            <a:r>
              <a:rPr lang="ja-JP" altLang="en-US" sz="5600" b="1" kern="100" dirty="0">
                <a:effectLst/>
                <a:latin typeface="+mj-ea"/>
                <a:ea typeface="+mj-ea"/>
                <a:cs typeface="Times New Roman" panose="02020603050405020304" pitchFamily="18" charset="0"/>
              </a:rPr>
              <a:t>嵯峨座晴夫 </a:t>
            </a:r>
            <a:r>
              <a:rPr lang="en-US" altLang="ja-JP" sz="5600" b="1" kern="100" dirty="0">
                <a:effectLst/>
                <a:latin typeface="+mj-ea"/>
                <a:ea typeface="+mj-ea"/>
                <a:cs typeface="Times New Roman" panose="02020603050405020304" pitchFamily="18" charset="0"/>
              </a:rPr>
              <a:t>(1995)『</a:t>
            </a:r>
            <a:r>
              <a:rPr lang="ja-JP" altLang="en-US" sz="5600" b="1" kern="100" dirty="0">
                <a:effectLst/>
                <a:latin typeface="+mj-ea"/>
                <a:ea typeface="+mj-ea"/>
                <a:cs typeface="Times New Roman" panose="02020603050405020304" pitchFamily="18" charset="0"/>
              </a:rPr>
              <a:t>人口学の周辺を歩く</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家族計画国際協力財団</a:t>
            </a:r>
          </a:p>
          <a:p>
            <a:pPr>
              <a:defRPr/>
            </a:pPr>
            <a:r>
              <a:rPr lang="ja-JP" altLang="en-US" sz="5600" b="1" kern="100" dirty="0">
                <a:effectLst/>
                <a:latin typeface="+mj-ea"/>
                <a:ea typeface="+mj-ea"/>
                <a:cs typeface="Times New Roman" panose="02020603050405020304" pitchFamily="18" charset="0"/>
              </a:rPr>
              <a:t>篠田謙一（</a:t>
            </a:r>
            <a:r>
              <a:rPr lang="en-US" altLang="ja-JP" sz="5600" b="1" kern="100" dirty="0">
                <a:effectLst/>
                <a:latin typeface="+mj-ea"/>
                <a:ea typeface="+mj-ea"/>
                <a:cs typeface="Times New Roman" panose="02020603050405020304" pitchFamily="18" charset="0"/>
              </a:rPr>
              <a:t>2022</a:t>
            </a:r>
            <a:r>
              <a:rPr lang="ja-JP" altLang="en-US" sz="5600" b="1" kern="100" dirty="0">
                <a:effectLst/>
                <a:latin typeface="+mj-ea"/>
                <a:ea typeface="+mj-ea"/>
                <a:cs typeface="Times New Roman" panose="02020603050405020304" pitchFamily="18" charset="0"/>
              </a:rPr>
              <a:t>）</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人類の起源⒡⒢古代</a:t>
            </a:r>
            <a:r>
              <a:rPr lang="en-US" altLang="ja-JP" sz="5600" b="1" kern="100" dirty="0">
                <a:effectLst/>
                <a:latin typeface="+mj-ea"/>
                <a:ea typeface="+mj-ea"/>
                <a:cs typeface="Times New Roman" panose="02020603050405020304" pitchFamily="18" charset="0"/>
              </a:rPr>
              <a:t>DNA</a:t>
            </a:r>
            <a:r>
              <a:rPr lang="ja-JP" altLang="en-US" sz="5600" b="1" kern="100" dirty="0">
                <a:effectLst/>
                <a:latin typeface="+mj-ea"/>
                <a:ea typeface="+mj-ea"/>
                <a:cs typeface="Times New Roman" panose="02020603050405020304" pitchFamily="18" charset="0"/>
              </a:rPr>
              <a:t>が語るホモ・サピエンスの「大いなる旅」</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中公新書</a:t>
            </a:r>
          </a:p>
          <a:p>
            <a:pPr>
              <a:defRPr/>
            </a:pPr>
            <a:r>
              <a:rPr lang="ja-JP" altLang="en-US" sz="5600" b="1" kern="100" dirty="0">
                <a:effectLst/>
                <a:latin typeface="+mj-ea"/>
                <a:ea typeface="+mj-ea"/>
                <a:cs typeface="Times New Roman" panose="02020603050405020304" pitchFamily="18" charset="0"/>
              </a:rPr>
              <a:t>鈴木 継美</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大塚 柳太郎</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柏崎 浩</a:t>
            </a:r>
            <a:r>
              <a:rPr lang="en-US" altLang="ja-JP" sz="5600" b="1" kern="100" dirty="0">
                <a:effectLst/>
                <a:latin typeface="+mj-ea"/>
                <a:ea typeface="+mj-ea"/>
                <a:cs typeface="Times New Roman" panose="02020603050405020304" pitchFamily="18" charset="0"/>
              </a:rPr>
              <a:t>)(1992)『</a:t>
            </a:r>
            <a:r>
              <a:rPr lang="ja-JP" altLang="en-US" sz="5600" b="1" kern="100" dirty="0">
                <a:effectLst/>
                <a:latin typeface="+mj-ea"/>
                <a:ea typeface="+mj-ea"/>
                <a:cs typeface="Times New Roman" panose="02020603050405020304" pitchFamily="18" charset="0"/>
              </a:rPr>
              <a:t>人類生態学</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東京大学出版会</a:t>
            </a:r>
          </a:p>
          <a:p>
            <a:pPr>
              <a:defRPr/>
            </a:pPr>
            <a:r>
              <a:rPr lang="ja-JP" altLang="en-US" sz="5600" b="1" kern="100" dirty="0">
                <a:effectLst/>
                <a:latin typeface="+mj-ea"/>
                <a:ea typeface="+mj-ea"/>
                <a:cs typeface="Times New Roman" panose="02020603050405020304" pitchFamily="18" charset="0"/>
              </a:rPr>
              <a:t>野原 慎司（</a:t>
            </a:r>
            <a:r>
              <a:rPr lang="en-US" altLang="ja-JP" sz="5600" b="1" kern="100" dirty="0">
                <a:effectLst/>
                <a:latin typeface="+mj-ea"/>
                <a:ea typeface="+mj-ea"/>
                <a:cs typeface="Times New Roman" panose="02020603050405020304" pitchFamily="18" charset="0"/>
              </a:rPr>
              <a:t>2022</a:t>
            </a:r>
            <a:r>
              <a:rPr lang="ja-JP" altLang="en-US" sz="5600" b="1" kern="100" dirty="0">
                <a:effectLst/>
                <a:latin typeface="+mj-ea"/>
                <a:ea typeface="+mj-ea"/>
                <a:cs typeface="Times New Roman" panose="02020603050405020304" pitchFamily="18" charset="0"/>
              </a:rPr>
              <a:t>）</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人口の経済学</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平等の構想と統治をめぐる思想史</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講談社選書メチエ、講談社</a:t>
            </a:r>
          </a:p>
          <a:p>
            <a:pPr>
              <a:defRPr/>
            </a:pPr>
            <a:r>
              <a:rPr lang="en-US" altLang="ja-JP" sz="5600" b="1" kern="100" dirty="0">
                <a:effectLst/>
                <a:latin typeface="+mj-ea"/>
                <a:ea typeface="+mj-ea"/>
                <a:cs typeface="Times New Roman" panose="02020603050405020304" pitchFamily="18" charset="0"/>
              </a:rPr>
              <a:t>HARA,T., (1982) </a:t>
            </a:r>
            <a:r>
              <a:rPr lang="en-US" altLang="ja-JP" sz="5600" b="1" kern="100" dirty="0" err="1">
                <a:effectLst/>
                <a:latin typeface="+mj-ea"/>
                <a:ea typeface="+mj-ea"/>
                <a:cs typeface="Times New Roman" panose="02020603050405020304" pitchFamily="18" charset="0"/>
              </a:rPr>
              <a:t>Bevölkerungsentwicklung</a:t>
            </a:r>
            <a:r>
              <a:rPr lang="en-US" altLang="ja-JP" sz="5600" b="1" kern="100" dirty="0">
                <a:effectLst/>
                <a:latin typeface="+mj-ea"/>
                <a:ea typeface="+mj-ea"/>
                <a:cs typeface="Times New Roman" panose="02020603050405020304" pitchFamily="18" charset="0"/>
              </a:rPr>
              <a:t> und </a:t>
            </a:r>
            <a:r>
              <a:rPr lang="en-US" altLang="ja-JP" sz="5600" b="1" kern="100" dirty="0" err="1">
                <a:effectLst/>
                <a:latin typeface="+mj-ea"/>
                <a:ea typeface="+mj-ea"/>
                <a:cs typeface="Times New Roman" panose="02020603050405020304" pitchFamily="18" charset="0"/>
              </a:rPr>
              <a:t>Geburtenrückgang</a:t>
            </a:r>
            <a:r>
              <a:rPr lang="en-US" altLang="ja-JP" sz="5600" b="1" kern="100" dirty="0">
                <a:effectLst/>
                <a:latin typeface="+mj-ea"/>
                <a:ea typeface="+mj-ea"/>
                <a:cs typeface="Times New Roman" panose="02020603050405020304" pitchFamily="18" charset="0"/>
              </a:rPr>
              <a:t> in der </a:t>
            </a:r>
            <a:r>
              <a:rPr lang="en-US" altLang="ja-JP" sz="5600" b="1" kern="100" dirty="0" err="1">
                <a:effectLst/>
                <a:latin typeface="+mj-ea"/>
                <a:ea typeface="+mj-ea"/>
                <a:cs typeface="Times New Roman" panose="02020603050405020304" pitchFamily="18" charset="0"/>
              </a:rPr>
              <a:t>Bundesrepublik</a:t>
            </a:r>
            <a:r>
              <a:rPr lang="en-US" altLang="ja-JP" sz="5600" b="1" kern="100" dirty="0">
                <a:effectLst/>
                <a:latin typeface="+mj-ea"/>
                <a:ea typeface="+mj-ea"/>
                <a:cs typeface="Times New Roman" panose="02020603050405020304" pitchFamily="18" charset="0"/>
              </a:rPr>
              <a:t> Deutschland 1950-1979- </a:t>
            </a:r>
            <a:r>
              <a:rPr lang="en-US" altLang="ja-JP" sz="5600" b="1" kern="100" dirty="0" err="1">
                <a:effectLst/>
                <a:latin typeface="+mj-ea"/>
                <a:ea typeface="+mj-ea"/>
                <a:cs typeface="Times New Roman" panose="02020603050405020304" pitchFamily="18" charset="0"/>
              </a:rPr>
              <a:t>Analyse</a:t>
            </a:r>
            <a:r>
              <a:rPr lang="en-US" altLang="ja-JP" sz="5600" b="1" kern="100" dirty="0">
                <a:effectLst/>
                <a:latin typeface="+mj-ea"/>
                <a:ea typeface="+mj-ea"/>
                <a:cs typeface="Times New Roman" panose="02020603050405020304" pitchFamily="18" charset="0"/>
              </a:rPr>
              <a:t> </a:t>
            </a:r>
            <a:r>
              <a:rPr lang="en-US" altLang="ja-JP" sz="5600" b="1" kern="100" dirty="0" err="1">
                <a:effectLst/>
                <a:latin typeface="+mj-ea"/>
                <a:ea typeface="+mj-ea"/>
                <a:cs typeface="Times New Roman" panose="02020603050405020304" pitchFamily="18" charset="0"/>
              </a:rPr>
              <a:t>duruch</a:t>
            </a:r>
            <a:r>
              <a:rPr lang="en-US" altLang="ja-JP" sz="5600" b="1" kern="100" dirty="0">
                <a:effectLst/>
                <a:latin typeface="+mj-ea"/>
                <a:ea typeface="+mj-ea"/>
                <a:cs typeface="Times New Roman" panose="02020603050405020304" pitchFamily="18" charset="0"/>
              </a:rPr>
              <a:t> </a:t>
            </a:r>
            <a:r>
              <a:rPr lang="en-US" altLang="ja-JP" sz="5600" b="1" kern="100" dirty="0" err="1">
                <a:effectLst/>
                <a:latin typeface="+mj-ea"/>
                <a:ea typeface="+mj-ea"/>
                <a:cs typeface="Times New Roman" panose="02020603050405020304" pitchFamily="18" charset="0"/>
              </a:rPr>
              <a:t>statistische</a:t>
            </a:r>
            <a:r>
              <a:rPr lang="en-US" altLang="ja-JP" sz="5600" b="1" kern="100" dirty="0">
                <a:effectLst/>
                <a:latin typeface="+mj-ea"/>
                <a:ea typeface="+mj-ea"/>
                <a:cs typeface="Times New Roman" panose="02020603050405020304" pitchFamily="18" charset="0"/>
              </a:rPr>
              <a:t> </a:t>
            </a:r>
            <a:r>
              <a:rPr lang="en-US" altLang="ja-JP" sz="5600" b="1" kern="100" dirty="0" err="1">
                <a:effectLst/>
                <a:latin typeface="+mj-ea"/>
                <a:ea typeface="+mj-ea"/>
                <a:cs typeface="Times New Roman" panose="02020603050405020304" pitchFamily="18" charset="0"/>
              </a:rPr>
              <a:t>Daten</a:t>
            </a:r>
            <a:r>
              <a:rPr lang="en-US" altLang="ja-JP" sz="5600" b="1" kern="100" dirty="0">
                <a:effectLst/>
                <a:latin typeface="+mj-ea"/>
                <a:ea typeface="+mj-ea"/>
                <a:cs typeface="Times New Roman" panose="02020603050405020304" pitchFamily="18" charset="0"/>
              </a:rPr>
              <a:t> </a:t>
            </a:r>
            <a:r>
              <a:rPr lang="en-US" altLang="ja-JP" sz="5600" b="1" kern="100" dirty="0" err="1">
                <a:effectLst/>
                <a:latin typeface="+mj-ea"/>
                <a:ea typeface="+mj-ea"/>
                <a:cs typeface="Times New Roman" panose="02020603050405020304" pitchFamily="18" charset="0"/>
              </a:rPr>
              <a:t>sowie</a:t>
            </a:r>
            <a:r>
              <a:rPr lang="en-US" altLang="ja-JP" sz="5600" b="1" kern="100" dirty="0">
                <a:effectLst/>
                <a:latin typeface="+mj-ea"/>
                <a:ea typeface="+mj-ea"/>
                <a:cs typeface="Times New Roman" panose="02020603050405020304" pitchFamily="18" charset="0"/>
              </a:rPr>
              <a:t> </a:t>
            </a:r>
            <a:r>
              <a:rPr lang="en-US" altLang="ja-JP" sz="5600" b="1" kern="100" dirty="0" err="1">
                <a:effectLst/>
                <a:latin typeface="+mj-ea"/>
                <a:ea typeface="+mj-ea"/>
                <a:cs typeface="Times New Roman" panose="02020603050405020304" pitchFamily="18" charset="0"/>
              </a:rPr>
              <a:t>Computersimulation,Freiburg</a:t>
            </a:r>
            <a:r>
              <a:rPr lang="en-US" altLang="ja-JP" sz="5600" b="1" kern="100" dirty="0">
                <a:effectLst/>
                <a:latin typeface="+mj-ea"/>
                <a:ea typeface="+mj-ea"/>
                <a:cs typeface="Times New Roman" panose="02020603050405020304" pitchFamily="18" charset="0"/>
              </a:rPr>
              <a:t> </a:t>
            </a:r>
            <a:r>
              <a:rPr lang="en-US" altLang="ja-JP" sz="5600" b="1" kern="100" dirty="0" err="1">
                <a:effectLst/>
                <a:latin typeface="+mj-ea"/>
                <a:ea typeface="+mj-ea"/>
                <a:cs typeface="Times New Roman" panose="02020603050405020304" pitchFamily="18" charset="0"/>
              </a:rPr>
              <a:t>i.Br</a:t>
            </a:r>
            <a:r>
              <a:rPr lang="en-US" altLang="ja-JP" sz="5600" b="1" kern="100" dirty="0">
                <a:effectLst/>
                <a:latin typeface="+mj-ea"/>
                <a:ea typeface="+mj-ea"/>
                <a:cs typeface="Times New Roman" panose="02020603050405020304" pitchFamily="18" charset="0"/>
              </a:rPr>
              <a:t>. </a:t>
            </a:r>
            <a:r>
              <a:rPr lang="ja-JP" altLang="en-US" sz="5600" b="1" kern="100" dirty="0">
                <a:effectLst/>
                <a:latin typeface="+mj-ea"/>
                <a:ea typeface="+mj-ea"/>
                <a:cs typeface="Times New Roman" panose="02020603050405020304" pitchFamily="18" charset="0"/>
              </a:rPr>
              <a:t>博士論文：ドイツ連邦共和国における人口変動と出生減退：統計データ及びコンピュータシミュレーションによる分析</a:t>
            </a:r>
          </a:p>
          <a:p>
            <a:pPr>
              <a:defRPr/>
            </a:pPr>
            <a:r>
              <a:rPr lang="ja-JP" altLang="en-US" sz="5600" b="1" kern="100" dirty="0">
                <a:effectLst/>
                <a:latin typeface="+mj-ea"/>
                <a:ea typeface="+mj-ea"/>
                <a:cs typeface="Times New Roman" panose="02020603050405020304" pitchFamily="18" charset="0"/>
              </a:rPr>
              <a:t>原俊彦（</a:t>
            </a:r>
            <a:r>
              <a:rPr lang="en-US" altLang="ja-JP" sz="5600" b="1" kern="100" dirty="0">
                <a:effectLst/>
                <a:latin typeface="+mj-ea"/>
                <a:ea typeface="+mj-ea"/>
                <a:cs typeface="Times New Roman" panose="02020603050405020304" pitchFamily="18" charset="0"/>
              </a:rPr>
              <a:t>2023A</a:t>
            </a:r>
            <a:r>
              <a:rPr lang="ja-JP" altLang="en-US" sz="5600" b="1" kern="100" dirty="0">
                <a:effectLst/>
                <a:latin typeface="+mj-ea"/>
                <a:ea typeface="+mj-ea"/>
                <a:cs typeface="Times New Roman" panose="02020603050405020304" pitchFamily="18" charset="0"/>
              </a:rPr>
              <a:t>）「第</a:t>
            </a:r>
            <a:r>
              <a:rPr lang="en-US" altLang="ja-JP" sz="5600" b="1" kern="100" dirty="0">
                <a:effectLst/>
                <a:latin typeface="+mj-ea"/>
                <a:ea typeface="+mj-ea"/>
                <a:cs typeface="Times New Roman" panose="02020603050405020304" pitchFamily="18" charset="0"/>
              </a:rPr>
              <a:t>3</a:t>
            </a:r>
            <a:r>
              <a:rPr lang="ja-JP" altLang="en-US" sz="5600" b="1" kern="100" dirty="0">
                <a:effectLst/>
                <a:latin typeface="+mj-ea"/>
                <a:ea typeface="+mj-ea"/>
                <a:cs typeface="Times New Roman" panose="02020603050405020304" pitchFamily="18" charset="0"/>
              </a:rPr>
              <a:t>章：「成長の限界」から</a:t>
            </a:r>
            <a:r>
              <a:rPr lang="en-US" altLang="ja-JP" sz="5600" b="1" kern="100" dirty="0">
                <a:effectLst/>
                <a:latin typeface="+mj-ea"/>
                <a:ea typeface="+mj-ea"/>
                <a:cs typeface="Times New Roman" panose="02020603050405020304" pitchFamily="18" charset="0"/>
              </a:rPr>
              <a:t>SDGs</a:t>
            </a:r>
            <a:r>
              <a:rPr lang="ja-JP" altLang="en-US" sz="5600" b="1" kern="100" dirty="0">
                <a:effectLst/>
                <a:latin typeface="+mj-ea"/>
                <a:ea typeface="+mj-ea"/>
                <a:cs typeface="Times New Roman" panose="02020603050405020304" pitchFamily="18" charset="0"/>
              </a:rPr>
              <a:t>へ：人口・開発・資源・環境から見た可能性と課題」佐藤龍三郎・松浦司編　</a:t>
            </a:r>
            <a:r>
              <a:rPr lang="en-US" altLang="ja-JP" sz="5600" b="1" kern="100" dirty="0">
                <a:effectLst/>
                <a:latin typeface="+mj-ea"/>
                <a:ea typeface="+mj-ea"/>
                <a:cs typeface="Times New Roman" panose="02020603050405020304" pitchFamily="18" charset="0"/>
              </a:rPr>
              <a:t>『SDGs</a:t>
            </a:r>
            <a:r>
              <a:rPr lang="ja-JP" altLang="en-US" sz="5600" b="1" kern="100" dirty="0">
                <a:effectLst/>
                <a:latin typeface="+mj-ea"/>
                <a:ea typeface="+mj-ea"/>
                <a:cs typeface="Times New Roman" panose="02020603050405020304" pitchFamily="18" charset="0"/>
              </a:rPr>
              <a:t>の人口学</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人口学ライブラリー</a:t>
            </a:r>
            <a:r>
              <a:rPr lang="en-US" altLang="ja-JP" sz="5600" b="1" kern="100" dirty="0">
                <a:effectLst/>
                <a:latin typeface="+mj-ea"/>
                <a:ea typeface="+mj-ea"/>
                <a:cs typeface="Times New Roman" panose="02020603050405020304" pitchFamily="18" charset="0"/>
              </a:rPr>
              <a:t>No.23</a:t>
            </a:r>
            <a:r>
              <a:rPr lang="ja-JP" altLang="en-US" sz="5600" b="1" kern="100" dirty="0">
                <a:effectLst/>
                <a:latin typeface="+mj-ea"/>
                <a:ea typeface="+mj-ea"/>
                <a:cs typeface="Times New Roman" panose="02020603050405020304" pitchFamily="18" charset="0"/>
              </a:rPr>
              <a:t>　原書房</a:t>
            </a:r>
          </a:p>
          <a:p>
            <a:pPr>
              <a:defRPr/>
            </a:pPr>
            <a:r>
              <a:rPr lang="ja-JP" altLang="en-US" sz="5600" b="1" kern="100" dirty="0">
                <a:effectLst/>
                <a:latin typeface="+mj-ea"/>
                <a:ea typeface="+mj-ea"/>
                <a:cs typeface="Times New Roman" panose="02020603050405020304" pitchFamily="18" charset="0"/>
              </a:rPr>
              <a:t>原俊彦（</a:t>
            </a:r>
            <a:r>
              <a:rPr lang="en-US" altLang="ja-JP" sz="5600" b="1" kern="100" dirty="0">
                <a:effectLst/>
                <a:latin typeface="+mj-ea"/>
                <a:ea typeface="+mj-ea"/>
                <a:cs typeface="Times New Roman" panose="02020603050405020304" pitchFamily="18" charset="0"/>
              </a:rPr>
              <a:t>2023B</a:t>
            </a:r>
            <a:r>
              <a:rPr lang="ja-JP" altLang="en-US" sz="5600" b="1" kern="100" dirty="0">
                <a:effectLst/>
                <a:latin typeface="+mj-ea"/>
                <a:ea typeface="+mj-ea"/>
                <a:cs typeface="Times New Roman" panose="02020603050405020304" pitchFamily="18" charset="0"/>
              </a:rPr>
              <a:t>） 「サピエンス減少</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縮減する未来の課題を探る」岩波新書</a:t>
            </a:r>
          </a:p>
          <a:p>
            <a:pPr>
              <a:defRPr/>
            </a:pPr>
            <a:r>
              <a:rPr lang="ja-JP" altLang="en-US" sz="5600" b="1" kern="100" dirty="0">
                <a:effectLst/>
                <a:latin typeface="+mj-ea"/>
                <a:ea typeface="+mj-ea"/>
                <a:cs typeface="Times New Roman" panose="02020603050405020304" pitchFamily="18" charset="0"/>
              </a:rPr>
              <a:t>速水 融</a:t>
            </a:r>
            <a:r>
              <a:rPr lang="en-US" altLang="ja-JP" sz="5600" b="1" kern="100" dirty="0">
                <a:effectLst/>
                <a:latin typeface="+mj-ea"/>
                <a:ea typeface="+mj-ea"/>
                <a:cs typeface="Times New Roman" panose="02020603050405020304" pitchFamily="18" charset="0"/>
              </a:rPr>
              <a:t>(2020)『</a:t>
            </a:r>
            <a:r>
              <a:rPr lang="ja-JP" altLang="en-US" sz="5600" b="1" kern="100" dirty="0">
                <a:effectLst/>
                <a:latin typeface="+mj-ea"/>
                <a:ea typeface="+mj-ea"/>
                <a:cs typeface="Times New Roman" panose="02020603050405020304" pitchFamily="18" charset="0"/>
              </a:rPr>
              <a:t>歴史人口学事始め</a:t>
            </a:r>
            <a:r>
              <a:rPr lang="en-US" altLang="ja-JP" sz="5600" b="1" kern="100" dirty="0">
                <a:effectLst/>
                <a:latin typeface="+mj-ea"/>
                <a:ea typeface="+mj-ea"/>
                <a:cs typeface="Times New Roman" panose="02020603050405020304" pitchFamily="18" charset="0"/>
              </a:rPr>
              <a:t>』 (</a:t>
            </a:r>
            <a:r>
              <a:rPr lang="ja-JP" altLang="en-US" sz="5600" b="1" kern="100" dirty="0">
                <a:effectLst/>
                <a:latin typeface="+mj-ea"/>
                <a:ea typeface="+mj-ea"/>
                <a:cs typeface="Times New Roman" panose="02020603050405020304" pitchFamily="18" charset="0"/>
              </a:rPr>
              <a:t>ちくま新書</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　筑摩書房</a:t>
            </a:r>
          </a:p>
          <a:p>
            <a:pPr>
              <a:defRPr/>
            </a:pPr>
            <a:r>
              <a:rPr lang="ja-JP" altLang="en-US" sz="5600" b="1" kern="100" dirty="0">
                <a:effectLst/>
                <a:latin typeface="+mj-ea"/>
                <a:ea typeface="+mj-ea"/>
                <a:cs typeface="Times New Roman" panose="02020603050405020304" pitchFamily="18" charset="0"/>
              </a:rPr>
              <a:t>ベルタランフィ、Ｌ．フォン（</a:t>
            </a:r>
            <a:r>
              <a:rPr lang="en-US" altLang="ja-JP" sz="5600" b="1" kern="100" dirty="0">
                <a:effectLst/>
                <a:latin typeface="+mj-ea"/>
                <a:ea typeface="+mj-ea"/>
                <a:cs typeface="Times New Roman" panose="02020603050405020304" pitchFamily="18" charset="0"/>
              </a:rPr>
              <a:t>1973</a:t>
            </a:r>
            <a:r>
              <a:rPr lang="ja-JP" altLang="en-US" sz="5600" b="1" kern="100" dirty="0">
                <a:effectLst/>
                <a:latin typeface="+mj-ea"/>
                <a:ea typeface="+mj-ea"/>
                <a:cs typeface="Times New Roman" panose="02020603050405020304" pitchFamily="18" charset="0"/>
              </a:rPr>
              <a:t>）</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一般システム理論</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その基礎・発展・応用</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みすず書房</a:t>
            </a:r>
          </a:p>
          <a:p>
            <a:pPr>
              <a:defRPr/>
            </a:pPr>
            <a:r>
              <a:rPr lang="ja-JP" altLang="en-US" sz="5600" b="1" kern="100" dirty="0">
                <a:effectLst/>
                <a:latin typeface="+mj-ea"/>
                <a:ea typeface="+mj-ea"/>
                <a:cs typeface="Times New Roman" panose="02020603050405020304" pitchFamily="18" charset="0"/>
              </a:rPr>
              <a:t>ホーキンズ、</a:t>
            </a:r>
            <a:r>
              <a:rPr lang="en-US" altLang="ja-JP" sz="5600" b="1" kern="100" dirty="0">
                <a:effectLst/>
                <a:latin typeface="+mj-ea"/>
                <a:ea typeface="+mj-ea"/>
                <a:cs typeface="Times New Roman" panose="02020603050405020304" pitchFamily="18" charset="0"/>
              </a:rPr>
              <a:t>G</a:t>
            </a:r>
            <a:r>
              <a:rPr lang="ja-JP" altLang="en-US" sz="5600" b="1" kern="100" dirty="0">
                <a:effectLst/>
                <a:latin typeface="+mj-ea"/>
                <a:ea typeface="+mj-ea"/>
                <a:cs typeface="Times New Roman" panose="02020603050405020304" pitchFamily="18" charset="0"/>
              </a:rPr>
              <a:t>・</a:t>
            </a:r>
            <a:r>
              <a:rPr lang="en-US" altLang="ja-JP" sz="5600" b="1" kern="100" dirty="0">
                <a:effectLst/>
                <a:latin typeface="+mj-ea"/>
                <a:ea typeface="+mj-ea"/>
                <a:cs typeface="Times New Roman" panose="02020603050405020304" pitchFamily="18" charset="0"/>
              </a:rPr>
              <a:t>S, </a:t>
            </a:r>
            <a:r>
              <a:rPr lang="ja-JP" altLang="en-US" sz="5600" b="1" kern="100" dirty="0">
                <a:effectLst/>
                <a:latin typeface="+mj-ea"/>
                <a:ea typeface="+mj-ea"/>
                <a:cs typeface="Times New Roman" panose="02020603050405020304" pitchFamily="18" charset="0"/>
              </a:rPr>
              <a:t>竹内 均 </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翻訳</a:t>
            </a:r>
            <a:r>
              <a:rPr lang="en-US" altLang="ja-JP" sz="5600" b="1" kern="100" dirty="0">
                <a:effectLst/>
                <a:latin typeface="+mj-ea"/>
                <a:ea typeface="+mj-ea"/>
                <a:cs typeface="Times New Roman" panose="02020603050405020304" pitchFamily="18" charset="0"/>
              </a:rPr>
              <a:t>)(1983)『</a:t>
            </a:r>
            <a:r>
              <a:rPr lang="ja-JP" altLang="en-US" sz="5600" b="1" kern="100" dirty="0">
                <a:effectLst/>
                <a:latin typeface="+mj-ea"/>
                <a:ea typeface="+mj-ea"/>
                <a:cs typeface="Times New Roman" panose="02020603050405020304" pitchFamily="18" charset="0"/>
              </a:rPr>
              <a:t>ストーンヘンジの謎は解かれた</a:t>
            </a:r>
            <a:r>
              <a:rPr lang="en-US" altLang="ja-JP" sz="5600" b="1" kern="100" dirty="0">
                <a:effectLst/>
                <a:latin typeface="+mj-ea"/>
                <a:ea typeface="+mj-ea"/>
                <a:cs typeface="Times New Roman" panose="02020603050405020304" pitchFamily="18" charset="0"/>
              </a:rPr>
              <a:t>』 (</a:t>
            </a:r>
            <a:r>
              <a:rPr lang="ja-JP" altLang="en-US" sz="5600" b="1" kern="100" dirty="0">
                <a:effectLst/>
                <a:latin typeface="+mj-ea"/>
                <a:ea typeface="+mj-ea"/>
                <a:cs typeface="Times New Roman" panose="02020603050405020304" pitchFamily="18" charset="0"/>
              </a:rPr>
              <a:t>新潮選書</a:t>
            </a:r>
            <a:r>
              <a:rPr lang="en-US" altLang="ja-JP" sz="5600" b="1" kern="100" dirty="0">
                <a:effectLst/>
                <a:latin typeface="+mj-ea"/>
                <a:ea typeface="+mj-ea"/>
                <a:cs typeface="Times New Roman" panose="02020603050405020304" pitchFamily="18" charset="0"/>
              </a:rPr>
              <a:t>) </a:t>
            </a:r>
          </a:p>
          <a:p>
            <a:pPr>
              <a:defRPr/>
            </a:pPr>
            <a:r>
              <a:rPr lang="ja-JP" altLang="en-US" sz="5600" b="1" kern="100" dirty="0">
                <a:effectLst/>
                <a:latin typeface="+mj-ea"/>
                <a:ea typeface="+mj-ea"/>
                <a:cs typeface="Times New Roman" panose="02020603050405020304" pitchFamily="18" charset="0"/>
              </a:rPr>
              <a:t>マルサス、ロバート（</a:t>
            </a:r>
            <a:r>
              <a:rPr lang="en-US" altLang="ja-JP" sz="5600" b="1" kern="100" dirty="0">
                <a:effectLst/>
                <a:latin typeface="+mj-ea"/>
                <a:ea typeface="+mj-ea"/>
                <a:cs typeface="Times New Roman" panose="02020603050405020304" pitchFamily="18" charset="0"/>
              </a:rPr>
              <a:t>1950</a:t>
            </a:r>
            <a:r>
              <a:rPr lang="ja-JP" altLang="en-US" sz="5600" b="1" kern="100" dirty="0">
                <a:effectLst/>
                <a:latin typeface="+mj-ea"/>
                <a:ea typeface="+mj-ea"/>
                <a:cs typeface="Times New Roman" panose="02020603050405020304" pitchFamily="18" charset="0"/>
              </a:rPr>
              <a:t>／</a:t>
            </a:r>
            <a:r>
              <a:rPr lang="en-US" altLang="ja-JP" sz="5600" b="1" kern="100" dirty="0">
                <a:effectLst/>
                <a:latin typeface="+mj-ea"/>
                <a:ea typeface="+mj-ea"/>
                <a:cs typeface="Times New Roman" panose="02020603050405020304" pitchFamily="18" charset="0"/>
              </a:rPr>
              <a:t>1789</a:t>
            </a:r>
            <a:r>
              <a:rPr lang="ja-JP" altLang="en-US" sz="5600" b="1" kern="100" dirty="0">
                <a:effectLst/>
                <a:latin typeface="+mj-ea"/>
                <a:ea typeface="+mj-ea"/>
                <a:cs typeface="Times New Roman" panose="02020603050405020304" pitchFamily="18" charset="0"/>
              </a:rPr>
              <a:t>）高野岩三郎・大内兵衛（訳）</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初版　人口の原理</a:t>
            </a:r>
            <a:r>
              <a:rPr lang="en-US" altLang="ja-JP" sz="5600" b="1" kern="100" dirty="0">
                <a:effectLst/>
                <a:latin typeface="+mj-ea"/>
                <a:ea typeface="+mj-ea"/>
                <a:cs typeface="Times New Roman" panose="02020603050405020304" pitchFamily="18" charset="0"/>
              </a:rPr>
              <a:t>』</a:t>
            </a:r>
            <a:r>
              <a:rPr lang="ja-JP" altLang="en-US" sz="5600" b="1" kern="100" dirty="0">
                <a:effectLst/>
                <a:latin typeface="+mj-ea"/>
                <a:ea typeface="+mj-ea"/>
                <a:cs typeface="Times New Roman" panose="02020603050405020304" pitchFamily="18" charset="0"/>
              </a:rPr>
              <a:t>岩波文庫</a:t>
            </a:r>
          </a:p>
          <a:p>
            <a:pPr>
              <a:defRPr/>
            </a:pPr>
            <a:r>
              <a:rPr lang="en-US" altLang="ja-JP" sz="5600" b="1" kern="100" dirty="0">
                <a:effectLst/>
                <a:latin typeface="+mj-ea"/>
                <a:ea typeface="+mj-ea"/>
                <a:cs typeface="Times New Roman" panose="02020603050405020304" pitchFamily="18" charset="0"/>
              </a:rPr>
              <a:t>WRIGLEY,E.A., R.S. DAVIES,J.E. OEPPEN,R.S. SCHOFIELD,(1997)English population history from family reconstitution 1580-1837,  Cambridge University Press</a:t>
            </a:r>
          </a:p>
          <a:p>
            <a:pPr>
              <a:defRPr/>
            </a:pPr>
            <a:endParaRPr lang="en-US" altLang="ja-JP" sz="5600" b="1" kern="100" dirty="0">
              <a:effectLst/>
              <a:latin typeface="+mj-ea"/>
              <a:ea typeface="+mj-ea"/>
              <a:cs typeface="Times New Roman" panose="02020603050405020304" pitchFamily="18" charset="0"/>
            </a:endParaRPr>
          </a:p>
          <a:p>
            <a:endParaRPr lang="en-US" dirty="0"/>
          </a:p>
        </p:txBody>
      </p:sp>
      <p:sp>
        <p:nvSpPr>
          <p:cNvPr id="4" name="日付プレースホルダー 3">
            <a:extLst>
              <a:ext uri="{FF2B5EF4-FFF2-40B4-BE49-F238E27FC236}">
                <a16:creationId xmlns:a16="http://schemas.microsoft.com/office/drawing/2014/main" id="{C7D1202E-0A44-E5A1-1A36-0A8238AA5F31}"/>
              </a:ext>
            </a:extLst>
          </p:cNvPr>
          <p:cNvSpPr>
            <a:spLocks noGrp="1"/>
          </p:cNvSpPr>
          <p:nvPr>
            <p:ph type="dt" sz="half" idx="10"/>
          </p:nvPr>
        </p:nvSpPr>
        <p:spPr/>
        <p:txBody>
          <a:bodyPr/>
          <a:lstStyle/>
          <a:p>
            <a:fld id="{58EBA96A-ABE0-41DE-B351-3F0C0BE45503}"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CA8E9510-E371-65D0-DE36-8CA610FD4884}"/>
              </a:ext>
            </a:extLst>
          </p:cNvPr>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39235155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2">
            <a:extLst>
              <a:ext uri="{FF2B5EF4-FFF2-40B4-BE49-F238E27FC236}">
                <a16:creationId xmlns:a16="http://schemas.microsoft.com/office/drawing/2014/main" id="{6E9480C4-D607-B025-3975-F1F57FFF9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640" y="1059192"/>
            <a:ext cx="1961126" cy="296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57B58DAB-E400-B6D3-5901-15035249334F}"/>
              </a:ext>
            </a:extLst>
          </p:cNvPr>
          <p:cNvPicPr>
            <a:picLocks noChangeAspect="1"/>
          </p:cNvPicPr>
          <p:nvPr/>
        </p:nvPicPr>
        <p:blipFill>
          <a:blip r:embed="rId3"/>
          <a:stretch>
            <a:fillRect/>
          </a:stretch>
        </p:blipFill>
        <p:spPr>
          <a:xfrm>
            <a:off x="761950" y="1104124"/>
            <a:ext cx="2067683" cy="2967126"/>
          </a:xfrm>
          <a:prstGeom prst="rect">
            <a:avLst/>
          </a:prstGeom>
        </p:spPr>
      </p:pic>
      <p:pic>
        <p:nvPicPr>
          <p:cNvPr id="12" name="図 11" descr="スクリーンショットの画面&#10;&#10;自動的に生成された説明">
            <a:extLst>
              <a:ext uri="{FF2B5EF4-FFF2-40B4-BE49-F238E27FC236}">
                <a16:creationId xmlns:a16="http://schemas.microsoft.com/office/drawing/2014/main" id="{B33DB808-781B-EF42-0367-20CD49164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3573" y="1014261"/>
            <a:ext cx="1931926" cy="3056988"/>
          </a:xfrm>
          <a:prstGeom prst="rect">
            <a:avLst/>
          </a:prstGeom>
        </p:spPr>
      </p:pic>
      <p:sp>
        <p:nvSpPr>
          <p:cNvPr id="13" name="Text Box 13">
            <a:extLst>
              <a:ext uri="{FF2B5EF4-FFF2-40B4-BE49-F238E27FC236}">
                <a16:creationId xmlns:a16="http://schemas.microsoft.com/office/drawing/2014/main" id="{1A545177-DA69-6F2E-C135-D2A9113E1CD2}"/>
              </a:ext>
            </a:extLst>
          </p:cNvPr>
          <p:cNvSpPr txBox="1">
            <a:spLocks noChangeArrowheads="1"/>
          </p:cNvSpPr>
          <p:nvPr/>
        </p:nvSpPr>
        <p:spPr bwMode="auto">
          <a:xfrm>
            <a:off x="1591413" y="5224180"/>
            <a:ext cx="7313613" cy="771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dirty="0">
                <a:latin typeface="ＭＳ 明朝" panose="02020609040205080304" pitchFamily="17" charset="-128"/>
                <a:ea typeface="ＭＳ 明朝" panose="02020609040205080304" pitchFamily="17" charset="-128"/>
              </a:rPr>
              <a:t>連絡先：原　俊彦（はら　としひこ） 札幌市立大学（名誉教授）</a:t>
            </a:r>
          </a:p>
          <a:p>
            <a:pPr eaLnBrk="1" hangingPunct="1"/>
            <a:r>
              <a:rPr lang="ja-JP" altLang="en-US" sz="1400" dirty="0">
                <a:latin typeface="ＭＳ 明朝" panose="02020609040205080304" pitchFamily="17" charset="-128"/>
                <a:ea typeface="ＭＳ 明朝" panose="02020609040205080304" pitchFamily="17" charset="-128"/>
              </a:rPr>
              <a:t>（自宅）：〒</a:t>
            </a:r>
            <a:r>
              <a:rPr lang="en-US" altLang="ja-JP" sz="1400" dirty="0">
                <a:latin typeface="ＭＳ 明朝" panose="02020609040205080304" pitchFamily="17" charset="-128"/>
                <a:ea typeface="ＭＳ 明朝" panose="02020609040205080304" pitchFamily="17" charset="-128"/>
              </a:rPr>
              <a:t>007-0834</a:t>
            </a:r>
            <a:r>
              <a:rPr lang="ja-JP" altLang="en-US" sz="1400" dirty="0">
                <a:latin typeface="ＭＳ 明朝" panose="02020609040205080304" pitchFamily="17" charset="-128"/>
                <a:ea typeface="ＭＳ 明朝" panose="02020609040205080304" pitchFamily="17" charset="-128"/>
              </a:rPr>
              <a:t>　札幌市東区北</a:t>
            </a:r>
            <a:r>
              <a:rPr lang="en-US" altLang="ja-JP" sz="1400" dirty="0">
                <a:latin typeface="ＭＳ 明朝" panose="02020609040205080304" pitchFamily="17" charset="-128"/>
                <a:ea typeface="ＭＳ 明朝" panose="02020609040205080304" pitchFamily="17" charset="-128"/>
              </a:rPr>
              <a:t>34</a:t>
            </a:r>
            <a:r>
              <a:rPr lang="ja-JP" altLang="en-US" sz="1400" dirty="0">
                <a:latin typeface="ＭＳ 明朝" panose="02020609040205080304" pitchFamily="17" charset="-128"/>
                <a:ea typeface="ＭＳ 明朝" panose="02020609040205080304" pitchFamily="17" charset="-128"/>
              </a:rPr>
              <a:t>条東</a:t>
            </a:r>
            <a:r>
              <a:rPr lang="en-US" altLang="ja-JP" sz="1400" dirty="0">
                <a:latin typeface="ＭＳ 明朝" panose="02020609040205080304" pitchFamily="17" charset="-128"/>
                <a:ea typeface="ＭＳ 明朝" panose="02020609040205080304" pitchFamily="17" charset="-128"/>
              </a:rPr>
              <a:t>19</a:t>
            </a:r>
            <a:r>
              <a:rPr lang="ja-JP" altLang="en-US" sz="1400" dirty="0">
                <a:latin typeface="ＭＳ 明朝" panose="02020609040205080304" pitchFamily="17" charset="-128"/>
                <a:ea typeface="ＭＳ 明朝" panose="02020609040205080304" pitchFamily="17" charset="-128"/>
              </a:rPr>
              <a:t>丁目</a:t>
            </a:r>
            <a:r>
              <a:rPr lang="en-US" altLang="ja-JP" sz="1400" dirty="0">
                <a:latin typeface="ＭＳ 明朝" panose="02020609040205080304" pitchFamily="17" charset="-128"/>
                <a:ea typeface="ＭＳ 明朝" panose="02020609040205080304" pitchFamily="17" charset="-128"/>
              </a:rPr>
              <a:t>3−7</a:t>
            </a:r>
          </a:p>
          <a:p>
            <a:pPr eaLnBrk="1" hangingPunct="1"/>
            <a:r>
              <a:rPr lang="ja-JP" altLang="en-US" sz="1400" dirty="0">
                <a:latin typeface="ＭＳ 明朝" panose="02020609040205080304" pitchFamily="17" charset="-128"/>
                <a:ea typeface="ＭＳ 明朝" panose="02020609040205080304" pitchFamily="17" charset="-128"/>
              </a:rPr>
              <a:t>　電話　</a:t>
            </a:r>
            <a:r>
              <a:rPr lang="en-US" altLang="ja-JP" sz="1400" dirty="0">
                <a:latin typeface="ＭＳ 明朝" panose="02020609040205080304" pitchFamily="17" charset="-128"/>
                <a:ea typeface="ＭＳ 明朝" panose="02020609040205080304" pitchFamily="17" charset="-128"/>
              </a:rPr>
              <a:t>090-2077-6027</a:t>
            </a:r>
            <a:r>
              <a:rPr lang="ja-JP" altLang="en-US" sz="1400" dirty="0">
                <a:latin typeface="ＭＳ 明朝" panose="02020609040205080304" pitchFamily="17" charset="-128"/>
                <a:ea typeface="ＭＳ 明朝" panose="02020609040205080304" pitchFamily="17" charset="-128"/>
              </a:rPr>
              <a:t>　</a:t>
            </a:r>
            <a:r>
              <a:rPr lang="en-US" altLang="ja-JP" sz="1400" dirty="0">
                <a:latin typeface="ＭＳ 明朝" panose="02020609040205080304" pitchFamily="17" charset="-128"/>
                <a:ea typeface="ＭＳ 明朝" panose="02020609040205080304" pitchFamily="17" charset="-128"/>
              </a:rPr>
              <a:t>E-mail</a:t>
            </a:r>
            <a:r>
              <a:rPr lang="ja-JP" altLang="en-US" sz="1400" dirty="0">
                <a:latin typeface="ＭＳ 明朝" panose="02020609040205080304" pitchFamily="17" charset="-128"/>
                <a:ea typeface="ＭＳ 明朝" panose="02020609040205080304" pitchFamily="17" charset="-128"/>
              </a:rPr>
              <a:t>：</a:t>
            </a:r>
            <a:r>
              <a:rPr lang="en-US" altLang="ja-JP" sz="1400" dirty="0" err="1">
                <a:latin typeface="ＭＳ 明朝" panose="02020609040205080304" pitchFamily="17" charset="-128"/>
                <a:ea typeface="ＭＳ 明朝" panose="02020609040205080304" pitchFamily="17" charset="-128"/>
              </a:rPr>
              <a:t>t.hara@scu.ac.jp</a:t>
            </a:r>
            <a:r>
              <a:rPr lang="ja-JP" altLang="en-US" sz="1400" dirty="0">
                <a:latin typeface="ＭＳ 明朝" panose="02020609040205080304" pitchFamily="17" charset="-128"/>
                <a:ea typeface="ＭＳ 明朝" panose="02020609040205080304" pitchFamily="17" charset="-128"/>
              </a:rPr>
              <a:t>，</a:t>
            </a:r>
            <a:r>
              <a:rPr lang="en-US" altLang="ja-JP" sz="1400" dirty="0">
                <a:latin typeface="ＭＳ 明朝" panose="02020609040205080304" pitchFamily="17" charset="-128"/>
                <a:ea typeface="ＭＳ 明朝" panose="02020609040205080304" pitchFamily="17" charset="-128"/>
              </a:rPr>
              <a:t>http://</a:t>
            </a:r>
            <a:r>
              <a:rPr lang="en-US" altLang="ja-JP" sz="1400" dirty="0" err="1">
                <a:latin typeface="ＭＳ 明朝" panose="02020609040205080304" pitchFamily="17" charset="-128"/>
                <a:ea typeface="ＭＳ 明朝" panose="02020609040205080304" pitchFamily="17" charset="-128"/>
              </a:rPr>
              <a:t>toshi-hara.jp</a:t>
            </a:r>
            <a:endParaRPr lang="en-US" altLang="ja-JP" sz="1400" dirty="0">
              <a:latin typeface="ＭＳ 明朝" panose="02020609040205080304" pitchFamily="17" charset="-128"/>
              <a:ea typeface="ＭＳ 明朝" panose="02020609040205080304" pitchFamily="17" charset="-128"/>
            </a:endParaRPr>
          </a:p>
        </p:txBody>
      </p:sp>
      <p:pic>
        <p:nvPicPr>
          <p:cNvPr id="2" name="Picture 2">
            <a:extLst>
              <a:ext uri="{FF2B5EF4-FFF2-40B4-BE49-F238E27FC236}">
                <a16:creationId xmlns:a16="http://schemas.microsoft.com/office/drawing/2014/main" id="{28FA8168-3414-B440-B1F3-AC7AFA620D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0706" y="956593"/>
            <a:ext cx="1931927" cy="3119844"/>
          </a:xfrm>
          <a:prstGeom prst="rect">
            <a:avLst/>
          </a:prstGeom>
          <a:noFill/>
          <a:extLst>
            <a:ext uri="{909E8E84-426E-40DD-AFC4-6F175D3DCCD1}">
              <a14:hiddenFill xmlns:a14="http://schemas.microsoft.com/office/drawing/2010/main">
                <a:solidFill>
                  <a:srgbClr val="FFFFFF"/>
                </a:solidFill>
              </a14:hiddenFill>
            </a:ext>
          </a:extLst>
        </p:spPr>
      </p:pic>
      <p:sp>
        <p:nvSpPr>
          <p:cNvPr id="3" name="日付プレースホルダー 2">
            <a:extLst>
              <a:ext uri="{FF2B5EF4-FFF2-40B4-BE49-F238E27FC236}">
                <a16:creationId xmlns:a16="http://schemas.microsoft.com/office/drawing/2014/main" id="{892354C4-21A5-D2F3-909B-5155F9DBF6DC}"/>
              </a:ext>
            </a:extLst>
          </p:cNvPr>
          <p:cNvSpPr>
            <a:spLocks noGrp="1"/>
          </p:cNvSpPr>
          <p:nvPr>
            <p:ph type="dt" sz="half" idx="10"/>
          </p:nvPr>
        </p:nvSpPr>
        <p:spPr/>
        <p:txBody>
          <a:bodyPr/>
          <a:lstStyle/>
          <a:p>
            <a:fld id="{0201D6E7-E36D-4E64-8074-5FF667D696AC}" type="datetime1">
              <a:rPr lang="en-US" smtClean="0"/>
              <a:t>12/16/2023</a:t>
            </a:fld>
            <a:endParaRPr lang="en-US" dirty="0"/>
          </a:p>
        </p:txBody>
      </p:sp>
      <p:sp>
        <p:nvSpPr>
          <p:cNvPr id="4" name="スライド番号プレースホルダー 3">
            <a:extLst>
              <a:ext uri="{FF2B5EF4-FFF2-40B4-BE49-F238E27FC236}">
                <a16:creationId xmlns:a16="http://schemas.microsoft.com/office/drawing/2014/main" id="{CB1B5BFA-3774-F9BF-BF19-F7444B88B29E}"/>
              </a:ext>
            </a:extLst>
          </p:cNvPr>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2602050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１．とりあえず言葉の問題としての「人口学」？ ２／３</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079027" y="1500427"/>
            <a:ext cx="9459785" cy="4161631"/>
          </a:xfrm>
        </p:spPr>
        <p:txBody>
          <a:bodyPr>
            <a:normAutofit fontScale="70000" lnSpcReduction="20000"/>
          </a:bodyPr>
          <a:lstStyle/>
          <a:p>
            <a:pPr marL="0" indent="0">
              <a:buNone/>
            </a:pPr>
            <a:r>
              <a:rPr lang="ja-JP" altLang="en-US" dirty="0"/>
              <a:t>　</a:t>
            </a:r>
            <a:r>
              <a:rPr lang="ja-JP" altLang="en-US" sz="2800" dirty="0"/>
              <a:t>実際、日本語では「人口学」が一般的ですが、英語表記では</a:t>
            </a:r>
            <a:r>
              <a:rPr lang="en-US" altLang="ja-JP" sz="2800" dirty="0"/>
              <a:t>Demography</a:t>
            </a:r>
            <a:r>
              <a:rPr lang="ja-JP" altLang="en-US" sz="2800" dirty="0"/>
              <a:t>の他にも</a:t>
            </a:r>
            <a:r>
              <a:rPr lang="en-US" altLang="ja-JP" sz="2800" dirty="0"/>
              <a:t>Population Studies </a:t>
            </a:r>
            <a:r>
              <a:rPr lang="ja-JP" altLang="en-US" sz="2800" dirty="0"/>
              <a:t>（人口研究）とか、</a:t>
            </a:r>
            <a:r>
              <a:rPr lang="en-US" altLang="ja-JP" sz="2800" dirty="0"/>
              <a:t>Population</a:t>
            </a:r>
            <a:r>
              <a:rPr lang="ja-JP" altLang="en-US" sz="2800" dirty="0"/>
              <a:t>　</a:t>
            </a:r>
            <a:r>
              <a:rPr lang="en-US" altLang="ja-JP" sz="2800" dirty="0"/>
              <a:t>Sciences</a:t>
            </a:r>
            <a:r>
              <a:rPr lang="ja-JP" altLang="en-US" sz="2800" dirty="0"/>
              <a:t>（人口科学）などの表現もあります。また「人口学」という言葉が意味する学問分野のイメージとなると、はなはだ心もとなく、そんな学問分野があるのか？（これは講演先の北大医学部学部長の暴言）という信じられない侮辱的反応に出会うことも日常茶飯事です。続けて何について研究している学問ですか？と問われた場合には、いつもムスッとして「人の頭数についての学問です」と答えるのですが、殆どの方が「はあ？」と気の抜けた反応になるので、大急ぎで「少子高齢・人口減少で大騒ぎしているじゃないですか、アレですよ。アレ」と言うと、皆さん、納得するようです。もっとも、この切り札にも反応しない人や、そもそも日本で少子高齢・人口減少が起きていること自体を知らない人や学生も多いので、その場合は、お手上げになります。だいたい、世間一般では、マルサスの人口論と聞いても、知らない人が大部分であり、「人口」という文字や言葉を見たり聞いたりしただけで胸が時めいてしまう人間としては、いつも悲しくなります</a:t>
            </a:r>
            <a:endParaRPr lang="en-US" altLang="ja-JP" dirty="0"/>
          </a:p>
        </p:txBody>
      </p:sp>
      <p:sp>
        <p:nvSpPr>
          <p:cNvPr id="4" name="日付プレースホルダー 3">
            <a:extLst>
              <a:ext uri="{FF2B5EF4-FFF2-40B4-BE49-F238E27FC236}">
                <a16:creationId xmlns:a16="http://schemas.microsoft.com/office/drawing/2014/main" id="{155A8C06-5284-6FAB-65A0-9B734D6ABC81}"/>
              </a:ext>
            </a:extLst>
          </p:cNvPr>
          <p:cNvSpPr>
            <a:spLocks noGrp="1"/>
          </p:cNvSpPr>
          <p:nvPr>
            <p:ph type="dt" sz="half" idx="10"/>
          </p:nvPr>
        </p:nvSpPr>
        <p:spPr/>
        <p:txBody>
          <a:bodyPr/>
          <a:lstStyle/>
          <a:p>
            <a:fld id="{77650DFC-F2E1-4F1A-A226-A90D72AB618F}"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B421BFB4-C60E-0C2C-E44B-D70355ABA98F}"/>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083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１．とりあえず言葉の問題としての「人口学」？ ３／３</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366107" y="1754427"/>
            <a:ext cx="9459785" cy="4161631"/>
          </a:xfrm>
        </p:spPr>
        <p:txBody>
          <a:bodyPr>
            <a:normAutofit/>
          </a:bodyPr>
          <a:lstStyle/>
          <a:p>
            <a:pPr marL="0" indent="0">
              <a:buNone/>
            </a:pPr>
            <a:r>
              <a:rPr lang="ja-JP" altLang="en-US" dirty="0"/>
              <a:t>　</a:t>
            </a:r>
            <a:r>
              <a:rPr lang="ja-JP" altLang="en-US" sz="2800" dirty="0"/>
              <a:t>ただ、そのような認知度の低さの背景には、「人口学」自体が、実態人口学、形式人口学、数理人口学、人口統計学、人口経済学、人口社会学、歴史人口学、人口生物学、保健衛生・疫学など、他の学問分野に相乗りする形で、よくいえば学際性が高い、悪くいえば、学問分野としての主体性（あるいは学理</a:t>
            </a:r>
            <a:r>
              <a:rPr lang="en-US" altLang="ja-JP" sz="2800" dirty="0"/>
              <a:t>scientific principle</a:t>
            </a:r>
            <a:r>
              <a:rPr lang="ja-JP" altLang="en-US" sz="2800" dirty="0"/>
              <a:t>）が弱いこともあり、そのことが、アメリカを除けば、大学に人口学部が開設されない最大の原因なのではないかと思っています。</a:t>
            </a:r>
            <a:endParaRPr lang="en-US" altLang="ja-JP" dirty="0"/>
          </a:p>
        </p:txBody>
      </p:sp>
      <p:sp>
        <p:nvSpPr>
          <p:cNvPr id="4" name="日付プレースホルダー 3">
            <a:extLst>
              <a:ext uri="{FF2B5EF4-FFF2-40B4-BE49-F238E27FC236}">
                <a16:creationId xmlns:a16="http://schemas.microsoft.com/office/drawing/2014/main" id="{98F81C5F-6AC0-90ED-4F7D-1A4237A1004D}"/>
              </a:ext>
            </a:extLst>
          </p:cNvPr>
          <p:cNvSpPr>
            <a:spLocks noGrp="1"/>
          </p:cNvSpPr>
          <p:nvPr>
            <p:ph type="dt" sz="half" idx="10"/>
          </p:nvPr>
        </p:nvSpPr>
        <p:spPr/>
        <p:txBody>
          <a:bodyPr/>
          <a:lstStyle/>
          <a:p>
            <a:fld id="{708D3C43-5F31-4994-A325-C19D117C6792}"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9DFAD992-8193-818E-93F3-F881C207C4A9}"/>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127982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２．人口学とは何か？　　１／３</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366107" y="1754427"/>
            <a:ext cx="9459785" cy="4161631"/>
          </a:xfrm>
        </p:spPr>
        <p:txBody>
          <a:bodyPr>
            <a:normAutofit/>
          </a:bodyPr>
          <a:lstStyle/>
          <a:p>
            <a:pPr marL="0" indent="0">
              <a:buNone/>
            </a:pPr>
            <a:r>
              <a:rPr lang="ja-JP" altLang="en-US" dirty="0"/>
              <a:t>　</a:t>
            </a:r>
            <a:r>
              <a:rPr lang="ja-JP" altLang="en-US" sz="2800" dirty="0"/>
              <a:t>そこで、まず、人口学とは何か？を更地から考えてみようと思います。</a:t>
            </a:r>
          </a:p>
          <a:p>
            <a:pPr marL="0" indent="0">
              <a:buNone/>
            </a:pPr>
            <a:r>
              <a:rPr lang="ja-JP" altLang="en-US" sz="2800" dirty="0"/>
              <a:t>「人は生まれ移動し死ぬ。人口（</a:t>
            </a:r>
            <a:r>
              <a:rPr lang="en-US" altLang="ja-JP" sz="2800" dirty="0"/>
              <a:t>population</a:t>
            </a:r>
            <a:r>
              <a:rPr lang="ja-JP" altLang="en-US" sz="2800" dirty="0"/>
              <a:t>）は特定の時間と空間における人の数であり、その増減も、また出生（</a:t>
            </a:r>
            <a:r>
              <a:rPr lang="en-US" altLang="ja-JP" sz="2800" dirty="0"/>
              <a:t>live births</a:t>
            </a:r>
            <a:r>
              <a:rPr lang="ja-JP" altLang="en-US" sz="2800" dirty="0"/>
              <a:t>）、死亡（</a:t>
            </a:r>
            <a:r>
              <a:rPr lang="en-US" altLang="ja-JP" sz="2800" dirty="0"/>
              <a:t>deaths</a:t>
            </a:r>
            <a:r>
              <a:rPr lang="ja-JP" altLang="en-US" sz="2800" dirty="0"/>
              <a:t>）、移動（</a:t>
            </a:r>
            <a:r>
              <a:rPr lang="en-US" altLang="ja-JP" sz="2800" dirty="0"/>
              <a:t>migration</a:t>
            </a:r>
            <a:r>
              <a:rPr lang="ja-JP" altLang="en-US" sz="2800" dirty="0"/>
              <a:t>）で決まる。このため、人口の増減＝（出生ー死亡）＋（転入－転出）という人口学的方程式が成り立つ。」（原　２０２３</a:t>
            </a:r>
            <a:r>
              <a:rPr lang="en-US" altLang="ja-JP" sz="2800" dirty="0"/>
              <a:t>B</a:t>
            </a:r>
            <a:r>
              <a:rPr lang="ja-JP" altLang="en-US" sz="2800" dirty="0"/>
              <a:t>：１）</a:t>
            </a:r>
          </a:p>
          <a:p>
            <a:pPr marL="0" indent="0">
              <a:buNone/>
            </a:pPr>
            <a:endParaRPr lang="en-US" altLang="ja-JP" dirty="0"/>
          </a:p>
        </p:txBody>
      </p:sp>
      <p:sp>
        <p:nvSpPr>
          <p:cNvPr id="4" name="日付プレースホルダー 3">
            <a:extLst>
              <a:ext uri="{FF2B5EF4-FFF2-40B4-BE49-F238E27FC236}">
                <a16:creationId xmlns:a16="http://schemas.microsoft.com/office/drawing/2014/main" id="{98758A98-2160-F7D4-386B-11C4DF34B6C1}"/>
              </a:ext>
            </a:extLst>
          </p:cNvPr>
          <p:cNvSpPr>
            <a:spLocks noGrp="1"/>
          </p:cNvSpPr>
          <p:nvPr>
            <p:ph type="dt" sz="half" idx="10"/>
          </p:nvPr>
        </p:nvSpPr>
        <p:spPr/>
        <p:txBody>
          <a:bodyPr/>
          <a:lstStyle/>
          <a:p>
            <a:fld id="{4E1473D4-B8B4-4CF2-B0A5-5BB9F53B7E6F}"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9765E2BA-ADFE-48C6-56A0-A2FC4C17D842}"/>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915214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lang="ja-JP" altLang="en-US" dirty="0">
                <a:ea typeface="ＭＳ Ｐゴシック" panose="020B0600070205080204" pitchFamily="50" charset="-128"/>
              </a:rPr>
              <a:t>２．人口学とは何か？　２／３</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366107" y="1754427"/>
            <a:ext cx="9459785" cy="4161631"/>
          </a:xfrm>
        </p:spPr>
        <p:txBody>
          <a:bodyPr>
            <a:normAutofit lnSpcReduction="10000"/>
          </a:bodyPr>
          <a:lstStyle/>
          <a:p>
            <a:pPr marL="0" indent="0">
              <a:buNone/>
            </a:pPr>
            <a:r>
              <a:rPr lang="ja-JP" altLang="en-US" dirty="0"/>
              <a:t>　</a:t>
            </a:r>
            <a:r>
              <a:rPr lang="ja-JP" altLang="en-US" sz="2800" dirty="0"/>
              <a:t>このフレーズは、岩波新書「サピエンス減少」の冒頭で、大急ぎで「人口学的方程式」について述べたものですが、これをもう少し精緻化すると、次のようになると思います。</a:t>
            </a:r>
          </a:p>
          <a:p>
            <a:pPr marL="0" indent="0">
              <a:buNone/>
            </a:pPr>
            <a:r>
              <a:rPr lang="ja-JP" altLang="en-US" sz="2800" dirty="0"/>
              <a:t>「人は生まれ、移動し、死ぬ。これはタイムラインに沿った個体の状態変化であり、この個体（個人）レベルの状態変化を、集団（人口）の単位時間・空間あたりの集合値として、把握・記述・予測・制御しょうとする知識・学問」</a:t>
            </a:r>
          </a:p>
          <a:p>
            <a:pPr marL="0" indent="0">
              <a:buNone/>
            </a:pPr>
            <a:r>
              <a:rPr lang="ja-JP" altLang="en-US" sz="2800" dirty="0"/>
              <a:t>　これを「人口学」と呼べば良いと思います。</a:t>
            </a:r>
          </a:p>
          <a:p>
            <a:pPr marL="0" indent="0">
              <a:buNone/>
            </a:pPr>
            <a:endParaRPr lang="en-US" altLang="ja-JP" dirty="0"/>
          </a:p>
        </p:txBody>
      </p:sp>
      <p:sp>
        <p:nvSpPr>
          <p:cNvPr id="4" name="日付プレースホルダー 3">
            <a:extLst>
              <a:ext uri="{FF2B5EF4-FFF2-40B4-BE49-F238E27FC236}">
                <a16:creationId xmlns:a16="http://schemas.microsoft.com/office/drawing/2014/main" id="{C54426A8-6EAE-26DB-A897-ACB5F38D0B0D}"/>
              </a:ext>
            </a:extLst>
          </p:cNvPr>
          <p:cNvSpPr>
            <a:spLocks noGrp="1"/>
          </p:cNvSpPr>
          <p:nvPr>
            <p:ph type="dt" sz="half" idx="10"/>
          </p:nvPr>
        </p:nvSpPr>
        <p:spPr/>
        <p:txBody>
          <a:bodyPr/>
          <a:lstStyle/>
          <a:p>
            <a:fld id="{F9EFE6E1-62FF-4F0B-877D-74479345450D}" type="datetime1">
              <a:rPr lang="en-US" smtClean="0"/>
              <a:t>12/16/2023</a:t>
            </a:fld>
            <a:endParaRPr lang="en-US" dirty="0"/>
          </a:p>
        </p:txBody>
      </p:sp>
      <p:sp>
        <p:nvSpPr>
          <p:cNvPr id="5" name="スライド番号プレースホルダー 4">
            <a:extLst>
              <a:ext uri="{FF2B5EF4-FFF2-40B4-BE49-F238E27FC236}">
                <a16:creationId xmlns:a16="http://schemas.microsoft.com/office/drawing/2014/main" id="{3D5A004D-A045-7731-4B3D-49E613C3ABCF}"/>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1296985062"/>
      </p:ext>
    </p:extLst>
  </p:cSld>
  <p:clrMapOvr>
    <a:masterClrMapping/>
  </p:clrMapOvr>
</p:sld>
</file>

<file path=ppt/theme/theme1.xml><?xml version="1.0" encoding="utf-8"?>
<a:theme xmlns:a="http://schemas.openxmlformats.org/drawingml/2006/main" name="しず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3400</TotalTime>
  <Words>8400</Words>
  <Application>Microsoft Office PowerPoint</Application>
  <PresentationFormat>ワイド画面</PresentationFormat>
  <Paragraphs>263</Paragraphs>
  <Slides>51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51</vt:i4>
      </vt:variant>
    </vt:vector>
  </HeadingPairs>
  <TitlesOfParts>
    <vt:vector size="58" baseType="lpstr">
      <vt:lpstr>ＭＳ Ｐゴシック</vt:lpstr>
      <vt:lpstr>ＭＳ ゴシック</vt:lpstr>
      <vt:lpstr>ＭＳ 明朝</vt:lpstr>
      <vt:lpstr>Arial</vt:lpstr>
      <vt:lpstr>Calibri</vt:lpstr>
      <vt:lpstr>Tw Cen MT</vt:lpstr>
      <vt:lpstr>しずく</vt:lpstr>
      <vt:lpstr>【会長講演】  人口学の過去・現在・未来を考える The Past, Present, and Future of Demography </vt:lpstr>
      <vt:lpstr>はじめに：まずはご挨拶　　１／３</vt:lpstr>
      <vt:lpstr>はじめに：まずはご挨拶　 ２／３ 　</vt:lpstr>
      <vt:lpstr>はじめに：まずはご挨拶　 ３／３ 　</vt:lpstr>
      <vt:lpstr>１．とりあえず言葉の問題としての「人口学」？　１／３</vt:lpstr>
      <vt:lpstr>１．とりあえず言葉の問題としての「人口学」？ ２／３</vt:lpstr>
      <vt:lpstr>１．とりあえず言葉の問題としての「人口学」？ ３／３</vt:lpstr>
      <vt:lpstr>２．人口学とは何か？　　１／３</vt:lpstr>
      <vt:lpstr>２．人口学とは何か？　２／３</vt:lpstr>
      <vt:lpstr>２．人口学とは何か？　　３／３</vt:lpstr>
      <vt:lpstr>３．人口学の過去　マルサス以前　１ ／１６</vt:lpstr>
      <vt:lpstr>３．人口学の過去　マルサス以前　２ ／１６</vt:lpstr>
      <vt:lpstr>３．人口学の過去　マルサス以前　３ ／１６</vt:lpstr>
      <vt:lpstr>３．人口学の過去　マルサス以前　４ ／１６</vt:lpstr>
      <vt:lpstr>３．人口学の過去　マルサス以前　５ ／１６</vt:lpstr>
      <vt:lpstr>３．人口学の過去　マルサス以前　６ ／１６</vt:lpstr>
      <vt:lpstr>３．人口学の過去　マルサス以前　７ ／１６</vt:lpstr>
      <vt:lpstr>３．人口学の過去　マルサス以前　８ ／１６</vt:lpstr>
      <vt:lpstr>３．人口学の過去　マルサス以前　９ ／１６</vt:lpstr>
      <vt:lpstr>３．人口学の過去　マルサス以前　１０ ／１６</vt:lpstr>
      <vt:lpstr>３．人口学の過去　マルサス以前　１１ ／１６</vt:lpstr>
      <vt:lpstr>３．人口学の過去　マルサス以前　１２ ／１６</vt:lpstr>
      <vt:lpstr>３．人口学の過去　マルサス以前　１３ ／１６</vt:lpstr>
      <vt:lpstr>３．人口学の過去　マルサス以前　１４ ／１６</vt:lpstr>
      <vt:lpstr>３．人口学の過去　マルサス以前　１５ ／１６</vt:lpstr>
      <vt:lpstr>３．人口学の過去　マルサス以前　１６／１６</vt:lpstr>
      <vt:lpstr>４．人口学の現在　マルサス以降　１／１５</vt:lpstr>
      <vt:lpstr>４．人口学の現在　マルサス以降　２／１５</vt:lpstr>
      <vt:lpstr>４．人口学の現在　マルサス以降　３／１５</vt:lpstr>
      <vt:lpstr>４．人口学の現在　マルサス以降　４／１５</vt:lpstr>
      <vt:lpstr>４．人口学の現在　マルサス以降　５／１５</vt:lpstr>
      <vt:lpstr>４．人口学の現在　マルサス以降　６／１５</vt:lpstr>
      <vt:lpstr>４．人口学の現在　マルサス以降　７／１５</vt:lpstr>
      <vt:lpstr>４．人口学の現在　マルサス以降　８／１５</vt:lpstr>
      <vt:lpstr>４．人口学の現在　マルサス以降　１０／１５</vt:lpstr>
      <vt:lpstr>４．人口学の現在　マルサス以降　１１／１５</vt:lpstr>
      <vt:lpstr>４．人口学の現在　マルサス以降　１２／１５</vt:lpstr>
      <vt:lpstr>４．人口学の現在　マルサス以降　１３／１５</vt:lpstr>
      <vt:lpstr>４．人口学の現在　マルサス以降　１４／１５</vt:lpstr>
      <vt:lpstr>４．人口学の現在　マルサス以降　１５／１５</vt:lpstr>
      <vt:lpstr>５．人口学の未来　今世紀末まで　１／９</vt:lpstr>
      <vt:lpstr>５．人口学の未来　今世紀末まで　２／９</vt:lpstr>
      <vt:lpstr>５．人口学の未来　今世紀末まで　３／９</vt:lpstr>
      <vt:lpstr>５．人口学の未来　今世紀末まで　４／９</vt:lpstr>
      <vt:lpstr>５．人口学の未来　今世紀末まで　５／９</vt:lpstr>
      <vt:lpstr>５．人口学の未来　今世紀末まで　６／９</vt:lpstr>
      <vt:lpstr>５．人口学の未来　今世紀末まで　７／９</vt:lpstr>
      <vt:lpstr>５．人口学の未来　今世紀末まで　８／９</vt:lpstr>
      <vt:lpstr>５．人口学の未来　今世紀末まで　９／９</vt:lpstr>
      <vt:lpstr>参考文献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「サピエンス減少」入門</dc:title>
  <dc:creator>原 俊彦</dc:creator>
  <cp:lastModifiedBy>俊彦 原</cp:lastModifiedBy>
  <cp:revision>163</cp:revision>
  <cp:lastPrinted>2023-09-12T02:21:44Z</cp:lastPrinted>
  <dcterms:created xsi:type="dcterms:W3CDTF">2023-05-23T05:59:26Z</dcterms:created>
  <dcterms:modified xsi:type="dcterms:W3CDTF">2023-12-15T20:54:50Z</dcterms:modified>
</cp:coreProperties>
</file>