
<file path=[Content_Types].xml><?xml version="1.0" encoding="utf-8"?>
<Types xmlns="http://schemas.openxmlformats.org/package/2006/content-types">
  <Default Extension="png" ContentType="image/png"/>
  <Default Extension="pdf" ContentType="application/pd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3"/>
  </p:notesMasterIdLst>
  <p:handoutMasterIdLst>
    <p:handoutMasterId r:id="rId34"/>
  </p:handoutMasterIdLst>
  <p:sldIdLst>
    <p:sldId id="256" r:id="rId2"/>
    <p:sldId id="257" r:id="rId3"/>
    <p:sldId id="298" r:id="rId4"/>
    <p:sldId id="299" r:id="rId5"/>
    <p:sldId id="325" r:id="rId6"/>
    <p:sldId id="313" r:id="rId7"/>
    <p:sldId id="332" r:id="rId8"/>
    <p:sldId id="330" r:id="rId9"/>
    <p:sldId id="331" r:id="rId10"/>
    <p:sldId id="258" r:id="rId11"/>
    <p:sldId id="301" r:id="rId12"/>
    <p:sldId id="303" r:id="rId13"/>
    <p:sldId id="304" r:id="rId14"/>
    <p:sldId id="315" r:id="rId15"/>
    <p:sldId id="316" r:id="rId16"/>
    <p:sldId id="317" r:id="rId17"/>
    <p:sldId id="318" r:id="rId18"/>
    <p:sldId id="319" r:id="rId19"/>
    <p:sldId id="320" r:id="rId20"/>
    <p:sldId id="328" r:id="rId21"/>
    <p:sldId id="329" r:id="rId22"/>
    <p:sldId id="307" r:id="rId23"/>
    <p:sldId id="326" r:id="rId24"/>
    <p:sldId id="321" r:id="rId25"/>
    <p:sldId id="327" r:id="rId26"/>
    <p:sldId id="312" r:id="rId27"/>
    <p:sldId id="322" r:id="rId28"/>
    <p:sldId id="296" r:id="rId29"/>
    <p:sldId id="314" r:id="rId30"/>
    <p:sldId id="323" r:id="rId31"/>
    <p:sldId id="324" r:id="rId32"/>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4080"/>
    <a:srgbClr val="008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04" y="1080"/>
      </p:cViewPr>
      <p:guideLst>
        <p:guide orient="horz" pos="2160"/>
        <p:guide pos="2880"/>
      </p:guideLst>
    </p:cSldViewPr>
  </p:slideViewPr>
  <p:outlineViewPr>
    <p:cViewPr>
      <p:scale>
        <a:sx n="33" d="100"/>
        <a:sy n="33" d="100"/>
      </p:scale>
      <p:origin x="24" y="545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ＭＳ Ｐゴシック" charset="-128"/>
              </a:defRPr>
            </a:lvl1pPr>
          </a:lstStyle>
          <a:p>
            <a:pPr>
              <a:defRPr/>
            </a:pPr>
            <a:endParaRPr lang="en-US" altLang="ja-JP"/>
          </a:p>
        </p:txBody>
      </p:sp>
      <p:sp>
        <p:nvSpPr>
          <p:cNvPr id="1064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ＭＳ Ｐゴシック" charset="-128"/>
              </a:defRPr>
            </a:lvl1pPr>
          </a:lstStyle>
          <a:p>
            <a:pPr>
              <a:defRPr/>
            </a:pPr>
            <a:endParaRPr lang="en-US" altLang="ja-JP"/>
          </a:p>
        </p:txBody>
      </p:sp>
      <p:sp>
        <p:nvSpPr>
          <p:cNvPr id="1065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ＭＳ Ｐゴシック" charset="-128"/>
              </a:defRPr>
            </a:lvl1pPr>
          </a:lstStyle>
          <a:p>
            <a:pPr>
              <a:defRPr/>
            </a:pPr>
            <a:endParaRPr lang="en-US" altLang="ja-JP"/>
          </a:p>
        </p:txBody>
      </p:sp>
      <p:sp>
        <p:nvSpPr>
          <p:cNvPr id="1065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95FBED6-0134-2A4D-B5C7-ADB2BC223569}" type="slidenum">
              <a:rPr lang="en-US" altLang="ja-JP"/>
              <a:pPr>
                <a:defRPr/>
              </a:pPr>
              <a:t>‹#›</a:t>
            </a:fld>
            <a:endParaRPr lang="en-US" altLang="ja-JP"/>
          </a:p>
        </p:txBody>
      </p:sp>
    </p:spTree>
    <p:extLst>
      <p:ext uri="{BB962C8B-B14F-4D97-AF65-F5344CB8AC3E}">
        <p14:creationId xmlns:p14="http://schemas.microsoft.com/office/powerpoint/2010/main" val="73492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cs typeface="ＭＳ Ｐゴシック" charset="-128"/>
              </a:defRPr>
            </a:lvl1pPr>
          </a:lstStyle>
          <a:p>
            <a:pPr>
              <a:defRPr/>
            </a:pPr>
            <a:endParaRPr lang="en-US" altLang="ja-JP"/>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cs typeface="ＭＳ Ｐゴシック" charset="-128"/>
              </a:defRPr>
            </a:lvl1pPr>
          </a:lstStyle>
          <a:p>
            <a:pPr>
              <a:defRPr/>
            </a:pPr>
            <a:endParaRPr lang="en-US" altLang="ja-JP"/>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cs typeface="ＭＳ Ｐゴシック" charset="-128"/>
              </a:defRPr>
            </a:lvl1pPr>
          </a:lstStyle>
          <a:p>
            <a:pPr>
              <a:defRPr/>
            </a:pPr>
            <a:endParaRPr lang="en-US" altLang="ja-JP"/>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99741A4-ABB1-0444-8A22-43B60A6D3973}" type="slidenum">
              <a:rPr lang="en-US" altLang="ja-JP"/>
              <a:pPr>
                <a:defRPr/>
              </a:pPr>
              <a:t>‹#›</a:t>
            </a:fld>
            <a:endParaRPr lang="en-US" altLang="ja-JP"/>
          </a:p>
        </p:txBody>
      </p:sp>
    </p:spTree>
    <p:extLst>
      <p:ext uri="{BB962C8B-B14F-4D97-AF65-F5344CB8AC3E}">
        <p14:creationId xmlns:p14="http://schemas.microsoft.com/office/powerpoint/2010/main" val="2035162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059B884-692B-554E-B69A-BE6175CB653F}" type="slidenum">
              <a:rPr lang="en-US" altLang="ja-JP"/>
              <a:pPr/>
              <a:t>1</a:t>
            </a:fld>
            <a:endParaRPr lang="en-US" altLang="ja-JP"/>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170DB7B-5153-3E4F-A622-0F1BFF043E10}" type="slidenum">
              <a:rPr lang="en-US" altLang="ja-JP"/>
              <a:pPr/>
              <a:t>11</a:t>
            </a:fld>
            <a:endParaRPr lang="en-US" altLang="ja-JP"/>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F895CD8-A3A7-6E4E-97CE-464505E7BA53}" type="slidenum">
              <a:rPr lang="en-US" altLang="ja-JP"/>
              <a:pPr/>
              <a:t>12</a:t>
            </a:fld>
            <a:endParaRPr lang="en-US" altLang="ja-JP"/>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5BD95F4-B7D6-0847-8854-C15B6AC758CF}" type="slidenum">
              <a:rPr lang="en-US" altLang="ja-JP"/>
              <a:pPr/>
              <a:t>13</a:t>
            </a:fld>
            <a:endParaRPr lang="en-US" altLang="ja-JP"/>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B0B7404-526A-8047-ACBB-43F13CF51E6F}" type="slidenum">
              <a:rPr lang="en-US" altLang="ja-JP"/>
              <a:pPr/>
              <a:t>14</a:t>
            </a:fld>
            <a:endParaRPr lang="en-US" altLang="ja-JP"/>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C44B3EC-352B-DE45-9AEB-9CB5F3A4D1D0}" type="slidenum">
              <a:rPr lang="en-US" altLang="ja-JP"/>
              <a:pPr/>
              <a:t>15</a:t>
            </a:fld>
            <a:endParaRPr lang="en-US" altLang="ja-JP"/>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DB49FA8-7BEE-C64A-87A0-210CA01F215C}" type="slidenum">
              <a:rPr lang="en-US" altLang="ja-JP"/>
              <a:pPr/>
              <a:t>16</a:t>
            </a:fld>
            <a:endParaRPr lang="en-US" altLang="ja-JP"/>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519E566-B7D6-5C49-AD4A-E9C5329669D2}" type="slidenum">
              <a:rPr lang="en-US" altLang="ja-JP"/>
              <a:pPr/>
              <a:t>17</a:t>
            </a:fld>
            <a:endParaRPr lang="en-US" altLang="ja-JP"/>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C573197-957E-EF45-9FC3-7B9B9346E55F}" type="slidenum">
              <a:rPr lang="en-US" altLang="ja-JP"/>
              <a:pPr/>
              <a:t>18</a:t>
            </a:fld>
            <a:endParaRPr lang="en-US" altLang="ja-JP"/>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499E269-C85B-6E4E-9768-3140B22B567C}" type="slidenum">
              <a:rPr lang="en-US" altLang="ja-JP"/>
              <a:pPr/>
              <a:t>19</a:t>
            </a:fld>
            <a:endParaRPr lang="en-US" altLang="ja-JP"/>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499E269-C85B-6E4E-9768-3140B22B567C}" type="slidenum">
              <a:rPr lang="en-US" altLang="ja-JP"/>
              <a:pPr/>
              <a:t>20</a:t>
            </a:fld>
            <a:endParaRPr lang="en-US" altLang="ja-JP"/>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BD6479F-F667-AB4D-91B0-D8418900257E}" type="slidenum">
              <a:rPr lang="en-US" altLang="ja-JP"/>
              <a:pPr/>
              <a:t>2</a:t>
            </a:fld>
            <a:endParaRPr lang="en-US" altLang="ja-JP"/>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499E269-C85B-6E4E-9768-3140B22B567C}" type="slidenum">
              <a:rPr lang="en-US" altLang="ja-JP"/>
              <a:pPr/>
              <a:t>21</a:t>
            </a:fld>
            <a:endParaRPr lang="en-US" altLang="ja-JP"/>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C34EF2F-31C3-6145-86FD-71DC83F8734F}" type="slidenum">
              <a:rPr lang="en-US" altLang="ja-JP"/>
              <a:pPr/>
              <a:t>22</a:t>
            </a:fld>
            <a:endParaRPr lang="en-US" altLang="ja-JP"/>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C34EF2F-31C3-6145-86FD-71DC83F8734F}" type="slidenum">
              <a:rPr lang="en-US" altLang="ja-JP"/>
              <a:pPr/>
              <a:t>23</a:t>
            </a:fld>
            <a:endParaRPr lang="en-US" altLang="ja-JP"/>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D06569C-BFA3-E34E-A489-AB91031C5B7B}" type="slidenum">
              <a:rPr lang="en-US" altLang="ja-JP"/>
              <a:pPr/>
              <a:t>24</a:t>
            </a:fld>
            <a:endParaRPr lang="en-US" altLang="ja-JP"/>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D06569C-BFA3-E34E-A489-AB91031C5B7B}" type="slidenum">
              <a:rPr lang="en-US" altLang="ja-JP"/>
              <a:pPr/>
              <a:t>25</a:t>
            </a:fld>
            <a:endParaRPr lang="en-US" altLang="ja-JP"/>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9AAC9AD-B3E8-B144-87E1-1C4DD549DBEB}" type="slidenum">
              <a:rPr lang="en-US" altLang="ja-JP"/>
              <a:pPr/>
              <a:t>26</a:t>
            </a:fld>
            <a:endParaRPr lang="en-US" altLang="ja-JP"/>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BD79DBA-CC75-AD4D-ACD4-A38EC9F9DED7}" type="slidenum">
              <a:rPr lang="en-US" altLang="ja-JP"/>
              <a:pPr/>
              <a:t>27</a:t>
            </a:fld>
            <a:endParaRPr lang="en-US" altLang="ja-JP"/>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31DEBC5-388F-1341-AD4C-627F7155B0EB}" type="slidenum">
              <a:rPr lang="en-US" altLang="ja-JP"/>
              <a:pPr/>
              <a:t>28</a:t>
            </a:fld>
            <a:endParaRPr lang="en-US" altLang="ja-JP"/>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8D1F681-7056-4546-8C13-190691DD78F7}" type="slidenum">
              <a:rPr lang="en-US" altLang="ja-JP"/>
              <a:pPr/>
              <a:t>29</a:t>
            </a:fld>
            <a:endParaRPr lang="en-US" altLang="ja-JP"/>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3F012FE-4403-A84F-83CE-E05DA3C26087}" type="slidenum">
              <a:rPr lang="en-US" altLang="ja-JP"/>
              <a:pPr/>
              <a:t>3</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10D6FFC-1E6A-5041-B9EF-8801A959504A}" type="slidenum">
              <a:rPr lang="en-US" altLang="ja-JP"/>
              <a:pPr/>
              <a:t>4</a:t>
            </a:fld>
            <a:endParaRPr lang="en-US" altLang="ja-JP"/>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10D6FFC-1E6A-5041-B9EF-8801A959504A}" type="slidenum">
              <a:rPr lang="en-US" altLang="ja-JP"/>
              <a:pPr/>
              <a:t>5</a:t>
            </a:fld>
            <a:endParaRPr lang="en-US" altLang="ja-JP"/>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975038E-D9C9-8B48-A269-111C89D6223C}" type="slidenum">
              <a:rPr lang="en-US" altLang="ja-JP"/>
              <a:pPr/>
              <a:t>6</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D06569C-BFA3-E34E-A489-AB91031C5B7B}" type="slidenum">
              <a:rPr lang="en-US" altLang="ja-JP"/>
              <a:pPr/>
              <a:t>8</a:t>
            </a:fld>
            <a:endParaRPr lang="en-US" altLang="ja-JP"/>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D06569C-BFA3-E34E-A489-AB91031C5B7B}" type="slidenum">
              <a:rPr lang="en-US" altLang="ja-JP"/>
              <a:pPr/>
              <a:t>9</a:t>
            </a:fld>
            <a:endParaRPr lang="en-US" altLang="ja-JP"/>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464FADE-B527-824C-86EB-664332D495DA}" type="slidenum">
              <a:rPr lang="en-US" altLang="ja-JP"/>
              <a:pPr/>
              <a:t>10</a:t>
            </a:fld>
            <a:endParaRPr lang="en-US" altLang="ja-JP"/>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lang="ja-JP" altLang="en-US"/>
          </a:p>
        </p:txBody>
      </p:sp>
      <p:sp>
        <p:nvSpPr>
          <p:cNvPr id="16386"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a:t>
            </a:r>
            <a:r>
              <a:rPr lang="en-US" altLang="ja-JP"/>
              <a:t> </a:t>
            </a:r>
            <a:r>
              <a:rPr lang="ja-JP" altLang="en-US"/>
              <a:t>タイトルの書式設定</a:t>
            </a:r>
          </a:p>
        </p:txBody>
      </p:sp>
      <p:sp>
        <p:nvSpPr>
          <p:cNvPr id="16387"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a:t>
            </a:r>
            <a:r>
              <a:rPr lang="en-US" altLang="ja-JP"/>
              <a:t> </a:t>
            </a:r>
            <a:r>
              <a:rPr lang="ja-JP" altLang="en-US"/>
              <a:t>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BE1925B-4C97-6248-B48B-D6423C8221D4}"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B4446896-F252-C043-9AA4-95715A0BC9B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DDD1F3C2-F525-8945-A5AD-26A2FBFF90A4}"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66738" y="304800"/>
            <a:ext cx="8008937" cy="5715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AE81A29-B47E-864E-8836-63A8B0AACD47}"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E1E151E-56CB-1A4E-B084-AF558724BB25}"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890B1C8B-09E0-584B-B6D8-7DED8B1B9D3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D744FF72-7A7E-0E48-8BF1-60806A0D2D5D}"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410EF5BF-BA97-3544-8B20-EC63535AC705}"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06A508AF-4955-064B-B9A9-02B22849836E}"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4D930725-C617-AE4A-BB5E-5D872084145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A3856A4-17F4-6346-B4E3-5C6E4173412F}"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E4D80ABE-54F5-C14D-8EBC-FC1320AD919F}"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lang="ja-JP"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p:spPr>
        <p:txBody>
          <a:bodyPr>
            <a:prstTxWarp prst="textNoShape">
              <a:avLst/>
            </a:prstTxWarp>
          </a:bodyPr>
          <a:lstStyle/>
          <a:p>
            <a:pPr>
              <a:defRPr/>
            </a:pPr>
            <a:endParaRPr lang="ja-JP" altLang="en-US"/>
          </a:p>
        </p:txBody>
      </p:sp>
      <p:sp>
        <p:nvSpPr>
          <p:cNvPr id="15366"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cs typeface="ＭＳ Ｐゴシック" charset="-128"/>
              </a:defRPr>
            </a:lvl1pPr>
          </a:lstStyle>
          <a:p>
            <a:pPr>
              <a:defRPr/>
            </a:pPr>
            <a:endParaRPr lang="en-US" altLang="ja-JP"/>
          </a:p>
        </p:txBody>
      </p:sp>
      <p:sp>
        <p:nvSpPr>
          <p:cNvPr id="15367"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cs typeface="ＭＳ Ｐゴシック" charset="-128"/>
              </a:defRPr>
            </a:lvl1pPr>
          </a:lstStyle>
          <a:p>
            <a:pPr>
              <a:defRPr/>
            </a:pPr>
            <a:endParaRPr lang="en-US" altLang="ja-JP"/>
          </a:p>
        </p:txBody>
      </p:sp>
      <p:sp>
        <p:nvSpPr>
          <p:cNvPr id="15368"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A132B2A9-17CC-E741-9DD2-256B634EFF0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0" fontAlgn="base" hangingPunct="0">
        <a:spcBef>
          <a:spcPct val="0"/>
        </a:spcBef>
        <a:spcAft>
          <a:spcPct val="0"/>
        </a:spcAft>
        <a:defRPr kumimoji="1" sz="38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kumimoji="1" sz="3000">
          <a:solidFill>
            <a:schemeClr val="tx1"/>
          </a:solidFill>
          <a:latin typeface="+mn-lt"/>
          <a:ea typeface="ＭＳ Ｐゴシック" charset="-128"/>
          <a:cs typeface="ＭＳ Ｐゴシック" charset="-128"/>
        </a:defRPr>
      </a:lvl1pPr>
      <a:lvl2pPr marL="908050" indent="-436563" algn="l" rtl="0" eaLnBrk="0" fontAlgn="base" hangingPunct="0">
        <a:spcBef>
          <a:spcPct val="20000"/>
        </a:spcBef>
        <a:spcAft>
          <a:spcPct val="0"/>
        </a:spcAft>
        <a:buClr>
          <a:schemeClr val="accent2"/>
        </a:buClr>
        <a:buFont typeface="Wingdings" charset="2"/>
        <a:buChar char="n"/>
        <a:defRPr kumimoji="1"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kumimoji="1"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kumimoji="1"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6pPr>
      <a:lvl7pPr marL="30083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7pPr>
      <a:lvl8pPr marL="34655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8pPr>
      <a:lvl9pPr marL="39227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d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d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d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d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9.pd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d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d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d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1.pd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d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5.pd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09600" y="1295400"/>
            <a:ext cx="7848600" cy="2971800"/>
          </a:xfrm>
        </p:spPr>
        <p:txBody>
          <a:bodyPr/>
          <a:lstStyle/>
          <a:p>
            <a:r>
              <a:rPr lang="ja-JP" altLang="en-US" sz="2800" dirty="0" smtClean="0"/>
              <a:t>「配偶関係別純移動率の推計：</a:t>
            </a:r>
            <a:r>
              <a:rPr lang="en-US" altLang="ja-JP" sz="2800" dirty="0" smtClean="0"/>
              <a:t/>
            </a:r>
            <a:br>
              <a:rPr lang="en-US" altLang="ja-JP" sz="2800" dirty="0" smtClean="0"/>
            </a:br>
            <a:r>
              <a:rPr lang="ja-JP" altLang="en-US" sz="2800" dirty="0" smtClean="0"/>
              <a:t>　　　　　　　　　　　　　　　　札幌市</a:t>
            </a:r>
            <a:r>
              <a:rPr lang="en-US" altLang="ja-JP" sz="2800" dirty="0" smtClean="0"/>
              <a:t>1995 </a:t>
            </a:r>
            <a:r>
              <a:rPr lang="ja-JP" altLang="en-US" sz="2800" dirty="0" smtClean="0"/>
              <a:t>年</a:t>
            </a:r>
            <a:r>
              <a:rPr lang="en-US" altLang="ja-JP" sz="2800" dirty="0" smtClean="0"/>
              <a:t>-2010 </a:t>
            </a:r>
            <a:r>
              <a:rPr lang="ja-JP" altLang="en-US" sz="2800" dirty="0" smtClean="0"/>
              <a:t>年」</a:t>
            </a:r>
            <a:br>
              <a:rPr lang="ja-JP" altLang="en-US" sz="2800" dirty="0" smtClean="0"/>
            </a:br>
            <a:r>
              <a:rPr lang="en-US" altLang="ja-JP" sz="2800" dirty="0" smtClean="0"/>
              <a:t/>
            </a:r>
            <a:br>
              <a:rPr lang="en-US" altLang="ja-JP" sz="2800" dirty="0" smtClean="0"/>
            </a:br>
            <a:r>
              <a:rPr lang="en-US" altLang="ja-JP" sz="2800" dirty="0" smtClean="0">
                <a:latin typeface="Times New Roman" charset="0"/>
                <a:ea typeface="Times New Roman" charset="0"/>
                <a:cs typeface="Times New Roman" charset="0"/>
              </a:rPr>
              <a:t>Estimation of Net-Migration Rates by Marital Status In Sapporo 1995-2010</a:t>
            </a:r>
            <a:r>
              <a:rPr lang="ja-JP" altLang="en-US" sz="2800" dirty="0" smtClean="0"/>
              <a:t/>
            </a:r>
            <a:br>
              <a:rPr lang="ja-JP" altLang="en-US" sz="2800" dirty="0" smtClean="0"/>
            </a:br>
            <a:r>
              <a:rPr lang="ja-JP" altLang="en-US" sz="2800" dirty="0" smtClean="0"/>
              <a:t/>
            </a:r>
            <a:br>
              <a:rPr lang="ja-JP" altLang="en-US" sz="2800" dirty="0" smtClean="0"/>
            </a:br>
            <a:endParaRPr lang="ja-JP" altLang="en-US" sz="2800" dirty="0" smtClean="0"/>
          </a:p>
        </p:txBody>
      </p:sp>
      <p:sp>
        <p:nvSpPr>
          <p:cNvPr id="16387" name="Rectangle 3"/>
          <p:cNvSpPr>
            <a:spLocks noGrp="1" noChangeArrowheads="1"/>
          </p:cNvSpPr>
          <p:nvPr>
            <p:ph type="subTitle" idx="1"/>
          </p:nvPr>
        </p:nvSpPr>
        <p:spPr>
          <a:xfrm>
            <a:off x="1219200" y="3886200"/>
            <a:ext cx="7010400" cy="1905000"/>
          </a:xfrm>
        </p:spPr>
        <p:txBody>
          <a:bodyPr/>
          <a:lstStyle/>
          <a:p>
            <a:pPr eaLnBrk="1" hangingPunct="1"/>
            <a:r>
              <a:rPr kumimoji="0" lang="ja-JP" altLang="en-US" sz="1800" dirty="0">
                <a:latin typeface="ＭＳ 明朝" charset="-128"/>
                <a:ea typeface="ＭＳ 明朝" charset="-128"/>
                <a:cs typeface="ＭＳ 明朝" charset="-128"/>
              </a:rPr>
              <a:t>日本人口学会第</a:t>
            </a:r>
            <a:r>
              <a:rPr kumimoji="0" lang="en-US" altLang="ja-JP" sz="1800" dirty="0">
                <a:latin typeface="ＭＳ 明朝" charset="-128"/>
                <a:ea typeface="ＭＳ 明朝" charset="-128"/>
                <a:cs typeface="ＭＳ 明朝" charset="-128"/>
              </a:rPr>
              <a:t>64</a:t>
            </a:r>
            <a:r>
              <a:rPr kumimoji="0" lang="ja-JP" altLang="en-US" sz="1800" dirty="0">
                <a:latin typeface="ＭＳ 明朝" charset="-128"/>
                <a:ea typeface="ＭＳ 明朝" charset="-128"/>
                <a:cs typeface="ＭＳ 明朝" charset="-128"/>
              </a:rPr>
              <a:t>回大会　自由論題報告　</a:t>
            </a:r>
            <a:endParaRPr kumimoji="0" lang="en-US" altLang="ja-JP" sz="1800" dirty="0">
              <a:latin typeface="ＭＳ 明朝" charset="-128"/>
              <a:ea typeface="ＭＳ 明朝" charset="-128"/>
              <a:cs typeface="ＭＳ 明朝" charset="-128"/>
            </a:endParaRPr>
          </a:p>
          <a:p>
            <a:pPr eaLnBrk="1" hangingPunct="1"/>
            <a:r>
              <a:rPr kumimoji="0" lang="ja-JP" altLang="en-US" sz="1800" dirty="0">
                <a:latin typeface="ＭＳ 明朝" charset="-128"/>
                <a:ea typeface="ＭＳ 明朝" charset="-128"/>
                <a:cs typeface="ＭＳ 明朝" charset="-128"/>
              </a:rPr>
              <a:t>第９</a:t>
            </a:r>
            <a:r>
              <a:rPr kumimoji="0" lang="en-US" altLang="ja-JP" sz="1800" dirty="0">
                <a:latin typeface="ＭＳ 明朝" charset="-128"/>
                <a:ea typeface="ＭＳ 明朝" charset="-128"/>
                <a:cs typeface="ＭＳ 明朝" charset="-128"/>
              </a:rPr>
              <a:t>A </a:t>
            </a:r>
            <a:r>
              <a:rPr kumimoji="0" lang="ja-JP" altLang="en-US" sz="1800" dirty="0">
                <a:latin typeface="ＭＳ 明朝" charset="-128"/>
                <a:ea typeface="ＭＳ 明朝" charset="-128"/>
                <a:cs typeface="ＭＳ 明朝" charset="-128"/>
              </a:rPr>
              <a:t>部会：人口移動</a:t>
            </a:r>
            <a:r>
              <a:rPr kumimoji="0" lang="en-US" altLang="ja-JP" sz="1800" dirty="0">
                <a:latin typeface="ＭＳ 明朝" charset="-128"/>
                <a:ea typeface="ＭＳ 明朝" charset="-128"/>
                <a:cs typeface="ＭＳ 明朝" charset="-128"/>
              </a:rPr>
              <a:t>Ⅲ</a:t>
            </a:r>
            <a:r>
              <a:rPr kumimoji="0" lang="ja-JP" altLang="en-US" sz="1800" dirty="0">
                <a:latin typeface="ＭＳ 明朝" charset="-128"/>
                <a:ea typeface="ＭＳ 明朝" charset="-128"/>
                <a:cs typeface="ＭＳ 明朝" charset="-128"/>
              </a:rPr>
              <a:t>（</a:t>
            </a:r>
            <a:r>
              <a:rPr kumimoji="0" lang="en-US" altLang="ja-JP" sz="1800" dirty="0">
                <a:latin typeface="ＭＳ 明朝" charset="-128"/>
                <a:ea typeface="ＭＳ 明朝" charset="-128"/>
                <a:cs typeface="ＭＳ 明朝" charset="-128"/>
              </a:rPr>
              <a:t>Migration Ⅲ</a:t>
            </a:r>
            <a:r>
              <a:rPr kumimoji="0" lang="ja-JP" altLang="en-US" sz="1800" dirty="0">
                <a:latin typeface="ＭＳ 明朝" charset="-128"/>
                <a:ea typeface="ＭＳ 明朝" charset="-128"/>
                <a:cs typeface="ＭＳ 明朝" charset="-128"/>
              </a:rPr>
              <a:t>）（</a:t>
            </a:r>
            <a:r>
              <a:rPr kumimoji="0" lang="en-US" altLang="ja-JP" sz="1800" dirty="0">
                <a:latin typeface="ＭＳ 明朝" charset="-128"/>
                <a:ea typeface="ＭＳ 明朝" charset="-128"/>
                <a:cs typeface="ＭＳ 明朝" charset="-128"/>
              </a:rPr>
              <a:t>052 </a:t>
            </a:r>
            <a:r>
              <a:rPr kumimoji="0" lang="ja-JP" altLang="en-US" sz="1800" dirty="0">
                <a:latin typeface="ＭＳ 明朝" charset="-128"/>
                <a:ea typeface="ＭＳ 明朝" charset="-128"/>
                <a:cs typeface="ＭＳ 明朝" charset="-128"/>
              </a:rPr>
              <a:t>号室）</a:t>
            </a:r>
          </a:p>
          <a:p>
            <a:pPr eaLnBrk="1" hangingPunct="1"/>
            <a:r>
              <a:rPr kumimoji="0" lang="ja-JP" altLang="en-US" sz="1800" dirty="0">
                <a:latin typeface="ＭＳ 明朝" charset="-128"/>
                <a:ea typeface="ＭＳ 明朝" charset="-128"/>
                <a:cs typeface="ＭＳ 明朝" charset="-128"/>
              </a:rPr>
              <a:t>日時：</a:t>
            </a:r>
            <a:r>
              <a:rPr kumimoji="0" lang="en-US" altLang="ja-JP" sz="1800" dirty="0">
                <a:latin typeface="ＭＳ 明朝" charset="-128"/>
                <a:ea typeface="ＭＳ 明朝" charset="-128"/>
                <a:cs typeface="ＭＳ 明朝" charset="-128"/>
              </a:rPr>
              <a:t>2012</a:t>
            </a:r>
            <a:r>
              <a:rPr kumimoji="0" lang="ja-JP" altLang="en-US" sz="1800" dirty="0">
                <a:latin typeface="ＭＳ 明朝" charset="-128"/>
                <a:ea typeface="ＭＳ 明朝" charset="-128"/>
                <a:cs typeface="ＭＳ 明朝" charset="-128"/>
              </a:rPr>
              <a:t>年</a:t>
            </a:r>
            <a:r>
              <a:rPr kumimoji="0" lang="en-US" altLang="ja-JP" sz="1800" dirty="0">
                <a:latin typeface="ＭＳ 明朝" charset="-128"/>
                <a:ea typeface="ＭＳ 明朝" charset="-128"/>
                <a:cs typeface="ＭＳ 明朝" charset="-128"/>
              </a:rPr>
              <a:t>6</a:t>
            </a:r>
            <a:r>
              <a:rPr kumimoji="0" lang="ja-JP" altLang="en-US" sz="1800" dirty="0">
                <a:latin typeface="ＭＳ 明朝" charset="-128"/>
                <a:ea typeface="ＭＳ 明朝" charset="-128"/>
                <a:cs typeface="ＭＳ 明朝" charset="-128"/>
              </a:rPr>
              <a:t>月</a:t>
            </a:r>
            <a:r>
              <a:rPr kumimoji="0" lang="en-US" altLang="ja-JP" sz="1800" dirty="0">
                <a:latin typeface="ＭＳ 明朝" charset="-128"/>
                <a:ea typeface="ＭＳ 明朝" charset="-128"/>
                <a:cs typeface="ＭＳ 明朝" charset="-128"/>
              </a:rPr>
              <a:t>3</a:t>
            </a:r>
            <a:r>
              <a:rPr kumimoji="0" lang="ja-JP" altLang="en-US" sz="1800" dirty="0">
                <a:latin typeface="ＭＳ 明朝" charset="-128"/>
                <a:ea typeface="ＭＳ 明朝" charset="-128"/>
                <a:cs typeface="ＭＳ 明朝" charset="-128"/>
              </a:rPr>
              <a:t>日日曜日</a:t>
            </a:r>
            <a:r>
              <a:rPr kumimoji="0" lang="en-US" altLang="ja-JP" sz="1800" dirty="0">
                <a:latin typeface="ＭＳ 明朝" charset="-128"/>
                <a:ea typeface="ＭＳ 明朝" charset="-128"/>
                <a:cs typeface="ＭＳ 明朝" charset="-128"/>
              </a:rPr>
              <a:t>13</a:t>
            </a:r>
            <a:r>
              <a:rPr kumimoji="0" lang="ja-JP" altLang="en-US" sz="1800" dirty="0">
                <a:latin typeface="ＭＳ 明朝" charset="-128"/>
                <a:ea typeface="ＭＳ 明朝" charset="-128"/>
                <a:cs typeface="ＭＳ 明朝" charset="-128"/>
              </a:rPr>
              <a:t>：</a:t>
            </a:r>
            <a:r>
              <a:rPr kumimoji="0" lang="en-US" altLang="ja-JP" sz="1800" dirty="0">
                <a:latin typeface="ＭＳ 明朝" charset="-128"/>
                <a:ea typeface="ＭＳ 明朝" charset="-128"/>
                <a:cs typeface="ＭＳ 明朝" charset="-128"/>
              </a:rPr>
              <a:t>30-15</a:t>
            </a:r>
            <a:r>
              <a:rPr kumimoji="0" lang="ja-JP" altLang="en-US" sz="1800" dirty="0">
                <a:latin typeface="ＭＳ 明朝" charset="-128"/>
                <a:ea typeface="ＭＳ 明朝" charset="-128"/>
                <a:cs typeface="ＭＳ 明朝" charset="-128"/>
              </a:rPr>
              <a:t>：</a:t>
            </a:r>
            <a:r>
              <a:rPr kumimoji="0" lang="en-US" altLang="ja-JP" sz="1800" dirty="0">
                <a:latin typeface="ＭＳ 明朝" charset="-128"/>
                <a:ea typeface="ＭＳ 明朝" charset="-128"/>
                <a:cs typeface="ＭＳ 明朝" charset="-128"/>
              </a:rPr>
              <a:t>00</a:t>
            </a:r>
          </a:p>
          <a:p>
            <a:pPr eaLnBrk="1" hangingPunct="1"/>
            <a:r>
              <a:rPr kumimoji="0" lang="ja-JP" altLang="en-US" sz="1800" dirty="0">
                <a:latin typeface="ＭＳ 明朝" charset="-128"/>
                <a:ea typeface="ＭＳ 明朝" charset="-128"/>
                <a:cs typeface="ＭＳ 明朝" charset="-128"/>
              </a:rPr>
              <a:t>場所：東京大学駒場キャンパス（東京都目黒区）</a:t>
            </a:r>
            <a:endParaRPr kumimoji="0" lang="en-US" altLang="ja-JP" sz="1800" dirty="0">
              <a:latin typeface="ＭＳ 明朝" charset="-128"/>
              <a:ea typeface="ＭＳ 明朝" charset="-128"/>
              <a:cs typeface="ＭＳ 明朝" charset="-128"/>
            </a:endParaRPr>
          </a:p>
          <a:p>
            <a:pPr eaLnBrk="1" hangingPunct="1"/>
            <a:endParaRPr kumimoji="0" lang="ja-JP" sz="2000" dirty="0">
              <a:latin typeface="ＭＳ 明朝" charset="-128"/>
              <a:ea typeface="ＭＳ 明朝" charset="-128"/>
              <a:cs typeface="ＭＳ 明朝" charset="-128"/>
            </a:endParaRPr>
          </a:p>
          <a:p>
            <a:pPr algn="r" eaLnBrk="1" hangingPunct="1"/>
            <a:r>
              <a:rPr kumimoji="0" lang="ja-JP" altLang="en-US" sz="1800" dirty="0">
                <a:latin typeface="ＭＳ 明朝" charset="-128"/>
                <a:ea typeface="ＭＳ 明朝" charset="-128"/>
                <a:cs typeface="ＭＳ 明朝" charset="-128"/>
              </a:rPr>
              <a:t>原俊彦（札幌市立大学）</a:t>
            </a:r>
            <a:endParaRPr kumimoji="0" lang="ja-JP" sz="1800" dirty="0">
              <a:latin typeface="ＭＳ 明朝" charset="-128"/>
              <a:ea typeface="ＭＳ 明朝" charset="-128"/>
              <a:cs typeface="ＭＳ 明朝"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title"/>
          </p:nvPr>
        </p:nvSpPr>
        <p:spPr>
          <a:xfrm>
            <a:off x="609600" y="304800"/>
            <a:ext cx="8001000" cy="1216025"/>
          </a:xfrm>
        </p:spPr>
        <p:txBody>
          <a:bodyPr anchor="t" anchorCtr="0"/>
          <a:lstStyle/>
          <a:p>
            <a:pPr eaLnBrk="1" hangingPunct="1"/>
            <a:r>
              <a:rPr kumimoji="0" lang="ja-JP" altLang="en-US" sz="2400">
                <a:solidFill>
                  <a:srgbClr val="000000"/>
                </a:solidFill>
                <a:latin typeface="ＭＳ 明朝" charset="-128"/>
                <a:ea typeface="ＭＳ 明朝" charset="-128"/>
                <a:cs typeface="ＭＳ 明朝" charset="-128"/>
              </a:rPr>
              <a:t>図１</a:t>
            </a:r>
            <a:r>
              <a:rPr kumimoji="0" lang="en-US" altLang="ja-JP" sz="2400">
                <a:solidFill>
                  <a:srgbClr val="000000"/>
                </a:solidFill>
                <a:latin typeface="ＭＳ 明朝" charset="-128"/>
                <a:ea typeface="ＭＳ 明朝" charset="-128"/>
                <a:cs typeface="ＭＳ 明朝" charset="-128"/>
              </a:rPr>
              <a:t>a</a:t>
            </a:r>
            <a:r>
              <a:rPr kumimoji="0" lang="ja-JP" altLang="en-US" sz="2400">
                <a:solidFill>
                  <a:srgbClr val="000000"/>
                </a:solidFill>
                <a:latin typeface="ＭＳ 明朝" charset="-128"/>
                <a:ea typeface="ＭＳ 明朝" charset="-128"/>
                <a:cs typeface="ＭＳ 明朝" charset="-128"/>
              </a:rPr>
              <a:t>　純移動率</a:t>
            </a:r>
            <a:r>
              <a:rPr kumimoji="0" lang="en-US" alt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分母を年齢別人口）男子</a:t>
            </a:r>
            <a:endParaRPr kumimoji="0" lang="ja-JP" sz="2400">
              <a:solidFill>
                <a:srgbClr val="000000"/>
              </a:solidFill>
              <a:latin typeface="ＭＳ 明朝" charset="-128"/>
              <a:ea typeface="ＭＳ 明朝" charset="-128"/>
              <a:cs typeface="ＭＳ 明朝" charset="-128"/>
            </a:endParaRPr>
          </a:p>
        </p:txBody>
      </p:sp>
      <p:pic>
        <p:nvPicPr>
          <p:cNvPr id="5" name="図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48679" y="1066800"/>
            <a:ext cx="9095321" cy="55499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533400" y="381000"/>
            <a:ext cx="8001000" cy="1216025"/>
          </a:xfrm>
        </p:spPr>
        <p:txBody>
          <a:bodyPr anchor="t" anchorCtr="0"/>
          <a:lstStyle/>
          <a:p>
            <a:pPr eaLnBrk="1" hangingPunct="1"/>
            <a:r>
              <a:rPr kumimoji="0" lang="ja-JP" altLang="en-US" sz="2400">
                <a:solidFill>
                  <a:srgbClr val="000000"/>
                </a:solidFill>
                <a:latin typeface="ＭＳ 明朝" charset="-128"/>
                <a:ea typeface="ＭＳ 明朝" charset="-128"/>
                <a:cs typeface="ＭＳ 明朝" charset="-128"/>
              </a:rPr>
              <a:t>図１</a:t>
            </a:r>
            <a:r>
              <a:rPr kumimoji="0" lang="en-US" altLang="ja-JP" sz="2400">
                <a:solidFill>
                  <a:srgbClr val="000000"/>
                </a:solidFill>
                <a:latin typeface="ＭＳ 明朝" charset="-128"/>
                <a:ea typeface="ＭＳ 明朝" charset="-128"/>
                <a:cs typeface="ＭＳ 明朝" charset="-128"/>
              </a:rPr>
              <a:t>b</a:t>
            </a:r>
            <a:r>
              <a:rPr kumimoji="0" lang="ja-JP" altLang="en-US" sz="2400">
                <a:solidFill>
                  <a:srgbClr val="000000"/>
                </a:solidFill>
                <a:latin typeface="ＭＳ 明朝" charset="-128"/>
                <a:ea typeface="ＭＳ 明朝" charset="-128"/>
                <a:cs typeface="ＭＳ 明朝" charset="-128"/>
              </a:rPr>
              <a:t>　純移動率</a:t>
            </a:r>
            <a:r>
              <a:rPr kumimoji="0" lang="en-US" alt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分母を年齢別人口）女子</a:t>
            </a:r>
            <a:endParaRPr kumimoji="0" lang="ja-JP" altLang="en-US">
              <a:solidFill>
                <a:srgbClr val="000000"/>
              </a:solidFill>
              <a:latin typeface="ＭＳ 明朝" charset="-128"/>
              <a:ea typeface="ＭＳ 明朝" charset="-128"/>
              <a:cs typeface="ＭＳ 明朝" charset="-128"/>
            </a:endParaRPr>
          </a:p>
        </p:txBody>
      </p:sp>
      <p:pic>
        <p:nvPicPr>
          <p:cNvPr id="4" name="図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48678" y="1143000"/>
            <a:ext cx="9095321" cy="55499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09600" y="304800"/>
            <a:ext cx="8001000" cy="1216025"/>
          </a:xfrm>
        </p:spPr>
        <p:txBody>
          <a:bodyPr anchor="t" anchorCtr="0"/>
          <a:lstStyle/>
          <a:p>
            <a:pPr eaLnBrk="1" hangingPunct="1"/>
            <a:r>
              <a:rPr kumimoji="0" lang="ja-JP" altLang="en-US" sz="2400">
                <a:solidFill>
                  <a:srgbClr val="000000"/>
                </a:solidFill>
                <a:latin typeface="ＭＳ 明朝" charset="-128"/>
                <a:ea typeface="ＭＳ 明朝" charset="-128"/>
                <a:cs typeface="ＭＳ 明朝" charset="-128"/>
              </a:rPr>
              <a:t>図</a:t>
            </a:r>
            <a:r>
              <a:rPr kumimoji="0" lang="en-US" altLang="ja-JP" sz="2400">
                <a:solidFill>
                  <a:srgbClr val="000000"/>
                </a:solidFill>
                <a:latin typeface="ＭＳ 明朝" charset="-128"/>
                <a:ea typeface="ＭＳ 明朝" charset="-128"/>
                <a:cs typeface="ＭＳ 明朝" charset="-128"/>
              </a:rPr>
              <a:t>2a</a:t>
            </a:r>
            <a:r>
              <a:rPr kumimoji="0" lang="ja-JP" altLang="en-US" sz="2400">
                <a:solidFill>
                  <a:srgbClr val="000000"/>
                </a:solidFill>
                <a:latin typeface="ＭＳ 明朝" charset="-128"/>
                <a:ea typeface="ＭＳ 明朝" charset="-128"/>
                <a:cs typeface="ＭＳ 明朝" charset="-128"/>
              </a:rPr>
              <a:t>　純移動率</a:t>
            </a:r>
            <a:r>
              <a:rPr kumimoji="0" lang="en-US" alt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分母を年齢別人口）男子</a:t>
            </a:r>
            <a:r>
              <a:rPr kumimoji="0" 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未婚</a:t>
            </a:r>
            <a:endParaRPr kumimoji="0" lang="en-US" altLang="ja-JP">
              <a:solidFill>
                <a:srgbClr val="000000"/>
              </a:solidFill>
              <a:latin typeface="ＭＳ 明朝" charset="-128"/>
              <a:ea typeface="ＭＳ 明朝" charset="-128"/>
              <a:cs typeface="ＭＳ 明朝" charset="-128"/>
            </a:endParaRPr>
          </a:p>
        </p:txBody>
      </p:sp>
      <p:pic>
        <p:nvPicPr>
          <p:cNvPr id="4" name="図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044894"/>
            <a:ext cx="9144000" cy="558450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609600" y="304800"/>
            <a:ext cx="8001000" cy="1216025"/>
          </a:xfrm>
        </p:spPr>
        <p:txBody>
          <a:bodyPr anchor="t" anchorCtr="0"/>
          <a:lstStyle/>
          <a:p>
            <a:pPr eaLnBrk="1" hangingPunct="1"/>
            <a:r>
              <a:rPr kumimoji="0" lang="ja-JP" altLang="en-US" sz="2400">
                <a:solidFill>
                  <a:srgbClr val="000000"/>
                </a:solidFill>
                <a:latin typeface="ＭＳ 明朝" charset="-128"/>
                <a:ea typeface="ＭＳ 明朝" charset="-128"/>
                <a:cs typeface="ＭＳ 明朝" charset="-128"/>
              </a:rPr>
              <a:t>図</a:t>
            </a:r>
            <a:r>
              <a:rPr kumimoji="0" lang="en-US" altLang="ja-JP" sz="2400">
                <a:solidFill>
                  <a:srgbClr val="000000"/>
                </a:solidFill>
                <a:latin typeface="ＭＳ 明朝" charset="-128"/>
                <a:ea typeface="ＭＳ 明朝" charset="-128"/>
                <a:cs typeface="ＭＳ 明朝" charset="-128"/>
              </a:rPr>
              <a:t>2b</a:t>
            </a:r>
            <a:r>
              <a:rPr kumimoji="0" lang="ja-JP" altLang="en-US" sz="2400">
                <a:solidFill>
                  <a:srgbClr val="000000"/>
                </a:solidFill>
                <a:latin typeface="ＭＳ 明朝" charset="-128"/>
                <a:ea typeface="ＭＳ 明朝" charset="-128"/>
                <a:cs typeface="ＭＳ 明朝" charset="-128"/>
              </a:rPr>
              <a:t>　純移動率</a:t>
            </a:r>
            <a:r>
              <a:rPr kumimoji="0" lang="en-US" alt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分母を年齢別人口）女子</a:t>
            </a:r>
            <a:r>
              <a:rPr kumimoji="0" lang="en-US" altLang="ja-JP" sz="2400">
                <a:latin typeface="ＭＳ 明朝" charset="-128"/>
                <a:ea typeface="ＭＳ 明朝" charset="-128"/>
                <a:cs typeface="ＭＳ 明朝" charset="-128"/>
              </a:rPr>
              <a:t>:</a:t>
            </a:r>
            <a:r>
              <a:rPr kumimoji="0" lang="ja-JP" altLang="en-US" sz="2400">
                <a:latin typeface="ＭＳ 明朝" charset="-128"/>
                <a:ea typeface="ＭＳ 明朝" charset="-128"/>
                <a:cs typeface="ＭＳ 明朝" charset="-128"/>
              </a:rPr>
              <a:t>未婚</a:t>
            </a:r>
            <a:endParaRPr kumimoji="0" lang="en-US" altLang="ja-JP" sz="2400">
              <a:solidFill>
                <a:srgbClr val="000000"/>
              </a:solidFill>
              <a:latin typeface="ＭＳ 明朝" charset="-128"/>
              <a:ea typeface="ＭＳ 明朝" charset="-128"/>
              <a:cs typeface="ＭＳ 明朝" charset="-128"/>
            </a:endParaRPr>
          </a:p>
        </p:txBody>
      </p:sp>
      <p:pic>
        <p:nvPicPr>
          <p:cNvPr id="4" name="図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231900"/>
            <a:ext cx="9220200" cy="56261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609600" y="304800"/>
            <a:ext cx="8001000" cy="1216025"/>
          </a:xfrm>
        </p:spPr>
        <p:txBody>
          <a:bodyPr anchor="t" anchorCtr="0"/>
          <a:lstStyle/>
          <a:p>
            <a:pPr eaLnBrk="1" hangingPunct="1"/>
            <a:r>
              <a:rPr kumimoji="0" lang="ja-JP" altLang="en-US" sz="2400">
                <a:solidFill>
                  <a:srgbClr val="000000"/>
                </a:solidFill>
                <a:latin typeface="ＭＳ 明朝" charset="-128"/>
                <a:ea typeface="ＭＳ 明朝" charset="-128"/>
                <a:cs typeface="ＭＳ 明朝" charset="-128"/>
              </a:rPr>
              <a:t>図</a:t>
            </a:r>
            <a:r>
              <a:rPr kumimoji="0" lang="en-US" altLang="ja-JP" sz="2400">
                <a:solidFill>
                  <a:srgbClr val="000000"/>
                </a:solidFill>
                <a:latin typeface="ＭＳ 明朝" charset="-128"/>
                <a:ea typeface="ＭＳ 明朝" charset="-128"/>
                <a:cs typeface="ＭＳ 明朝" charset="-128"/>
              </a:rPr>
              <a:t>3a</a:t>
            </a:r>
            <a:r>
              <a:rPr kumimoji="0" lang="ja-JP" altLang="en-US" sz="2400">
                <a:solidFill>
                  <a:srgbClr val="000000"/>
                </a:solidFill>
                <a:latin typeface="ＭＳ 明朝" charset="-128"/>
                <a:ea typeface="ＭＳ 明朝" charset="-128"/>
                <a:cs typeface="ＭＳ 明朝" charset="-128"/>
              </a:rPr>
              <a:t>　純移動率</a:t>
            </a:r>
            <a:r>
              <a:rPr kumimoji="0" lang="en-US" alt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分母を年齢別人口）男子</a:t>
            </a:r>
            <a:r>
              <a:rPr kumimoji="0" 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有配偶</a:t>
            </a:r>
            <a:endParaRPr kumimoji="0" lang="en-US" altLang="ja-JP">
              <a:solidFill>
                <a:srgbClr val="000000"/>
              </a:solidFill>
              <a:latin typeface="ＭＳ 明朝" charset="-128"/>
              <a:ea typeface="ＭＳ 明朝" charset="-128"/>
              <a:cs typeface="ＭＳ 明朝" charset="-128"/>
            </a:endParaRPr>
          </a:p>
        </p:txBody>
      </p:sp>
      <p:pic>
        <p:nvPicPr>
          <p:cNvPr id="4" name="図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143000"/>
            <a:ext cx="9144000" cy="557960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09600" y="304800"/>
            <a:ext cx="8001000" cy="1216025"/>
          </a:xfrm>
        </p:spPr>
        <p:txBody>
          <a:bodyPr anchor="t" anchorCtr="0"/>
          <a:lstStyle/>
          <a:p>
            <a:pPr eaLnBrk="1" hangingPunct="1"/>
            <a:r>
              <a:rPr kumimoji="0" lang="ja-JP" altLang="en-US" sz="2400">
                <a:solidFill>
                  <a:srgbClr val="000000"/>
                </a:solidFill>
                <a:latin typeface="ＭＳ 明朝" charset="-128"/>
                <a:ea typeface="ＭＳ 明朝" charset="-128"/>
                <a:cs typeface="ＭＳ 明朝" charset="-128"/>
              </a:rPr>
              <a:t>図</a:t>
            </a:r>
            <a:r>
              <a:rPr kumimoji="0" lang="en-US" altLang="ja-JP" sz="2400">
                <a:solidFill>
                  <a:srgbClr val="000000"/>
                </a:solidFill>
                <a:latin typeface="ＭＳ 明朝" charset="-128"/>
                <a:ea typeface="ＭＳ 明朝" charset="-128"/>
                <a:cs typeface="ＭＳ 明朝" charset="-128"/>
              </a:rPr>
              <a:t>3b</a:t>
            </a:r>
            <a:r>
              <a:rPr kumimoji="0" lang="ja-JP" altLang="en-US" sz="2400">
                <a:solidFill>
                  <a:srgbClr val="000000"/>
                </a:solidFill>
                <a:latin typeface="ＭＳ 明朝" charset="-128"/>
                <a:ea typeface="ＭＳ 明朝" charset="-128"/>
                <a:cs typeface="ＭＳ 明朝" charset="-128"/>
              </a:rPr>
              <a:t>　純移動率</a:t>
            </a:r>
            <a:r>
              <a:rPr kumimoji="0" lang="en-US" alt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分母を年齢別人口）女子</a:t>
            </a:r>
            <a:r>
              <a:rPr kumimoji="0" lang="en-US" altLang="ja-JP" sz="2400">
                <a:latin typeface="ＭＳ 明朝" charset="-128"/>
                <a:ea typeface="ＭＳ 明朝" charset="-128"/>
                <a:cs typeface="ＭＳ 明朝" charset="-128"/>
              </a:rPr>
              <a:t>:</a:t>
            </a:r>
            <a:r>
              <a:rPr kumimoji="0" lang="ja-JP" altLang="en-US" sz="2400">
                <a:latin typeface="ＭＳ 明朝" charset="-128"/>
                <a:ea typeface="ＭＳ 明朝" charset="-128"/>
                <a:cs typeface="ＭＳ 明朝" charset="-128"/>
              </a:rPr>
              <a:t>有配偶  </a:t>
            </a:r>
            <a:endParaRPr kumimoji="0" lang="en-US" altLang="ja-JP" sz="2400">
              <a:solidFill>
                <a:srgbClr val="000000"/>
              </a:solidFill>
              <a:latin typeface="ＭＳ 明朝" charset="-128"/>
              <a:ea typeface="ＭＳ 明朝" charset="-128"/>
              <a:cs typeface="ＭＳ 明朝" charset="-128"/>
            </a:endParaRPr>
          </a:p>
        </p:txBody>
      </p:sp>
      <p:pic>
        <p:nvPicPr>
          <p:cNvPr id="4" name="図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143000"/>
            <a:ext cx="9095321" cy="55499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609600" y="304800"/>
            <a:ext cx="8001000" cy="1216025"/>
          </a:xfrm>
        </p:spPr>
        <p:txBody>
          <a:bodyPr anchor="t" anchorCtr="0"/>
          <a:lstStyle/>
          <a:p>
            <a:pPr eaLnBrk="1" hangingPunct="1"/>
            <a:r>
              <a:rPr kumimoji="0" lang="ja-JP" altLang="en-US" sz="2400">
                <a:solidFill>
                  <a:srgbClr val="000000"/>
                </a:solidFill>
                <a:latin typeface="ＭＳ 明朝" charset="-128"/>
                <a:ea typeface="ＭＳ 明朝" charset="-128"/>
                <a:cs typeface="ＭＳ 明朝" charset="-128"/>
              </a:rPr>
              <a:t>図</a:t>
            </a:r>
            <a:r>
              <a:rPr kumimoji="0" lang="en-US" altLang="ja-JP" sz="2400">
                <a:solidFill>
                  <a:srgbClr val="000000"/>
                </a:solidFill>
                <a:latin typeface="ＭＳ 明朝" charset="-128"/>
                <a:ea typeface="ＭＳ 明朝" charset="-128"/>
                <a:cs typeface="ＭＳ 明朝" charset="-128"/>
              </a:rPr>
              <a:t>4a</a:t>
            </a:r>
            <a:r>
              <a:rPr kumimoji="0" lang="ja-JP" altLang="en-US" sz="2400">
                <a:solidFill>
                  <a:srgbClr val="000000"/>
                </a:solidFill>
                <a:latin typeface="ＭＳ 明朝" charset="-128"/>
                <a:ea typeface="ＭＳ 明朝" charset="-128"/>
                <a:cs typeface="ＭＳ 明朝" charset="-128"/>
              </a:rPr>
              <a:t>　純移動率</a:t>
            </a:r>
            <a:r>
              <a:rPr kumimoji="0" lang="en-US" alt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分母を年齢別人口）男子</a:t>
            </a:r>
            <a:r>
              <a:rPr kumimoji="0" 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死別</a:t>
            </a:r>
            <a:endParaRPr kumimoji="0" lang="en-US" altLang="ja-JP">
              <a:solidFill>
                <a:srgbClr val="000000"/>
              </a:solidFill>
              <a:latin typeface="ＭＳ 明朝" charset="-128"/>
              <a:ea typeface="ＭＳ 明朝" charset="-128"/>
              <a:cs typeface="ＭＳ 明朝" charset="-128"/>
            </a:endParaRPr>
          </a:p>
        </p:txBody>
      </p:sp>
      <p:pic>
        <p:nvPicPr>
          <p:cNvPr id="4" name="図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066800"/>
            <a:ext cx="9144000" cy="557960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609600" y="304800"/>
            <a:ext cx="8001000" cy="1216025"/>
          </a:xfrm>
        </p:spPr>
        <p:txBody>
          <a:bodyPr anchor="t" anchorCtr="0"/>
          <a:lstStyle/>
          <a:p>
            <a:pPr eaLnBrk="1" hangingPunct="1"/>
            <a:r>
              <a:rPr kumimoji="0" lang="ja-JP" altLang="en-US" sz="2400">
                <a:solidFill>
                  <a:srgbClr val="000000"/>
                </a:solidFill>
                <a:latin typeface="ＭＳ 明朝" charset="-128"/>
                <a:ea typeface="ＭＳ 明朝" charset="-128"/>
                <a:cs typeface="ＭＳ 明朝" charset="-128"/>
              </a:rPr>
              <a:t>図</a:t>
            </a:r>
            <a:r>
              <a:rPr kumimoji="0" lang="en-US" altLang="ja-JP" sz="2400">
                <a:solidFill>
                  <a:srgbClr val="000000"/>
                </a:solidFill>
                <a:latin typeface="ＭＳ 明朝" charset="-128"/>
                <a:ea typeface="ＭＳ 明朝" charset="-128"/>
                <a:cs typeface="ＭＳ 明朝" charset="-128"/>
              </a:rPr>
              <a:t>4b</a:t>
            </a:r>
            <a:r>
              <a:rPr kumimoji="0" lang="ja-JP" altLang="en-US" sz="2400">
                <a:solidFill>
                  <a:srgbClr val="000000"/>
                </a:solidFill>
                <a:latin typeface="ＭＳ 明朝" charset="-128"/>
                <a:ea typeface="ＭＳ 明朝" charset="-128"/>
                <a:cs typeface="ＭＳ 明朝" charset="-128"/>
              </a:rPr>
              <a:t>　純移動率</a:t>
            </a:r>
            <a:r>
              <a:rPr kumimoji="0" lang="en-US" alt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分母を年齢別人口）女子</a:t>
            </a:r>
            <a:r>
              <a:rPr kumimoji="0" lang="en-US" altLang="ja-JP" sz="2400">
                <a:latin typeface="ＭＳ 明朝" charset="-128"/>
                <a:ea typeface="ＭＳ 明朝" charset="-128"/>
                <a:cs typeface="ＭＳ 明朝" charset="-128"/>
              </a:rPr>
              <a:t>:</a:t>
            </a:r>
            <a:r>
              <a:rPr kumimoji="0" lang="ja-JP" altLang="en-US" sz="2400">
                <a:latin typeface="ＭＳ 明朝" charset="-128"/>
                <a:ea typeface="ＭＳ 明朝" charset="-128"/>
                <a:cs typeface="ＭＳ 明朝" charset="-128"/>
              </a:rPr>
              <a:t>死別</a:t>
            </a:r>
            <a:endParaRPr kumimoji="0" lang="en-US" altLang="ja-JP" sz="2400">
              <a:solidFill>
                <a:srgbClr val="000000"/>
              </a:solidFill>
              <a:latin typeface="ＭＳ 明朝" charset="-128"/>
              <a:ea typeface="ＭＳ 明朝" charset="-128"/>
              <a:cs typeface="ＭＳ 明朝" charset="-128"/>
            </a:endParaRPr>
          </a:p>
        </p:txBody>
      </p:sp>
      <p:pic>
        <p:nvPicPr>
          <p:cNvPr id="4" name="図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48679" y="1143000"/>
            <a:ext cx="8991256" cy="5486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609600" y="304800"/>
            <a:ext cx="8001000" cy="1216025"/>
          </a:xfrm>
        </p:spPr>
        <p:txBody>
          <a:bodyPr anchor="t" anchorCtr="0"/>
          <a:lstStyle/>
          <a:p>
            <a:pPr eaLnBrk="1" hangingPunct="1"/>
            <a:r>
              <a:rPr kumimoji="0" lang="ja-JP" altLang="en-US" sz="2400">
                <a:solidFill>
                  <a:srgbClr val="000000"/>
                </a:solidFill>
                <a:latin typeface="ＭＳ 明朝" charset="-128"/>
                <a:ea typeface="ＭＳ 明朝" charset="-128"/>
                <a:cs typeface="ＭＳ 明朝" charset="-128"/>
              </a:rPr>
              <a:t>図</a:t>
            </a:r>
            <a:r>
              <a:rPr kumimoji="0" lang="en-US" altLang="ja-JP" sz="2400">
                <a:solidFill>
                  <a:srgbClr val="000000"/>
                </a:solidFill>
                <a:latin typeface="ＭＳ 明朝" charset="-128"/>
                <a:ea typeface="ＭＳ 明朝" charset="-128"/>
                <a:cs typeface="ＭＳ 明朝" charset="-128"/>
              </a:rPr>
              <a:t>5a</a:t>
            </a:r>
            <a:r>
              <a:rPr kumimoji="0" lang="ja-JP" altLang="en-US" sz="2400">
                <a:solidFill>
                  <a:srgbClr val="000000"/>
                </a:solidFill>
                <a:latin typeface="ＭＳ 明朝" charset="-128"/>
                <a:ea typeface="ＭＳ 明朝" charset="-128"/>
                <a:cs typeface="ＭＳ 明朝" charset="-128"/>
              </a:rPr>
              <a:t>　純移動率</a:t>
            </a:r>
            <a:r>
              <a:rPr kumimoji="0" lang="en-US" alt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分母を年齢別人口）男子</a:t>
            </a:r>
            <a:r>
              <a:rPr kumimoji="0" 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離別</a:t>
            </a:r>
            <a:endParaRPr kumimoji="0" lang="en-US" altLang="ja-JP">
              <a:solidFill>
                <a:srgbClr val="000000"/>
              </a:solidFill>
              <a:latin typeface="ＭＳ 明朝" charset="-128"/>
              <a:ea typeface="ＭＳ 明朝" charset="-128"/>
              <a:cs typeface="ＭＳ 明朝" charset="-128"/>
            </a:endParaRPr>
          </a:p>
        </p:txBody>
      </p:sp>
      <p:pic>
        <p:nvPicPr>
          <p:cNvPr id="4" name="図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7864" y="1066800"/>
            <a:ext cx="9116135" cy="5562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609600" y="304800"/>
            <a:ext cx="8001000" cy="1216025"/>
          </a:xfrm>
        </p:spPr>
        <p:txBody>
          <a:bodyPr anchor="t" anchorCtr="0"/>
          <a:lstStyle/>
          <a:p>
            <a:pPr eaLnBrk="1" hangingPunct="1"/>
            <a:r>
              <a:rPr kumimoji="0" lang="ja-JP" altLang="en-US" sz="2400">
                <a:solidFill>
                  <a:srgbClr val="000000"/>
                </a:solidFill>
                <a:latin typeface="ＭＳ 明朝" charset="-128"/>
                <a:ea typeface="ＭＳ 明朝" charset="-128"/>
                <a:cs typeface="ＭＳ 明朝" charset="-128"/>
              </a:rPr>
              <a:t>図</a:t>
            </a:r>
            <a:r>
              <a:rPr kumimoji="0" lang="en-US" altLang="ja-JP" sz="2400">
                <a:solidFill>
                  <a:srgbClr val="000000"/>
                </a:solidFill>
                <a:latin typeface="ＭＳ 明朝" charset="-128"/>
                <a:ea typeface="ＭＳ 明朝" charset="-128"/>
                <a:cs typeface="ＭＳ 明朝" charset="-128"/>
              </a:rPr>
              <a:t>5b</a:t>
            </a:r>
            <a:r>
              <a:rPr kumimoji="0" lang="ja-JP" altLang="en-US" sz="2400">
                <a:solidFill>
                  <a:srgbClr val="000000"/>
                </a:solidFill>
                <a:latin typeface="ＭＳ 明朝" charset="-128"/>
                <a:ea typeface="ＭＳ 明朝" charset="-128"/>
                <a:cs typeface="ＭＳ 明朝" charset="-128"/>
              </a:rPr>
              <a:t>　純移動率</a:t>
            </a:r>
            <a:r>
              <a:rPr kumimoji="0" lang="en-US" alt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分母を年齢別人口）女子</a:t>
            </a:r>
            <a:r>
              <a:rPr kumimoji="0" lang="en-US" altLang="ja-JP" sz="2400">
                <a:latin typeface="ＭＳ 明朝" charset="-128"/>
                <a:ea typeface="ＭＳ 明朝" charset="-128"/>
                <a:cs typeface="ＭＳ 明朝" charset="-128"/>
              </a:rPr>
              <a:t>:</a:t>
            </a:r>
            <a:r>
              <a:rPr kumimoji="0" lang="ja-JP" altLang="en-US" sz="2400">
                <a:latin typeface="ＭＳ 明朝" charset="-128"/>
                <a:ea typeface="ＭＳ 明朝" charset="-128"/>
                <a:cs typeface="ＭＳ 明朝" charset="-128"/>
              </a:rPr>
              <a:t>離別</a:t>
            </a:r>
            <a:endParaRPr kumimoji="0" lang="en-US" altLang="ja-JP" sz="2400">
              <a:solidFill>
                <a:srgbClr val="000000"/>
              </a:solidFill>
              <a:latin typeface="ＭＳ 明朝" charset="-128"/>
              <a:ea typeface="ＭＳ 明朝" charset="-128"/>
              <a:cs typeface="ＭＳ 明朝" charset="-128"/>
            </a:endParaRPr>
          </a:p>
        </p:txBody>
      </p:sp>
      <p:pic>
        <p:nvPicPr>
          <p:cNvPr id="4" name="図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121094"/>
            <a:ext cx="9144000" cy="558450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81000"/>
            <a:ext cx="8001000" cy="1216025"/>
          </a:xfrm>
          <a:noFill/>
        </p:spPr>
        <p:txBody>
          <a:bodyPr wrap="none"/>
          <a:lstStyle/>
          <a:p>
            <a:pPr eaLnBrk="1" hangingPunct="1"/>
            <a:r>
              <a:rPr kumimoji="0" lang="ja-JP" altLang="en-US">
                <a:solidFill>
                  <a:schemeClr val="tx1"/>
                </a:solidFill>
                <a:latin typeface="ＭＳ 明朝" charset="-128"/>
                <a:ea typeface="ＭＳ 明朝" charset="-128"/>
                <a:cs typeface="ＭＳ 明朝" charset="-128"/>
              </a:rPr>
              <a:t>はじめに</a:t>
            </a:r>
          </a:p>
        </p:txBody>
      </p:sp>
      <p:sp>
        <p:nvSpPr>
          <p:cNvPr id="18435" name="Rectangle 3"/>
          <p:cNvSpPr>
            <a:spLocks noGrp="1" noChangeArrowheads="1"/>
          </p:cNvSpPr>
          <p:nvPr>
            <p:ph type="body" idx="1"/>
          </p:nvPr>
        </p:nvSpPr>
        <p:spPr>
          <a:xfrm>
            <a:off x="457200" y="1752600"/>
            <a:ext cx="8001000" cy="4191000"/>
          </a:xfrm>
        </p:spPr>
        <p:txBody>
          <a:bodyPr/>
          <a:lstStyle/>
          <a:p>
            <a:pPr eaLnBrk="1" hangingPunct="1">
              <a:lnSpc>
                <a:spcPct val="90000"/>
              </a:lnSpc>
            </a:pPr>
            <a:r>
              <a:rPr lang="ja-JP" altLang="en-US" sz="2200" dirty="0">
                <a:latin typeface="ＭＳ 明朝" charset="-128"/>
                <a:ea typeface="ＭＳ 明朝" charset="-128"/>
                <a:cs typeface="ＭＳ 明朝" charset="-128"/>
              </a:rPr>
              <a:t>日本の人口移動統計には、住民基本台帳人口移動報告と国勢調査報告人口移動集計があるが、いずれも配偶関係別の移動人口数は集計されておらず、有配偶、未婚、離別、死別ごとの移動率の相違や、それが地域の人口構造に与える影響は殆ど未解明である。</a:t>
            </a:r>
            <a:endParaRPr kumimoji="0" lang="ja-JP" sz="2200" dirty="0">
              <a:solidFill>
                <a:srgbClr val="000000"/>
              </a:solidFill>
              <a:latin typeface="ＭＳ 明朝" charset="-128"/>
              <a:ea typeface="ＭＳ 明朝" charset="-128"/>
              <a:cs typeface="ＭＳ 明朝" charset="-128"/>
            </a:endParaRPr>
          </a:p>
          <a:p>
            <a:pPr eaLnBrk="1" hangingPunct="1">
              <a:lnSpc>
                <a:spcPct val="90000"/>
              </a:lnSpc>
            </a:pPr>
            <a:r>
              <a:rPr lang="ja-JP" altLang="en-US" sz="2200" dirty="0">
                <a:latin typeface="ＭＳ 明朝" charset="-128"/>
                <a:ea typeface="ＭＳ 明朝" charset="-128"/>
                <a:cs typeface="ＭＳ 明朝" charset="-128"/>
              </a:rPr>
              <a:t>札幌市をケーススタディに人口移動集計が実施される国勢調査の大規模調査年</a:t>
            </a:r>
            <a:r>
              <a:rPr lang="en-US" altLang="ja-JP" sz="2200" dirty="0">
                <a:latin typeface="ＭＳ 明朝" charset="-128"/>
                <a:ea typeface="ＭＳ 明朝" charset="-128"/>
                <a:cs typeface="ＭＳ 明朝" charset="-128"/>
              </a:rPr>
              <a:t>2000</a:t>
            </a:r>
            <a:r>
              <a:rPr lang="ja-JP" altLang="en-US" sz="2200" dirty="0">
                <a:latin typeface="ＭＳ 明朝" charset="-128"/>
                <a:ea typeface="ＭＳ 明朝" charset="-128"/>
                <a:cs typeface="ＭＳ 明朝" charset="-128"/>
              </a:rPr>
              <a:t>年と</a:t>
            </a:r>
            <a:r>
              <a:rPr lang="en-US" altLang="ja-JP" sz="2200" dirty="0">
                <a:latin typeface="ＭＳ 明朝" charset="-128"/>
                <a:ea typeface="ＭＳ 明朝" charset="-128"/>
                <a:cs typeface="ＭＳ 明朝" charset="-128"/>
              </a:rPr>
              <a:t>2010</a:t>
            </a:r>
            <a:r>
              <a:rPr lang="ja-JP" altLang="en-US" sz="2200" dirty="0">
                <a:latin typeface="ＭＳ 明朝" charset="-128"/>
                <a:ea typeface="ＭＳ 明朝" charset="-128"/>
                <a:cs typeface="ＭＳ 明朝" charset="-128"/>
              </a:rPr>
              <a:t>年に合わせ配偶関係別純移動率を推計し、総務省統計局に特別集計を申請し実測値を求め推計手法の精度確認と改良を行う。</a:t>
            </a:r>
            <a:endParaRPr lang="en-US" altLang="ja-JP" sz="2200" dirty="0">
              <a:latin typeface="ＭＳ 明朝" charset="-128"/>
              <a:ea typeface="ＭＳ 明朝" charset="-128"/>
              <a:cs typeface="ＭＳ 明朝" charset="-128"/>
            </a:endParaRPr>
          </a:p>
          <a:p>
            <a:pPr eaLnBrk="1" hangingPunct="1">
              <a:lnSpc>
                <a:spcPct val="90000"/>
              </a:lnSpc>
            </a:pPr>
            <a:r>
              <a:rPr lang="en-US" altLang="ja-JP" sz="2200" dirty="0">
                <a:latin typeface="ＭＳ 明朝" charset="-128"/>
                <a:ea typeface="ＭＳ 明朝" charset="-128"/>
                <a:cs typeface="ＭＳ 明朝" charset="-128"/>
              </a:rPr>
              <a:t>2000</a:t>
            </a:r>
            <a:r>
              <a:rPr lang="ja-JP" altLang="en-US" sz="2200" dirty="0">
                <a:latin typeface="ＭＳ 明朝" charset="-128"/>
                <a:ea typeface="ＭＳ 明朝" charset="-128"/>
                <a:cs typeface="ＭＳ 明朝" charset="-128"/>
              </a:rPr>
              <a:t>－</a:t>
            </a:r>
            <a:r>
              <a:rPr lang="en-US" altLang="ja-JP" sz="2200" dirty="0">
                <a:latin typeface="ＭＳ 明朝" charset="-128"/>
                <a:ea typeface="ＭＳ 明朝" charset="-128"/>
                <a:cs typeface="ＭＳ 明朝" charset="-128"/>
              </a:rPr>
              <a:t>2005</a:t>
            </a:r>
            <a:r>
              <a:rPr lang="ja-JP" altLang="en-US" sz="2200" dirty="0">
                <a:latin typeface="ＭＳ 明朝" charset="-128"/>
                <a:ea typeface="ＭＳ 明朝" charset="-128"/>
                <a:cs typeface="ＭＳ 明朝" charset="-128"/>
              </a:rPr>
              <a:t>年についての推計：</a:t>
            </a:r>
            <a:r>
              <a:rPr lang="en-US" altLang="ja-JP" sz="2200" dirty="0">
                <a:latin typeface="ＭＳ 明朝" charset="-128"/>
                <a:ea typeface="ＭＳ 明朝" charset="-128"/>
                <a:cs typeface="ＭＳ 明朝" charset="-128"/>
              </a:rPr>
              <a:t>2009</a:t>
            </a:r>
            <a:r>
              <a:rPr lang="ja-JP" altLang="en-US" sz="2200" dirty="0">
                <a:latin typeface="ＭＳ 明朝" charset="-128"/>
                <a:ea typeface="ＭＳ 明朝" charset="-128"/>
                <a:cs typeface="ＭＳ 明朝" charset="-128"/>
              </a:rPr>
              <a:t>年度第１回日本人口学会東日本部会で報告（原</a:t>
            </a:r>
            <a:r>
              <a:rPr lang="en-US" altLang="ja-JP" sz="2200" dirty="0">
                <a:latin typeface="ＭＳ 明朝" charset="-128"/>
                <a:ea typeface="ＭＳ 明朝" charset="-128"/>
                <a:cs typeface="ＭＳ 明朝" charset="-128"/>
              </a:rPr>
              <a:t>2010)</a:t>
            </a:r>
          </a:p>
          <a:p>
            <a:pPr eaLnBrk="1" hangingPunct="1">
              <a:lnSpc>
                <a:spcPct val="90000"/>
              </a:lnSpc>
            </a:pPr>
            <a:r>
              <a:rPr lang="en-US" altLang="ja-JP" sz="2200" dirty="0">
                <a:latin typeface="ＭＳ 明朝" charset="-128"/>
                <a:ea typeface="ＭＳ 明朝" charset="-128"/>
                <a:cs typeface="ＭＳ 明朝" charset="-128"/>
              </a:rPr>
              <a:t>1995-2000</a:t>
            </a:r>
            <a:r>
              <a:rPr lang="ja-JP" altLang="en-US" sz="2200" dirty="0">
                <a:latin typeface="ＭＳ 明朝" charset="-128"/>
                <a:ea typeface="ＭＳ 明朝" charset="-128"/>
                <a:cs typeface="ＭＳ 明朝" charset="-128"/>
              </a:rPr>
              <a:t>年についての推計：</a:t>
            </a:r>
            <a:r>
              <a:rPr lang="en-US" altLang="ja-JP" sz="2200" dirty="0">
                <a:latin typeface="ＭＳ 明朝" charset="-128"/>
                <a:ea typeface="ＭＳ 明朝" charset="-128"/>
                <a:cs typeface="ＭＳ 明朝" charset="-128"/>
              </a:rPr>
              <a:t>2011</a:t>
            </a:r>
            <a:r>
              <a:rPr lang="ja-JP" altLang="en-US" sz="2200" dirty="0">
                <a:latin typeface="ＭＳ 明朝" charset="-128"/>
                <a:ea typeface="ＭＳ 明朝" charset="-128"/>
                <a:cs typeface="ＭＳ 明朝" charset="-128"/>
              </a:rPr>
              <a:t>年度第１回日本人口学会東日本部会で報告（原</a:t>
            </a:r>
            <a:r>
              <a:rPr lang="en-US" altLang="ja-JP" sz="2200" dirty="0">
                <a:latin typeface="ＭＳ 明朝" charset="-128"/>
                <a:ea typeface="ＭＳ 明朝" charset="-128"/>
                <a:cs typeface="ＭＳ 明朝" charset="-128"/>
              </a:rPr>
              <a:t>2011)</a:t>
            </a:r>
            <a:endParaRPr lang="ja-JP" sz="2200" dirty="0">
              <a:latin typeface="ＭＳ 明朝" charset="-128"/>
              <a:ea typeface="ＭＳ 明朝" charset="-128"/>
              <a:cs typeface="ＭＳ 明朝"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609600" y="304800"/>
            <a:ext cx="8001000" cy="1216025"/>
          </a:xfrm>
        </p:spPr>
        <p:txBody>
          <a:bodyPr anchor="t" anchorCtr="0"/>
          <a:lstStyle/>
          <a:p>
            <a:pPr eaLnBrk="1" hangingPunct="1"/>
            <a:r>
              <a:rPr kumimoji="0" lang="ja-JP" altLang="en-US" sz="2400">
                <a:solidFill>
                  <a:srgbClr val="000000"/>
                </a:solidFill>
                <a:latin typeface="ＭＳ 明朝" charset="-128"/>
                <a:ea typeface="ＭＳ 明朝" charset="-128"/>
                <a:cs typeface="ＭＳ 明朝" charset="-128"/>
              </a:rPr>
              <a:t>図</a:t>
            </a:r>
            <a:r>
              <a:rPr kumimoji="0" lang="en-US" altLang="ja-JP" sz="2400">
                <a:solidFill>
                  <a:srgbClr val="000000"/>
                </a:solidFill>
                <a:latin typeface="ＭＳ 明朝" charset="-128"/>
                <a:ea typeface="ＭＳ 明朝" charset="-128"/>
                <a:cs typeface="ＭＳ 明朝" charset="-128"/>
              </a:rPr>
              <a:t>6a</a:t>
            </a:r>
            <a:r>
              <a:rPr kumimoji="0" lang="ja-JP" altLang="en-US" sz="2400">
                <a:solidFill>
                  <a:srgbClr val="000000"/>
                </a:solidFill>
                <a:latin typeface="ＭＳ 明朝" charset="-128"/>
                <a:ea typeface="ＭＳ 明朝" charset="-128"/>
                <a:cs typeface="ＭＳ 明朝" charset="-128"/>
              </a:rPr>
              <a:t>　純移動率</a:t>
            </a:r>
            <a:r>
              <a:rPr kumimoji="0" lang="en-US" alt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分母を年齢別人口）構成比　</a:t>
            </a:r>
            <a:r>
              <a:rPr kumimoji="0" lang="en-US" altLang="ja-JP" sz="2400">
                <a:solidFill>
                  <a:srgbClr val="000000"/>
                </a:solidFill>
                <a:latin typeface="ＭＳ 明朝" charset="-128"/>
                <a:ea typeface="ＭＳ 明朝" charset="-128"/>
                <a:cs typeface="ＭＳ 明朝" charset="-128"/>
              </a:rPr>
              <a:t/>
            </a:r>
            <a:br>
              <a:rPr kumimoji="0" lang="en-US" altLang="ja-JP" sz="2400">
                <a:solidFill>
                  <a:srgbClr val="000000"/>
                </a:solidFill>
                <a:latin typeface="ＭＳ 明朝" charset="-128"/>
                <a:ea typeface="ＭＳ 明朝" charset="-128"/>
                <a:cs typeface="ＭＳ 明朝" charset="-128"/>
              </a:rPr>
            </a:br>
            <a:r>
              <a:rPr kumimoji="0" lang="ja-JP" altLang="ja-JP" sz="2400">
                <a:solidFill>
                  <a:srgbClr val="000000"/>
                </a:solidFill>
                <a:latin typeface="ＭＳ 明朝" charset="-128"/>
                <a:ea typeface="ＭＳ 明朝" charset="-128"/>
                <a:cs typeface="ＭＳ 明朝" charset="-128"/>
              </a:rPr>
              <a:t>　</a:t>
            </a:r>
            <a:r>
              <a:rPr kumimoji="0" lang="ja-JP" altLang="en-US" sz="2400">
                <a:solidFill>
                  <a:srgbClr val="000000"/>
                </a:solidFill>
                <a:latin typeface="ＭＳ 明朝" charset="-128"/>
                <a:ea typeface="ＭＳ 明朝" charset="-128"/>
                <a:cs typeface="ＭＳ 明朝" charset="-128"/>
              </a:rPr>
              <a:t>　　男子　　</a:t>
            </a:r>
            <a:r>
              <a:rPr kumimoji="0" lang="en-US" altLang="ja-JP" sz="2400">
                <a:solidFill>
                  <a:srgbClr val="000000"/>
                </a:solidFill>
                <a:latin typeface="ＭＳ 明朝" charset="-128"/>
                <a:ea typeface="ＭＳ 明朝" charset="-128"/>
                <a:cs typeface="ＭＳ 明朝" charset="-128"/>
              </a:rPr>
              <a:t>2005</a:t>
            </a:r>
            <a:r>
              <a:rPr kumimoji="0" lang="ja-JP" altLang="en-US" sz="2400">
                <a:solidFill>
                  <a:srgbClr val="000000"/>
                </a:solidFill>
                <a:latin typeface="ＭＳ 明朝" charset="-128"/>
                <a:ea typeface="ＭＳ 明朝" charset="-128"/>
                <a:cs typeface="ＭＳ 明朝" charset="-128"/>
              </a:rPr>
              <a:t>年</a:t>
            </a:r>
            <a:r>
              <a:rPr kumimoji="0" lang="en-US" altLang="ja-JP" sz="2400">
                <a:solidFill>
                  <a:srgbClr val="000000"/>
                </a:solidFill>
                <a:latin typeface="ＭＳ 明朝" charset="-128"/>
                <a:ea typeface="ＭＳ 明朝" charset="-128"/>
                <a:cs typeface="ＭＳ 明朝" charset="-128"/>
              </a:rPr>
              <a:t>-2010</a:t>
            </a:r>
            <a:r>
              <a:rPr kumimoji="0" lang="ja-JP" altLang="en-US" sz="2400">
                <a:solidFill>
                  <a:srgbClr val="000000"/>
                </a:solidFill>
                <a:latin typeface="ＭＳ 明朝" charset="-128"/>
                <a:ea typeface="ＭＳ 明朝" charset="-128"/>
                <a:cs typeface="ＭＳ 明朝" charset="-128"/>
              </a:rPr>
              <a:t>年</a:t>
            </a:r>
            <a:endParaRPr kumimoji="0" lang="en-US" altLang="ja-JP" sz="2400">
              <a:solidFill>
                <a:srgbClr val="000000"/>
              </a:solidFill>
              <a:latin typeface="ＭＳ 明朝" charset="-128"/>
              <a:ea typeface="ＭＳ 明朝" charset="-128"/>
              <a:cs typeface="ＭＳ 明朝" charset="-128"/>
            </a:endParaRPr>
          </a:p>
        </p:txBody>
      </p:sp>
      <p:pic>
        <p:nvPicPr>
          <p:cNvPr id="5" name="図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219200" y="1676400"/>
            <a:ext cx="6553200" cy="449452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609600" y="304800"/>
            <a:ext cx="8001000" cy="1216025"/>
          </a:xfrm>
        </p:spPr>
        <p:txBody>
          <a:bodyPr anchor="t" anchorCtr="0"/>
          <a:lstStyle/>
          <a:p>
            <a:pPr eaLnBrk="1" hangingPunct="1"/>
            <a:r>
              <a:rPr kumimoji="0" lang="ja-JP" altLang="en-US" sz="2400">
                <a:solidFill>
                  <a:srgbClr val="000000"/>
                </a:solidFill>
                <a:latin typeface="ＭＳ 明朝" charset="-128"/>
                <a:ea typeface="ＭＳ 明朝" charset="-128"/>
                <a:cs typeface="ＭＳ 明朝" charset="-128"/>
              </a:rPr>
              <a:t>図</a:t>
            </a:r>
            <a:r>
              <a:rPr kumimoji="0" lang="en-US" altLang="ja-JP" sz="2400">
                <a:solidFill>
                  <a:srgbClr val="000000"/>
                </a:solidFill>
                <a:latin typeface="ＭＳ 明朝" charset="-128"/>
                <a:ea typeface="ＭＳ 明朝" charset="-128"/>
                <a:cs typeface="ＭＳ 明朝" charset="-128"/>
              </a:rPr>
              <a:t>6</a:t>
            </a:r>
            <a:r>
              <a:rPr kumimoji="0" lang="ja-JP" altLang="en-US" sz="2400">
                <a:solidFill>
                  <a:srgbClr val="000000"/>
                </a:solidFill>
                <a:latin typeface="ＭＳ 明朝" charset="-128"/>
                <a:ea typeface="ＭＳ 明朝" charset="-128"/>
                <a:cs typeface="ＭＳ 明朝" charset="-128"/>
              </a:rPr>
              <a:t>ｂ　純移動率</a:t>
            </a:r>
            <a:r>
              <a:rPr kumimoji="0" lang="en-US" alt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分母を年齢別人口）構成比　</a:t>
            </a:r>
            <a:r>
              <a:rPr kumimoji="0" lang="en-US" altLang="ja-JP" sz="2400">
                <a:solidFill>
                  <a:srgbClr val="000000"/>
                </a:solidFill>
                <a:latin typeface="ＭＳ 明朝" charset="-128"/>
                <a:ea typeface="ＭＳ 明朝" charset="-128"/>
                <a:cs typeface="ＭＳ 明朝" charset="-128"/>
              </a:rPr>
              <a:t/>
            </a:r>
            <a:br>
              <a:rPr kumimoji="0" lang="en-US" altLang="ja-JP" sz="2400">
                <a:solidFill>
                  <a:srgbClr val="000000"/>
                </a:solidFill>
                <a:latin typeface="ＭＳ 明朝" charset="-128"/>
                <a:ea typeface="ＭＳ 明朝" charset="-128"/>
                <a:cs typeface="ＭＳ 明朝" charset="-128"/>
              </a:rPr>
            </a:br>
            <a:r>
              <a:rPr kumimoji="0" lang="ja-JP" altLang="ja-JP" sz="2400">
                <a:solidFill>
                  <a:srgbClr val="000000"/>
                </a:solidFill>
                <a:latin typeface="ＭＳ 明朝" charset="-128"/>
                <a:ea typeface="ＭＳ 明朝" charset="-128"/>
                <a:cs typeface="ＭＳ 明朝" charset="-128"/>
              </a:rPr>
              <a:t>　</a:t>
            </a:r>
            <a:r>
              <a:rPr kumimoji="0" lang="ja-JP" altLang="en-US" sz="2400">
                <a:solidFill>
                  <a:srgbClr val="000000"/>
                </a:solidFill>
                <a:latin typeface="ＭＳ 明朝" charset="-128"/>
                <a:ea typeface="ＭＳ 明朝" charset="-128"/>
                <a:cs typeface="ＭＳ 明朝" charset="-128"/>
              </a:rPr>
              <a:t>　　女子　</a:t>
            </a:r>
            <a:r>
              <a:rPr kumimoji="0" lang="en-US" altLang="ja-JP" sz="2400">
                <a:solidFill>
                  <a:srgbClr val="000000"/>
                </a:solidFill>
                <a:latin typeface="ＭＳ 明朝" charset="-128"/>
                <a:ea typeface="ＭＳ 明朝" charset="-128"/>
                <a:cs typeface="ＭＳ 明朝" charset="-128"/>
              </a:rPr>
              <a:t>2005</a:t>
            </a:r>
            <a:r>
              <a:rPr kumimoji="0" lang="ja-JP" altLang="en-US" sz="2400">
                <a:solidFill>
                  <a:srgbClr val="000000"/>
                </a:solidFill>
                <a:latin typeface="ＭＳ 明朝" charset="-128"/>
                <a:ea typeface="ＭＳ 明朝" charset="-128"/>
                <a:cs typeface="ＭＳ 明朝" charset="-128"/>
              </a:rPr>
              <a:t>年</a:t>
            </a:r>
            <a:r>
              <a:rPr kumimoji="0" lang="en-US" altLang="ja-JP" sz="2400">
                <a:solidFill>
                  <a:srgbClr val="000000"/>
                </a:solidFill>
                <a:latin typeface="ＭＳ 明朝" charset="-128"/>
                <a:ea typeface="ＭＳ 明朝" charset="-128"/>
                <a:cs typeface="ＭＳ 明朝" charset="-128"/>
              </a:rPr>
              <a:t>-2010</a:t>
            </a:r>
            <a:r>
              <a:rPr kumimoji="0" lang="ja-JP" altLang="en-US" sz="2400">
                <a:solidFill>
                  <a:srgbClr val="000000"/>
                </a:solidFill>
                <a:latin typeface="ＭＳ 明朝" charset="-128"/>
                <a:ea typeface="ＭＳ 明朝" charset="-128"/>
                <a:cs typeface="ＭＳ 明朝" charset="-128"/>
              </a:rPr>
              <a:t>年</a:t>
            </a:r>
            <a:endParaRPr kumimoji="0" lang="en-US" altLang="ja-JP" sz="2400">
              <a:solidFill>
                <a:srgbClr val="000000"/>
              </a:solidFill>
              <a:latin typeface="ＭＳ 明朝" charset="-128"/>
              <a:ea typeface="ＭＳ 明朝" charset="-128"/>
              <a:cs typeface="ＭＳ 明朝" charset="-128"/>
            </a:endParaRPr>
          </a:p>
        </p:txBody>
      </p:sp>
      <p:pic>
        <p:nvPicPr>
          <p:cNvPr id="4" name="図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24000" y="1676400"/>
            <a:ext cx="6183313" cy="43434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304800"/>
            <a:ext cx="8001000" cy="1216025"/>
          </a:xfrm>
        </p:spPr>
        <p:txBody>
          <a:bodyPr/>
          <a:lstStyle/>
          <a:p>
            <a:pPr eaLnBrk="1" hangingPunct="1"/>
            <a:r>
              <a:rPr kumimoji="0" lang="ja-JP" altLang="en-US" sz="2400">
                <a:solidFill>
                  <a:srgbClr val="000000"/>
                </a:solidFill>
                <a:latin typeface="ＭＳ 明朝" charset="-128"/>
                <a:ea typeface="ＭＳ 明朝" charset="-128"/>
                <a:cs typeface="ＭＳ 明朝" charset="-128"/>
              </a:rPr>
              <a:t>表１</a:t>
            </a:r>
            <a:r>
              <a:rPr kumimoji="0" lang="en-US" altLang="ja-JP" sz="2400">
                <a:solidFill>
                  <a:srgbClr val="000000"/>
                </a:solidFill>
                <a:latin typeface="ＭＳ 明朝" charset="-128"/>
                <a:ea typeface="ＭＳ 明朝" charset="-128"/>
                <a:cs typeface="ＭＳ 明朝" charset="-128"/>
              </a:rPr>
              <a:t>a  </a:t>
            </a:r>
            <a:r>
              <a:rPr kumimoji="0" lang="ja-JP" altLang="en-US" sz="2400">
                <a:solidFill>
                  <a:srgbClr val="000000"/>
                </a:solidFill>
                <a:latin typeface="ＭＳ 明朝" charset="-128"/>
                <a:ea typeface="ＭＳ 明朝" charset="-128"/>
                <a:cs typeface="ＭＳ 明朝" charset="-128"/>
              </a:rPr>
              <a:t>純移動率</a:t>
            </a:r>
            <a:r>
              <a:rPr kumimoji="0" lang="en-US" alt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分母</a:t>
            </a:r>
            <a:r>
              <a:rPr kumimoji="0" lang="ja-JP" altLang="en-US" sz="2400">
                <a:solidFill>
                  <a:schemeClr val="tx1"/>
                </a:solidFill>
                <a:latin typeface="ＭＳ 明朝" charset="-128"/>
                <a:ea typeface="ＭＳ 明朝" charset="-128"/>
                <a:cs typeface="ＭＳ 明朝" charset="-128"/>
              </a:rPr>
              <a:t>：年齢階級別人口</a:t>
            </a:r>
            <a:r>
              <a:rPr kumimoji="0" lang="ja-JP" altLang="en-US" sz="2400">
                <a:solidFill>
                  <a:srgbClr val="000000"/>
                </a:solidFill>
                <a:latin typeface="ＭＳ 明朝" charset="-128"/>
                <a:ea typeface="ＭＳ 明朝" charset="-128"/>
                <a:cs typeface="ＭＳ 明朝" charset="-128"/>
              </a:rPr>
              <a:t>）</a:t>
            </a:r>
            <a:r>
              <a:rPr kumimoji="0" lang="en-US" altLang="ja-JP" sz="2400">
                <a:solidFill>
                  <a:srgbClr val="000000"/>
                </a:solidFill>
                <a:latin typeface="ＭＳ 明朝" charset="-128"/>
                <a:ea typeface="ＭＳ 明朝" charset="-128"/>
                <a:cs typeface="ＭＳ 明朝" charset="-128"/>
              </a:rPr>
              <a:t/>
            </a:r>
            <a:br>
              <a:rPr kumimoji="0" lang="en-US" altLang="ja-JP" sz="2400">
                <a:solidFill>
                  <a:srgbClr val="000000"/>
                </a:solidFill>
                <a:latin typeface="ＭＳ 明朝" charset="-128"/>
                <a:ea typeface="ＭＳ 明朝" charset="-128"/>
                <a:cs typeface="ＭＳ 明朝" charset="-128"/>
              </a:rPr>
            </a:br>
            <a:r>
              <a:rPr kumimoji="0" lang="ja-JP" altLang="en-US" sz="2400">
                <a:solidFill>
                  <a:srgbClr val="000000"/>
                </a:solidFill>
                <a:latin typeface="ＭＳ 明朝" charset="-128"/>
                <a:ea typeface="ＭＳ 明朝" charset="-128"/>
                <a:cs typeface="ＭＳ 明朝" charset="-128"/>
              </a:rPr>
              <a:t>　　　　男子　</a:t>
            </a:r>
            <a:r>
              <a:rPr kumimoji="0" lang="en-US" altLang="ja-JP" sz="2400">
                <a:solidFill>
                  <a:srgbClr val="000000"/>
                </a:solidFill>
                <a:latin typeface="ＭＳ 明朝" charset="-128"/>
                <a:ea typeface="ＭＳ 明朝" charset="-128"/>
                <a:cs typeface="ＭＳ 明朝" charset="-128"/>
              </a:rPr>
              <a:t>2005-2010</a:t>
            </a:r>
            <a:r>
              <a:rPr kumimoji="0" lang="ja-JP" altLang="en-US" sz="2400">
                <a:solidFill>
                  <a:srgbClr val="000000"/>
                </a:solidFill>
                <a:latin typeface="ＭＳ 明朝" charset="-128"/>
                <a:ea typeface="ＭＳ 明朝" charset="-128"/>
                <a:cs typeface="ＭＳ 明朝" charset="-128"/>
              </a:rPr>
              <a:t>年</a:t>
            </a:r>
            <a:endParaRPr kumimoji="0" lang="ja-JP" altLang="en-US">
              <a:solidFill>
                <a:srgbClr val="000000"/>
              </a:solidFill>
              <a:latin typeface="ＭＳ 明朝" charset="-128"/>
              <a:ea typeface="ＭＳ 明朝" charset="-128"/>
              <a:cs typeface="ＭＳ 明朝" charset="-128"/>
            </a:endParaRPr>
          </a:p>
        </p:txBody>
      </p:sp>
      <p:pic>
        <p:nvPicPr>
          <p:cNvPr id="9" name="図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828800" y="1676400"/>
            <a:ext cx="5715000" cy="4368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304800"/>
            <a:ext cx="8001000" cy="1216025"/>
          </a:xfrm>
        </p:spPr>
        <p:txBody>
          <a:bodyPr/>
          <a:lstStyle/>
          <a:p>
            <a:pPr eaLnBrk="1" hangingPunct="1"/>
            <a:r>
              <a:rPr kumimoji="0" lang="ja-JP" altLang="en-US" sz="2400">
                <a:solidFill>
                  <a:srgbClr val="000000"/>
                </a:solidFill>
                <a:latin typeface="ＭＳ 明朝" charset="-128"/>
                <a:ea typeface="ＭＳ 明朝" charset="-128"/>
                <a:cs typeface="ＭＳ 明朝" charset="-128"/>
              </a:rPr>
              <a:t>表１</a:t>
            </a:r>
            <a:r>
              <a:rPr kumimoji="0" lang="en-US" altLang="ja-JP" sz="2400">
                <a:solidFill>
                  <a:srgbClr val="000000"/>
                </a:solidFill>
                <a:latin typeface="ＭＳ 明朝" charset="-128"/>
                <a:ea typeface="ＭＳ 明朝" charset="-128"/>
                <a:cs typeface="ＭＳ 明朝" charset="-128"/>
              </a:rPr>
              <a:t>b  </a:t>
            </a:r>
            <a:r>
              <a:rPr kumimoji="0" lang="ja-JP" altLang="en-US" sz="2400">
                <a:solidFill>
                  <a:srgbClr val="000000"/>
                </a:solidFill>
                <a:latin typeface="ＭＳ 明朝" charset="-128"/>
                <a:ea typeface="ＭＳ 明朝" charset="-128"/>
                <a:cs typeface="ＭＳ 明朝" charset="-128"/>
              </a:rPr>
              <a:t>純移動率</a:t>
            </a:r>
            <a:r>
              <a:rPr kumimoji="0" lang="en-US" alt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分母</a:t>
            </a:r>
            <a:r>
              <a:rPr kumimoji="0" lang="ja-JP" altLang="en-US" sz="2400">
                <a:solidFill>
                  <a:schemeClr val="tx1"/>
                </a:solidFill>
                <a:latin typeface="ＭＳ 明朝" charset="-128"/>
                <a:ea typeface="ＭＳ 明朝" charset="-128"/>
                <a:cs typeface="ＭＳ 明朝" charset="-128"/>
              </a:rPr>
              <a:t>の各配偶関係別人口</a:t>
            </a:r>
            <a:r>
              <a:rPr kumimoji="0" lang="ja-JP" altLang="en-US" sz="2400">
                <a:solidFill>
                  <a:srgbClr val="000000"/>
                </a:solidFill>
                <a:latin typeface="ＭＳ 明朝" charset="-128"/>
                <a:ea typeface="ＭＳ 明朝" charset="-128"/>
                <a:cs typeface="ＭＳ 明朝" charset="-128"/>
              </a:rPr>
              <a:t>）</a:t>
            </a:r>
            <a:r>
              <a:rPr kumimoji="0" lang="en-US" altLang="ja-JP" sz="2400">
                <a:solidFill>
                  <a:srgbClr val="000000"/>
                </a:solidFill>
                <a:latin typeface="ＭＳ 明朝" charset="-128"/>
                <a:ea typeface="ＭＳ 明朝" charset="-128"/>
                <a:cs typeface="ＭＳ 明朝" charset="-128"/>
              </a:rPr>
              <a:t/>
            </a:r>
            <a:br>
              <a:rPr kumimoji="0" lang="en-US" altLang="ja-JP" sz="2400">
                <a:solidFill>
                  <a:srgbClr val="000000"/>
                </a:solidFill>
                <a:latin typeface="ＭＳ 明朝" charset="-128"/>
                <a:ea typeface="ＭＳ 明朝" charset="-128"/>
                <a:cs typeface="ＭＳ 明朝" charset="-128"/>
              </a:rPr>
            </a:br>
            <a:r>
              <a:rPr kumimoji="0" lang="ja-JP" altLang="en-US" sz="2400">
                <a:solidFill>
                  <a:srgbClr val="000000"/>
                </a:solidFill>
                <a:latin typeface="ＭＳ 明朝" charset="-128"/>
                <a:ea typeface="ＭＳ 明朝" charset="-128"/>
                <a:cs typeface="ＭＳ 明朝" charset="-128"/>
              </a:rPr>
              <a:t>　　　　男子　</a:t>
            </a:r>
            <a:r>
              <a:rPr kumimoji="0" lang="en-US" altLang="ja-JP" sz="2400">
                <a:solidFill>
                  <a:srgbClr val="000000"/>
                </a:solidFill>
                <a:latin typeface="ＭＳ 明朝" charset="-128"/>
                <a:ea typeface="ＭＳ 明朝" charset="-128"/>
                <a:cs typeface="ＭＳ 明朝" charset="-128"/>
              </a:rPr>
              <a:t>2005-2010</a:t>
            </a:r>
            <a:r>
              <a:rPr kumimoji="0" lang="ja-JP" altLang="en-US" sz="2400">
                <a:solidFill>
                  <a:srgbClr val="000000"/>
                </a:solidFill>
                <a:latin typeface="ＭＳ 明朝" charset="-128"/>
                <a:ea typeface="ＭＳ 明朝" charset="-128"/>
                <a:cs typeface="ＭＳ 明朝" charset="-128"/>
              </a:rPr>
              <a:t>年</a:t>
            </a:r>
            <a:endParaRPr kumimoji="0" lang="ja-JP" altLang="en-US">
              <a:solidFill>
                <a:srgbClr val="000000"/>
              </a:solidFill>
              <a:latin typeface="ＭＳ 明朝" charset="-128"/>
              <a:ea typeface="ＭＳ 明朝" charset="-128"/>
              <a:cs typeface="ＭＳ 明朝" charset="-128"/>
            </a:endParaRPr>
          </a:p>
        </p:txBody>
      </p:sp>
      <p:pic>
        <p:nvPicPr>
          <p:cNvPr id="5" name="図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447800" y="1633534"/>
            <a:ext cx="5715000" cy="439896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304800"/>
            <a:ext cx="8001000" cy="1216025"/>
          </a:xfrm>
        </p:spPr>
        <p:txBody>
          <a:bodyPr/>
          <a:lstStyle/>
          <a:p>
            <a:pPr eaLnBrk="1" hangingPunct="1"/>
            <a:r>
              <a:rPr kumimoji="0" lang="ja-JP" altLang="en-US" sz="2400">
                <a:solidFill>
                  <a:srgbClr val="000000"/>
                </a:solidFill>
                <a:latin typeface="ＭＳ 明朝" charset="-128"/>
                <a:ea typeface="ＭＳ 明朝" charset="-128"/>
                <a:cs typeface="ＭＳ 明朝" charset="-128"/>
              </a:rPr>
              <a:t>表</a:t>
            </a:r>
            <a:r>
              <a:rPr kumimoji="0" lang="en-US" altLang="ja-JP" sz="2400">
                <a:solidFill>
                  <a:srgbClr val="000000"/>
                </a:solidFill>
                <a:latin typeface="ＭＳ 明朝" charset="-128"/>
                <a:ea typeface="ＭＳ 明朝" charset="-128"/>
                <a:cs typeface="ＭＳ 明朝" charset="-128"/>
              </a:rPr>
              <a:t>2a  </a:t>
            </a:r>
            <a:r>
              <a:rPr kumimoji="0" lang="ja-JP" altLang="en-US" sz="2400">
                <a:solidFill>
                  <a:srgbClr val="000000"/>
                </a:solidFill>
                <a:latin typeface="ＭＳ 明朝" charset="-128"/>
                <a:ea typeface="ＭＳ 明朝" charset="-128"/>
                <a:cs typeface="ＭＳ 明朝" charset="-128"/>
              </a:rPr>
              <a:t>純移動率</a:t>
            </a:r>
            <a:r>
              <a:rPr kumimoji="0" lang="en-US" alt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分母</a:t>
            </a:r>
            <a:r>
              <a:rPr kumimoji="0" lang="ja-JP" altLang="en-US" sz="2400">
                <a:solidFill>
                  <a:schemeClr val="tx1"/>
                </a:solidFill>
                <a:latin typeface="ＭＳ 明朝" charset="-128"/>
                <a:ea typeface="ＭＳ 明朝" charset="-128"/>
                <a:cs typeface="ＭＳ 明朝" charset="-128"/>
              </a:rPr>
              <a:t>：年齢階級別人口</a:t>
            </a:r>
            <a:r>
              <a:rPr kumimoji="0" lang="ja-JP" altLang="en-US" sz="2400">
                <a:solidFill>
                  <a:srgbClr val="000000"/>
                </a:solidFill>
                <a:latin typeface="ＭＳ 明朝" charset="-128"/>
                <a:ea typeface="ＭＳ 明朝" charset="-128"/>
                <a:cs typeface="ＭＳ 明朝" charset="-128"/>
              </a:rPr>
              <a:t>）</a:t>
            </a:r>
            <a:r>
              <a:rPr kumimoji="0" lang="en-US" altLang="ja-JP" sz="2400">
                <a:solidFill>
                  <a:srgbClr val="000000"/>
                </a:solidFill>
                <a:latin typeface="ＭＳ 明朝" charset="-128"/>
                <a:ea typeface="ＭＳ 明朝" charset="-128"/>
                <a:cs typeface="ＭＳ 明朝" charset="-128"/>
              </a:rPr>
              <a:t/>
            </a:r>
            <a:br>
              <a:rPr kumimoji="0" lang="en-US" altLang="ja-JP" sz="2400">
                <a:solidFill>
                  <a:srgbClr val="000000"/>
                </a:solidFill>
                <a:latin typeface="ＭＳ 明朝" charset="-128"/>
                <a:ea typeface="ＭＳ 明朝" charset="-128"/>
                <a:cs typeface="ＭＳ 明朝" charset="-128"/>
              </a:rPr>
            </a:br>
            <a:r>
              <a:rPr kumimoji="0" lang="ja-JP" altLang="en-US" sz="2400">
                <a:solidFill>
                  <a:srgbClr val="000000"/>
                </a:solidFill>
                <a:latin typeface="ＭＳ 明朝" charset="-128"/>
                <a:ea typeface="ＭＳ 明朝" charset="-128"/>
                <a:cs typeface="ＭＳ 明朝" charset="-128"/>
              </a:rPr>
              <a:t>　　　　女子　</a:t>
            </a:r>
            <a:r>
              <a:rPr kumimoji="0" lang="en-US" altLang="ja-JP" sz="2400">
                <a:solidFill>
                  <a:srgbClr val="000000"/>
                </a:solidFill>
                <a:latin typeface="ＭＳ 明朝" charset="-128"/>
                <a:ea typeface="ＭＳ 明朝" charset="-128"/>
                <a:cs typeface="ＭＳ 明朝" charset="-128"/>
              </a:rPr>
              <a:t>2005-2010</a:t>
            </a:r>
            <a:r>
              <a:rPr kumimoji="0" lang="ja-JP" altLang="en-US" sz="2400">
                <a:solidFill>
                  <a:srgbClr val="000000"/>
                </a:solidFill>
                <a:latin typeface="ＭＳ 明朝" charset="-128"/>
                <a:ea typeface="ＭＳ 明朝" charset="-128"/>
                <a:cs typeface="ＭＳ 明朝" charset="-128"/>
              </a:rPr>
              <a:t>年</a:t>
            </a:r>
            <a:endParaRPr kumimoji="0" lang="ja-JP" altLang="en-US">
              <a:solidFill>
                <a:srgbClr val="000000"/>
              </a:solidFill>
              <a:latin typeface="ＭＳ 明朝" charset="-128"/>
              <a:ea typeface="ＭＳ 明朝" charset="-128"/>
              <a:cs typeface="ＭＳ 明朝" charset="-128"/>
            </a:endParaRPr>
          </a:p>
        </p:txBody>
      </p:sp>
      <p:pic>
        <p:nvPicPr>
          <p:cNvPr id="4" name="図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752600" y="1752600"/>
            <a:ext cx="5702300" cy="4114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304800"/>
            <a:ext cx="8001000" cy="1216025"/>
          </a:xfrm>
        </p:spPr>
        <p:txBody>
          <a:bodyPr/>
          <a:lstStyle/>
          <a:p>
            <a:pPr eaLnBrk="1" hangingPunct="1"/>
            <a:r>
              <a:rPr kumimoji="0" lang="ja-JP" altLang="en-US" sz="2400">
                <a:solidFill>
                  <a:srgbClr val="000000"/>
                </a:solidFill>
                <a:latin typeface="ＭＳ 明朝" charset="-128"/>
                <a:ea typeface="ＭＳ 明朝" charset="-128"/>
                <a:cs typeface="ＭＳ 明朝" charset="-128"/>
              </a:rPr>
              <a:t>表</a:t>
            </a:r>
            <a:r>
              <a:rPr kumimoji="0" lang="en-US" altLang="ja-JP" sz="2400">
                <a:solidFill>
                  <a:srgbClr val="000000"/>
                </a:solidFill>
                <a:latin typeface="ＭＳ 明朝" charset="-128"/>
                <a:ea typeface="ＭＳ 明朝" charset="-128"/>
                <a:cs typeface="ＭＳ 明朝" charset="-128"/>
              </a:rPr>
              <a:t>2a  </a:t>
            </a:r>
            <a:r>
              <a:rPr kumimoji="0" lang="ja-JP" altLang="en-US" sz="2400">
                <a:solidFill>
                  <a:srgbClr val="000000"/>
                </a:solidFill>
                <a:latin typeface="ＭＳ 明朝" charset="-128"/>
                <a:ea typeface="ＭＳ 明朝" charset="-128"/>
                <a:cs typeface="ＭＳ 明朝" charset="-128"/>
              </a:rPr>
              <a:t>純移動率</a:t>
            </a:r>
            <a:r>
              <a:rPr kumimoji="0" lang="en-US" altLang="ja-JP" sz="2400">
                <a:solidFill>
                  <a:srgbClr val="000000"/>
                </a:solidFill>
                <a:latin typeface="ＭＳ 明朝" charset="-128"/>
                <a:ea typeface="ＭＳ 明朝" charset="-128"/>
                <a:cs typeface="ＭＳ 明朝" charset="-128"/>
              </a:rPr>
              <a:t>(</a:t>
            </a:r>
            <a:r>
              <a:rPr kumimoji="0" lang="ja-JP" altLang="en-US" sz="2400">
                <a:solidFill>
                  <a:srgbClr val="000000"/>
                </a:solidFill>
                <a:latin typeface="ＭＳ 明朝" charset="-128"/>
                <a:ea typeface="ＭＳ 明朝" charset="-128"/>
                <a:cs typeface="ＭＳ 明朝" charset="-128"/>
              </a:rPr>
              <a:t>分母</a:t>
            </a:r>
            <a:r>
              <a:rPr kumimoji="0" lang="ja-JP" altLang="en-US" sz="2400">
                <a:solidFill>
                  <a:schemeClr val="tx1"/>
                </a:solidFill>
                <a:latin typeface="ＭＳ 明朝" charset="-128"/>
                <a:ea typeface="ＭＳ 明朝" charset="-128"/>
                <a:cs typeface="ＭＳ 明朝" charset="-128"/>
              </a:rPr>
              <a:t>の各配偶関係別人口</a:t>
            </a:r>
            <a:r>
              <a:rPr kumimoji="0" lang="ja-JP" altLang="en-US" sz="2400">
                <a:solidFill>
                  <a:srgbClr val="000000"/>
                </a:solidFill>
                <a:latin typeface="ＭＳ 明朝" charset="-128"/>
                <a:ea typeface="ＭＳ 明朝" charset="-128"/>
                <a:cs typeface="ＭＳ 明朝" charset="-128"/>
              </a:rPr>
              <a:t>）</a:t>
            </a:r>
            <a:r>
              <a:rPr kumimoji="0" lang="en-US" altLang="ja-JP" sz="2400">
                <a:solidFill>
                  <a:srgbClr val="000000"/>
                </a:solidFill>
                <a:latin typeface="ＭＳ 明朝" charset="-128"/>
                <a:ea typeface="ＭＳ 明朝" charset="-128"/>
                <a:cs typeface="ＭＳ 明朝" charset="-128"/>
              </a:rPr>
              <a:t/>
            </a:r>
            <a:br>
              <a:rPr kumimoji="0" lang="en-US" altLang="ja-JP" sz="2400">
                <a:solidFill>
                  <a:srgbClr val="000000"/>
                </a:solidFill>
                <a:latin typeface="ＭＳ 明朝" charset="-128"/>
                <a:ea typeface="ＭＳ 明朝" charset="-128"/>
                <a:cs typeface="ＭＳ 明朝" charset="-128"/>
              </a:rPr>
            </a:br>
            <a:r>
              <a:rPr kumimoji="0" lang="ja-JP" altLang="en-US" sz="2400">
                <a:solidFill>
                  <a:srgbClr val="000000"/>
                </a:solidFill>
                <a:latin typeface="ＭＳ 明朝" charset="-128"/>
                <a:ea typeface="ＭＳ 明朝" charset="-128"/>
                <a:cs typeface="ＭＳ 明朝" charset="-128"/>
              </a:rPr>
              <a:t>　　　　女子　</a:t>
            </a:r>
            <a:r>
              <a:rPr kumimoji="0" lang="en-US" altLang="ja-JP" sz="2400">
                <a:solidFill>
                  <a:srgbClr val="000000"/>
                </a:solidFill>
                <a:latin typeface="ＭＳ 明朝" charset="-128"/>
                <a:ea typeface="ＭＳ 明朝" charset="-128"/>
                <a:cs typeface="ＭＳ 明朝" charset="-128"/>
              </a:rPr>
              <a:t>2005-2010</a:t>
            </a:r>
            <a:r>
              <a:rPr kumimoji="0" lang="ja-JP" altLang="en-US" sz="2400">
                <a:solidFill>
                  <a:srgbClr val="000000"/>
                </a:solidFill>
                <a:latin typeface="ＭＳ 明朝" charset="-128"/>
                <a:ea typeface="ＭＳ 明朝" charset="-128"/>
                <a:cs typeface="ＭＳ 明朝" charset="-128"/>
              </a:rPr>
              <a:t>年</a:t>
            </a:r>
            <a:endParaRPr kumimoji="0" lang="ja-JP" altLang="en-US">
              <a:solidFill>
                <a:srgbClr val="000000"/>
              </a:solidFill>
              <a:latin typeface="ＭＳ 明朝" charset="-128"/>
              <a:ea typeface="ＭＳ 明朝" charset="-128"/>
              <a:cs typeface="ＭＳ 明朝" charset="-128"/>
            </a:endParaRPr>
          </a:p>
        </p:txBody>
      </p:sp>
      <p:pic>
        <p:nvPicPr>
          <p:cNvPr id="5" name="図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676400" y="1828800"/>
            <a:ext cx="5956300" cy="4140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kumimoji="0" lang="ja-JP" altLang="en-US">
                <a:solidFill>
                  <a:srgbClr val="000000"/>
                </a:solidFill>
                <a:latin typeface="ＭＳ 明朝" charset="-128"/>
                <a:ea typeface="ＭＳ 明朝" charset="-128"/>
                <a:cs typeface="ＭＳ 明朝" charset="-128"/>
              </a:rPr>
              <a:t>まとめ　</a:t>
            </a:r>
            <a:r>
              <a:rPr kumimoji="0" lang="ja-JP" altLang="en-US" sz="3200">
                <a:solidFill>
                  <a:srgbClr val="000000"/>
                </a:solidFill>
                <a:latin typeface="ＭＳ 明朝" charset="-128"/>
                <a:ea typeface="ＭＳ 明朝" charset="-128"/>
                <a:cs typeface="ＭＳ 明朝" charset="-128"/>
              </a:rPr>
              <a:t>その１</a:t>
            </a:r>
          </a:p>
        </p:txBody>
      </p:sp>
      <p:sp>
        <p:nvSpPr>
          <p:cNvPr id="51203" name="Rectangle 3"/>
          <p:cNvSpPr>
            <a:spLocks noGrp="1" noChangeArrowheads="1"/>
          </p:cNvSpPr>
          <p:nvPr>
            <p:ph type="body" idx="1"/>
          </p:nvPr>
        </p:nvSpPr>
        <p:spPr>
          <a:xfrm>
            <a:off x="566738" y="1752600"/>
            <a:ext cx="8043862" cy="4495800"/>
          </a:xfrm>
        </p:spPr>
        <p:txBody>
          <a:bodyPr/>
          <a:lstStyle/>
          <a:p>
            <a:pPr marL="514350" indent="-514350">
              <a:buFont typeface="+mj-lt"/>
              <a:buAutoNum type="arabicPeriod"/>
            </a:pPr>
            <a:r>
              <a:rPr lang="ja-JP" altLang="en-US" sz="2800"/>
              <a:t>男女とも大学進学までは転入超過が強いが、大学卒業・就職期に急激な転出超過に転じ、その後、徐々に回復し女子では家族形成期以降の</a:t>
            </a:r>
            <a:r>
              <a:rPr lang="en-US" sz="2800"/>
              <a:t>30</a:t>
            </a:r>
            <a:r>
              <a:rPr lang="ja-JP" altLang="en-US" sz="2800"/>
              <a:t>代後半から、男子は</a:t>
            </a:r>
            <a:r>
              <a:rPr lang="en-US" sz="2800"/>
              <a:t>55-64</a:t>
            </a:r>
            <a:r>
              <a:rPr lang="ja-JP" altLang="en-US" sz="2800"/>
              <a:t>歳の退職年齢から転入超過傾向が強まる。 </a:t>
            </a:r>
            <a:endParaRPr lang="en-US" altLang="ja-JP" sz="2800"/>
          </a:p>
          <a:p>
            <a:pPr marL="514350" indent="-514350">
              <a:buFont typeface="+mj-lt"/>
              <a:buAutoNum type="arabicPeriod"/>
            </a:pPr>
            <a:r>
              <a:rPr lang="ja-JP" altLang="en-US" sz="2800"/>
              <a:t>未婚者の純移動率は全体の純移動率の前半部分、有配偶者の純移動率は後半部分に対応する。</a:t>
            </a:r>
          </a:p>
          <a:p>
            <a:endParaRPr lang="ja-JP" altLang="en-US" sz="2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kumimoji="0" lang="ja-JP" altLang="en-US">
                <a:solidFill>
                  <a:srgbClr val="000000"/>
                </a:solidFill>
                <a:latin typeface="ＭＳ 明朝" charset="-128"/>
                <a:ea typeface="ＭＳ 明朝" charset="-128"/>
                <a:cs typeface="ＭＳ 明朝" charset="-128"/>
              </a:rPr>
              <a:t>まとめ　</a:t>
            </a:r>
            <a:r>
              <a:rPr kumimoji="0" lang="ja-JP" altLang="en-US" sz="3600">
                <a:solidFill>
                  <a:srgbClr val="000000"/>
                </a:solidFill>
                <a:latin typeface="ＭＳ 明朝" charset="-128"/>
                <a:ea typeface="ＭＳ 明朝" charset="-128"/>
                <a:cs typeface="ＭＳ 明朝" charset="-128"/>
              </a:rPr>
              <a:t>その２</a:t>
            </a:r>
          </a:p>
        </p:txBody>
      </p:sp>
      <p:sp>
        <p:nvSpPr>
          <p:cNvPr id="53251" name="Rectangle 3"/>
          <p:cNvSpPr>
            <a:spLocks noGrp="1" noChangeArrowheads="1"/>
          </p:cNvSpPr>
          <p:nvPr>
            <p:ph type="body" idx="1"/>
          </p:nvPr>
        </p:nvSpPr>
        <p:spPr>
          <a:xfrm>
            <a:off x="566738" y="1752600"/>
            <a:ext cx="8043862" cy="4495800"/>
          </a:xfrm>
        </p:spPr>
        <p:txBody>
          <a:bodyPr/>
          <a:lstStyle/>
          <a:p>
            <a:pPr marL="514350" indent="-514350" eaLnBrk="1" hangingPunct="1">
              <a:buFont typeface="+mj-lt"/>
              <a:buAutoNum type="arabicPeriod" startAt="3"/>
            </a:pPr>
            <a:r>
              <a:rPr lang="ja-JP" altLang="en-US" sz="2800" dirty="0"/>
              <a:t>死別者は</a:t>
            </a:r>
            <a:r>
              <a:rPr lang="en-US" sz="2800" dirty="0"/>
              <a:t>40</a:t>
            </a:r>
            <a:r>
              <a:rPr lang="ja-JP" altLang="en-US" sz="2800" dirty="0"/>
              <a:t>歳以降から男子で転出超過、女子で転入超過（</a:t>
            </a:r>
            <a:r>
              <a:rPr lang="en-US" sz="2800" dirty="0"/>
              <a:t>70</a:t>
            </a:r>
            <a:r>
              <a:rPr lang="ja-JP" altLang="en-US" sz="2800" dirty="0"/>
              <a:t>歳以上では転出超過）傾向を示す。</a:t>
            </a:r>
            <a:endParaRPr lang="ja-JP" sz="2800" dirty="0">
              <a:latin typeface="ＭＳ 明朝" charset="-128"/>
              <a:ea typeface="ＭＳ 明朝" charset="-128"/>
              <a:cs typeface="ＭＳ 明朝" charset="-128"/>
            </a:endParaRPr>
          </a:p>
          <a:p>
            <a:pPr marL="514350" indent="-514350" eaLnBrk="1" hangingPunct="1">
              <a:buFont typeface="+mj-lt"/>
              <a:buAutoNum type="arabicPeriod" startAt="3"/>
            </a:pPr>
            <a:r>
              <a:rPr lang="ja-JP" altLang="en-US" sz="2800" dirty="0"/>
              <a:t>離別者は男女とも全年齢で転出超過（特に</a:t>
            </a:r>
            <a:r>
              <a:rPr lang="en-US" sz="2800" dirty="0"/>
              <a:t>25</a:t>
            </a:r>
            <a:r>
              <a:rPr lang="en-US" altLang="ja-JP" sz="2800" dirty="0"/>
              <a:t>-</a:t>
            </a:r>
            <a:r>
              <a:rPr lang="en-US" sz="2800" dirty="0"/>
              <a:t>34</a:t>
            </a:r>
            <a:r>
              <a:rPr lang="ja-JP" altLang="en-US" sz="2800" dirty="0"/>
              <a:t>歳の家族形成期）傾向を示す。</a:t>
            </a:r>
            <a:endParaRPr lang="en-US" altLang="ja-JP" sz="2800" dirty="0"/>
          </a:p>
          <a:p>
            <a:pPr marL="514350" indent="-514350" eaLnBrk="1" hangingPunct="1">
              <a:buFont typeface="+mj-lt"/>
              <a:buAutoNum type="arabicPeriod" startAt="3"/>
            </a:pPr>
            <a:r>
              <a:rPr lang="en-US" sz="2800" dirty="0"/>
              <a:t>1995</a:t>
            </a:r>
            <a:r>
              <a:rPr lang="ja-JP" altLang="en-US" sz="2800" dirty="0"/>
              <a:t>年から</a:t>
            </a:r>
            <a:r>
              <a:rPr lang="en-US" sz="2800" dirty="0"/>
              <a:t>200</a:t>
            </a:r>
            <a:r>
              <a:rPr lang="en-US" altLang="ja-JP" sz="2800" dirty="0"/>
              <a:t>5</a:t>
            </a:r>
            <a:r>
              <a:rPr lang="ja-JP" altLang="en-US" sz="2800" dirty="0"/>
              <a:t>年までの</a:t>
            </a:r>
            <a:r>
              <a:rPr lang="en-US" altLang="ja-JP" sz="2800" dirty="0"/>
              <a:t>3</a:t>
            </a:r>
            <a:r>
              <a:rPr lang="ja-JP" altLang="en-US" sz="2800" dirty="0"/>
              <a:t>期間について</a:t>
            </a:r>
            <a:r>
              <a:rPr lang="en-US" sz="2800" dirty="0"/>
              <a:t>,</a:t>
            </a:r>
            <a:r>
              <a:rPr lang="ja-JP" altLang="en-US" sz="2800" dirty="0"/>
              <a:t>全体の純移動率</a:t>
            </a:r>
            <a:r>
              <a:rPr lang="en-US" sz="2800" dirty="0"/>
              <a:t>,</a:t>
            </a:r>
            <a:r>
              <a:rPr lang="ja-JP" altLang="en-US" sz="2800" dirty="0"/>
              <a:t>配偶関係別純移動率（分母：年齢別人口）</a:t>
            </a:r>
            <a:r>
              <a:rPr lang="en-US" sz="2800" dirty="0"/>
              <a:t>,</a:t>
            </a:r>
            <a:r>
              <a:rPr lang="ja-JP" altLang="en-US" sz="2800" dirty="0"/>
              <a:t>純移動率（分母：配偶関係別人口）など</a:t>
            </a:r>
            <a:r>
              <a:rPr lang="en-US" sz="2800" dirty="0"/>
              <a:t>,</a:t>
            </a:r>
            <a:r>
              <a:rPr lang="ja-JP" altLang="en-US" sz="2800" dirty="0"/>
              <a:t>総ての点で近似したパターンを描いており</a:t>
            </a:r>
            <a:r>
              <a:rPr lang="en-US" sz="2800" dirty="0"/>
              <a:t>,</a:t>
            </a:r>
            <a:r>
              <a:rPr lang="ja-JP" altLang="en-US" sz="2800" dirty="0"/>
              <a:t>推計モデルとしての安定性に大きな問題は見られない。</a:t>
            </a:r>
            <a:endParaRPr lang="en-US" altLang="ja-JP" sz="2800" dirty="0"/>
          </a:p>
          <a:p>
            <a:pPr marL="514350" indent="-514350" eaLnBrk="1" hangingPunct="1">
              <a:buFont typeface="+mj-lt"/>
              <a:buAutoNum type="arabicPeriod" startAt="3"/>
            </a:pPr>
            <a:endParaRPr lang="ja-JP" altLang="en-US" sz="2800" dirty="0"/>
          </a:p>
          <a:p>
            <a:pPr marL="514350" indent="-514350" eaLnBrk="1" hangingPunct="1">
              <a:buFont typeface="+mj-lt"/>
              <a:buAutoNum type="arabicPeriod" startAt="3"/>
            </a:pPr>
            <a:endParaRPr lang="en-US" altLang="ja-JP" sz="2800" dirty="0"/>
          </a:p>
          <a:p>
            <a:pPr marL="514350" indent="-514350" eaLnBrk="1" hangingPunct="1">
              <a:buFont typeface="+mj-lt"/>
              <a:buAutoNum type="arabicPeriod" startAt="3"/>
            </a:pPr>
            <a:r>
              <a:rPr lang="ja-JP" sz="2800" dirty="0"/>
              <a:t> </a:t>
            </a:r>
            <a:endParaRPr lang="ja-JP" sz="2800" dirty="0">
              <a:latin typeface="ＭＳ 明朝" charset="-128"/>
              <a:ea typeface="ＭＳ 明朝" charset="-128"/>
              <a:cs typeface="ＭＳ 明朝"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kumimoji="0" lang="ja-JP" altLang="en-US" sz="2800">
                <a:latin typeface="ＭＳ 明朝" charset="-128"/>
                <a:ea typeface="ＭＳ 明朝" charset="-128"/>
                <a:cs typeface="ＭＳ 明朝" charset="-128"/>
              </a:rPr>
              <a:t>参考文献　その１</a:t>
            </a:r>
            <a:endParaRPr kumimoji="0" lang="ja-JP" altLang="en-US">
              <a:latin typeface="ＭＳ 明朝" charset="-128"/>
              <a:ea typeface="ＭＳ 明朝" charset="-128"/>
              <a:cs typeface="ＭＳ 明朝" charset="-128"/>
            </a:endParaRPr>
          </a:p>
        </p:txBody>
      </p:sp>
      <p:sp>
        <p:nvSpPr>
          <p:cNvPr id="55299" name="Text Box 4"/>
          <p:cNvSpPr txBox="1">
            <a:spLocks noChangeArrowheads="1"/>
          </p:cNvSpPr>
          <p:nvPr/>
        </p:nvSpPr>
        <p:spPr bwMode="auto">
          <a:xfrm>
            <a:off x="899592" y="2204864"/>
            <a:ext cx="7554118" cy="3123932"/>
          </a:xfrm>
          <a:prstGeom prst="rect">
            <a:avLst/>
          </a:prstGeom>
          <a:noFill/>
          <a:ln w="9525">
            <a:noFill/>
            <a:miter lim="800000"/>
            <a:headEnd/>
            <a:tailEnd/>
          </a:ln>
        </p:spPr>
        <p:txBody>
          <a:bodyPr wrap="square">
            <a:prstTxWarp prst="textNoShape">
              <a:avLst/>
            </a:prstTxWarp>
            <a:spAutoFit/>
          </a:bodyPr>
          <a:lstStyle/>
          <a:p>
            <a:r>
              <a:rPr lang="ja-JP" altLang="ja-JP" sz="1400" dirty="0"/>
              <a:t>石川晃</a:t>
            </a:r>
            <a:r>
              <a:rPr lang="en-US" altLang="ja-JP" sz="1400" dirty="0"/>
              <a:t>,1999</a:t>
            </a:r>
            <a:r>
              <a:rPr lang="ja-JP" altLang="ja-JP" sz="1400" dirty="0"/>
              <a:t>「有配偶関係別生命表：</a:t>
            </a:r>
            <a:r>
              <a:rPr lang="en-US" altLang="ja-JP" sz="1400" dirty="0"/>
              <a:t>1995</a:t>
            </a:r>
            <a:r>
              <a:rPr lang="ja-JP" altLang="ja-JP" sz="1400" dirty="0"/>
              <a:t>年」，『人口問題研究』</a:t>
            </a:r>
            <a:r>
              <a:rPr lang="en-US" altLang="ja-JP" sz="1400" dirty="0"/>
              <a:t>55-1</a:t>
            </a:r>
            <a:r>
              <a:rPr lang="ja-JP" altLang="ja-JP" sz="1400" dirty="0"/>
              <a:t>：</a:t>
            </a:r>
            <a:r>
              <a:rPr lang="en-US" altLang="ja-JP" sz="1400" dirty="0"/>
              <a:t>35-59</a:t>
            </a:r>
            <a:endParaRPr lang="ja-JP" altLang="ja-JP" sz="1400" dirty="0"/>
          </a:p>
          <a:p>
            <a:r>
              <a:rPr lang="ja-JP" altLang="en-US" sz="1400" dirty="0" smtClean="0"/>
              <a:t>厚生省</a:t>
            </a:r>
            <a:r>
              <a:rPr lang="ja-JP" altLang="en-US" sz="1400" dirty="0"/>
              <a:t>大臣官房統計情報部</a:t>
            </a:r>
            <a:r>
              <a:rPr lang="en-US" altLang="ja-JP" sz="1400" dirty="0"/>
              <a:t>,1999,</a:t>
            </a:r>
            <a:r>
              <a:rPr lang="ja-JP" altLang="en-US" sz="1400" dirty="0"/>
              <a:t>　</a:t>
            </a:r>
            <a:r>
              <a:rPr lang="en-US" altLang="ja-JP" sz="1400" dirty="0"/>
              <a:t>『</a:t>
            </a:r>
            <a:r>
              <a:rPr lang="ja-JP" altLang="en-US" sz="1400" dirty="0"/>
              <a:t>人口動態統計 明治</a:t>
            </a:r>
            <a:r>
              <a:rPr lang="en-US" altLang="ja-JP" sz="1400" dirty="0"/>
              <a:t>32</a:t>
            </a:r>
            <a:r>
              <a:rPr lang="ja-JP" altLang="en-US" sz="1400" dirty="0"/>
              <a:t>年～平成９年（</a:t>
            </a:r>
            <a:r>
              <a:rPr lang="en-US" altLang="ja-JP" sz="1400" dirty="0"/>
              <a:t>1899</a:t>
            </a:r>
            <a:r>
              <a:rPr lang="ja-JP" altLang="en-US" sz="1400" dirty="0"/>
              <a:t>～</a:t>
            </a:r>
            <a:r>
              <a:rPr lang="en-US" altLang="ja-JP" sz="1400" dirty="0"/>
              <a:t>1997</a:t>
            </a:r>
            <a:r>
              <a:rPr lang="ja-JP" altLang="en-US" sz="1400" dirty="0"/>
              <a:t>）</a:t>
            </a:r>
            <a:r>
              <a:rPr lang="en-US" altLang="ja-JP" sz="1400" dirty="0"/>
              <a:t>』, </a:t>
            </a:r>
            <a:r>
              <a:rPr lang="ja-JP" altLang="en-US" sz="1400" dirty="0"/>
              <a:t>（財）厚生労働統計協会 </a:t>
            </a:r>
          </a:p>
          <a:p>
            <a:r>
              <a:rPr lang="ja-JP" altLang="en-US" sz="1400" dirty="0" smtClean="0"/>
              <a:t>国立</a:t>
            </a:r>
            <a:r>
              <a:rPr lang="ja-JP" altLang="en-US" sz="1400" dirty="0"/>
              <a:t>社会保障・人口問題研究所</a:t>
            </a:r>
            <a:r>
              <a:rPr lang="en-US" altLang="ja-JP" sz="1400" dirty="0"/>
              <a:t>,2009,</a:t>
            </a:r>
            <a:r>
              <a:rPr lang="ja-JP" altLang="en-US" sz="1400" dirty="0"/>
              <a:t>「日本の市区町村別将来推計人口</a:t>
            </a:r>
            <a:r>
              <a:rPr lang="en-US" altLang="ja-JP" sz="1400" dirty="0"/>
              <a:t>−</a:t>
            </a:r>
            <a:r>
              <a:rPr lang="ja-JP" altLang="en-US" sz="1400" dirty="0"/>
              <a:t>平成</a:t>
            </a:r>
            <a:r>
              <a:rPr lang="en-US" altLang="ja-JP" sz="1400" dirty="0"/>
              <a:t>17(2005</a:t>
            </a:r>
            <a:r>
              <a:rPr lang="ja-JP" altLang="en-US" sz="1400" dirty="0"/>
              <a:t>）</a:t>
            </a:r>
            <a:r>
              <a:rPr lang="en-US" altLang="ja-JP" sz="1400" dirty="0"/>
              <a:t>-47(2035</a:t>
            </a:r>
            <a:r>
              <a:rPr lang="ja-JP" altLang="en-US" sz="1400" dirty="0"/>
              <a:t>）年 平成</a:t>
            </a:r>
            <a:r>
              <a:rPr lang="en-US" altLang="ja-JP" sz="1400" dirty="0"/>
              <a:t>20</a:t>
            </a:r>
            <a:r>
              <a:rPr lang="ja-JP" altLang="en-US" sz="1400" dirty="0"/>
              <a:t>年</a:t>
            </a:r>
            <a:r>
              <a:rPr lang="en-US" altLang="ja-JP" sz="1400" dirty="0"/>
              <a:t>12</a:t>
            </a:r>
            <a:r>
              <a:rPr lang="ja-JP" altLang="en-US" sz="1400" dirty="0"/>
              <a:t>月推計」 人口問題研究資料第</a:t>
            </a:r>
            <a:r>
              <a:rPr lang="en-US" altLang="ja-JP" sz="1400" dirty="0"/>
              <a:t>321</a:t>
            </a:r>
            <a:r>
              <a:rPr lang="ja-JP" altLang="en-US" sz="1400" dirty="0"/>
              <a:t>号　国立社会保障・人口問題研究所　平成</a:t>
            </a:r>
            <a:r>
              <a:rPr lang="en-US" altLang="ja-JP" sz="1400" dirty="0"/>
              <a:t>21(2009</a:t>
            </a:r>
            <a:r>
              <a:rPr lang="ja-JP" altLang="en-US" sz="1400" dirty="0"/>
              <a:t>）年</a:t>
            </a:r>
            <a:r>
              <a:rPr lang="en-US" altLang="ja-JP" sz="1400" dirty="0"/>
              <a:t>3</a:t>
            </a:r>
            <a:r>
              <a:rPr lang="ja-JP" altLang="en-US" sz="1400" dirty="0"/>
              <a:t>月</a:t>
            </a:r>
            <a:r>
              <a:rPr lang="en-US" altLang="ja-JP" sz="1400" dirty="0"/>
              <a:t>30</a:t>
            </a:r>
            <a:r>
              <a:rPr lang="ja-JP" altLang="en-US" sz="1400" dirty="0"/>
              <a:t>日</a:t>
            </a:r>
          </a:p>
          <a:p>
            <a:r>
              <a:rPr lang="ja-JP" altLang="en-US" sz="1400" dirty="0"/>
              <a:t>国立社会保障・人口問題研究所</a:t>
            </a:r>
            <a:r>
              <a:rPr lang="en-US" altLang="ja-JP" sz="1400" dirty="0"/>
              <a:t>,2011, [</a:t>
            </a:r>
            <a:r>
              <a:rPr lang="ja-JP" altLang="en-US" sz="1400" dirty="0"/>
              <a:t>将来推計人口・世帯数データアーカイブス</a:t>
            </a:r>
          </a:p>
          <a:p>
            <a:r>
              <a:rPr lang="ja-JP" altLang="en-US" sz="1400" dirty="0"/>
              <a:t>平成９（１９９７）年５月推計 仮定値表２．都道府県別、男女・年齢（５歳階級）別生残率］</a:t>
            </a:r>
            <a:r>
              <a:rPr lang="en-US" altLang="ja-JP" sz="1400" dirty="0"/>
              <a:t>http://www.ipss.go.jp/</a:t>
            </a:r>
            <a:endParaRPr lang="ja-JP" altLang="en-US" sz="1400" dirty="0"/>
          </a:p>
          <a:p>
            <a:r>
              <a:rPr lang="ja-JP" altLang="en-US" sz="1400" dirty="0"/>
              <a:t>札幌市</a:t>
            </a:r>
            <a:r>
              <a:rPr lang="en-US" altLang="ja-JP" sz="1400" dirty="0"/>
              <a:t>,2011, [</a:t>
            </a:r>
            <a:r>
              <a:rPr lang="ja-JP" altLang="en-US" sz="1400" dirty="0"/>
              <a:t>札幌市の人口：配偶関係　第</a:t>
            </a:r>
            <a:r>
              <a:rPr lang="en-US" altLang="ja-JP" sz="1400" dirty="0"/>
              <a:t>11</a:t>
            </a:r>
            <a:r>
              <a:rPr lang="ja-JP" altLang="en-US" sz="1400" dirty="0"/>
              <a:t>表　配偶関係（</a:t>
            </a:r>
            <a:r>
              <a:rPr lang="en-US" altLang="ja-JP" sz="1400" dirty="0"/>
              <a:t>4</a:t>
            </a:r>
            <a:r>
              <a:rPr lang="ja-JP" altLang="en-US" sz="1400" dirty="0"/>
              <a:t>区分）</a:t>
            </a:r>
            <a:r>
              <a:rPr lang="en-US" altLang="ja-JP" sz="1400" dirty="0"/>
              <a:t>,</a:t>
            </a:r>
            <a:r>
              <a:rPr lang="ja-JP" altLang="en-US" sz="1400" dirty="0"/>
              <a:t>年齢（</a:t>
            </a:r>
            <a:r>
              <a:rPr lang="en-US" altLang="ja-JP" sz="1400" dirty="0"/>
              <a:t>5</a:t>
            </a:r>
            <a:r>
              <a:rPr lang="ja-JP" altLang="en-US" sz="1400" dirty="0"/>
              <a:t>歳階級）</a:t>
            </a:r>
            <a:r>
              <a:rPr lang="en-US" altLang="ja-JP" sz="1400" dirty="0"/>
              <a:t>,</a:t>
            </a:r>
            <a:r>
              <a:rPr lang="ja-JP" altLang="en-US" sz="1400" dirty="0"/>
              <a:t>男女別</a:t>
            </a:r>
            <a:r>
              <a:rPr lang="en-US" altLang="ja-JP" sz="1400" dirty="0"/>
              <a:t>15</a:t>
            </a:r>
            <a:r>
              <a:rPr lang="ja-JP" altLang="en-US" sz="1400" dirty="0"/>
              <a:t>歳以上人口（昭和</a:t>
            </a:r>
            <a:r>
              <a:rPr lang="en-US" altLang="ja-JP" sz="1400" dirty="0"/>
              <a:t>50</a:t>
            </a:r>
            <a:r>
              <a:rPr lang="ja-JP" altLang="en-US" sz="1400" dirty="0"/>
              <a:t>年～平成</a:t>
            </a:r>
            <a:r>
              <a:rPr lang="en-US" altLang="ja-JP" sz="1400" dirty="0"/>
              <a:t>12</a:t>
            </a:r>
            <a:r>
              <a:rPr lang="ja-JP" altLang="en-US" sz="1400" dirty="0"/>
              <a:t>年）］</a:t>
            </a:r>
            <a:r>
              <a:rPr lang="en-US" altLang="ja-JP" sz="1400" dirty="0"/>
              <a:t>http://www.city.sapporo.jp/toukei/</a:t>
            </a:r>
            <a:endParaRPr lang="ja-JP" altLang="en-US" sz="1400" dirty="0"/>
          </a:p>
          <a:p>
            <a:r>
              <a:rPr lang="ja-JP" altLang="en-US" sz="1400" dirty="0"/>
              <a:t>札幌市</a:t>
            </a:r>
            <a:r>
              <a:rPr lang="en-US" altLang="ja-JP" sz="1400" dirty="0"/>
              <a:t>,2011 , [</a:t>
            </a:r>
            <a:r>
              <a:rPr lang="ja-JP" altLang="en-US" sz="1400" dirty="0"/>
              <a:t>札幌市の人口：第</a:t>
            </a:r>
            <a:r>
              <a:rPr lang="en-US" altLang="ja-JP" sz="1400" dirty="0"/>
              <a:t>7</a:t>
            </a:r>
            <a:r>
              <a:rPr lang="ja-JP" altLang="en-US" sz="1400" dirty="0"/>
              <a:t>表　現在の市域による年齢（</a:t>
            </a:r>
            <a:r>
              <a:rPr lang="en-US" altLang="ja-JP" sz="1400" dirty="0"/>
              <a:t>5</a:t>
            </a:r>
            <a:r>
              <a:rPr lang="ja-JP" altLang="en-US" sz="1400" dirty="0"/>
              <a:t>歳階級）</a:t>
            </a:r>
            <a:r>
              <a:rPr lang="en-US" altLang="ja-JP" sz="1400" dirty="0"/>
              <a:t>,</a:t>
            </a:r>
            <a:r>
              <a:rPr lang="ja-JP" altLang="en-US" sz="1400" dirty="0"/>
              <a:t>男女別人口（昭和</a:t>
            </a:r>
            <a:r>
              <a:rPr lang="en-US" altLang="ja-JP" sz="1400" dirty="0"/>
              <a:t>25</a:t>
            </a:r>
            <a:r>
              <a:rPr lang="ja-JP" altLang="en-US" sz="1400" dirty="0"/>
              <a:t>年～平成</a:t>
            </a:r>
            <a:r>
              <a:rPr lang="en-US" altLang="ja-JP" sz="1400" dirty="0"/>
              <a:t>17</a:t>
            </a:r>
            <a:r>
              <a:rPr lang="ja-JP" altLang="en-US" sz="1400" dirty="0"/>
              <a:t>年）］</a:t>
            </a:r>
            <a:r>
              <a:rPr lang="en-US" altLang="ja-JP" sz="1400" dirty="0"/>
              <a:t>http://www.city.sapporo.jp/toukei/</a:t>
            </a:r>
            <a:endParaRPr lang="ja-JP" altLang="en-US" sz="1400" dirty="0"/>
          </a:p>
          <a:p>
            <a:pPr>
              <a:spcBef>
                <a:spcPct val="50000"/>
              </a:spcBef>
            </a:pPr>
            <a:endParaRPr lang="ja-JP" altLang="en-US" sz="1000" dirty="0">
              <a:latin typeface="ＭＳ 明朝" charset="-128"/>
              <a:ea typeface="ＭＳ 明朝" charset="-128"/>
              <a:cs typeface="ＭＳ 明朝"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kumimoji="0" lang="ja-JP" altLang="en-US" sz="2800">
                <a:latin typeface="ＭＳ 明朝" charset="-128"/>
                <a:ea typeface="ＭＳ 明朝" charset="-128"/>
                <a:cs typeface="ＭＳ 明朝" charset="-128"/>
              </a:rPr>
              <a:t>参考文献　その２ </a:t>
            </a:r>
          </a:p>
        </p:txBody>
      </p:sp>
      <p:sp>
        <p:nvSpPr>
          <p:cNvPr id="57347" name="Text Box 4"/>
          <p:cNvSpPr txBox="1">
            <a:spLocks noChangeArrowheads="1"/>
          </p:cNvSpPr>
          <p:nvPr/>
        </p:nvSpPr>
        <p:spPr bwMode="auto">
          <a:xfrm>
            <a:off x="609600" y="2060848"/>
            <a:ext cx="7772400" cy="2831545"/>
          </a:xfrm>
          <a:prstGeom prst="rect">
            <a:avLst/>
          </a:prstGeom>
          <a:noFill/>
          <a:ln w="9525">
            <a:noFill/>
            <a:miter lim="800000"/>
            <a:headEnd/>
            <a:tailEnd/>
          </a:ln>
        </p:spPr>
        <p:txBody>
          <a:bodyPr>
            <a:prstTxWarp prst="textNoShape">
              <a:avLst/>
            </a:prstTxWarp>
            <a:spAutoFit/>
          </a:bodyPr>
          <a:lstStyle/>
          <a:p>
            <a:r>
              <a:rPr lang="ja-JP" altLang="en-US" sz="1400" dirty="0"/>
              <a:t>総務省統計局</a:t>
            </a:r>
            <a:r>
              <a:rPr lang="en-US" altLang="ja-JP" sz="1400" dirty="0"/>
              <a:t>,2011,[</a:t>
            </a:r>
            <a:r>
              <a:rPr lang="ja-JP" altLang="en-US" sz="1400" dirty="0"/>
              <a:t>政府統計の窓口「人口動態調査」人口動態統計</a:t>
            </a:r>
            <a:r>
              <a:rPr lang="en-US" altLang="ja-JP" sz="1400" dirty="0"/>
              <a:t>-</a:t>
            </a:r>
            <a:r>
              <a:rPr lang="ja-JP" altLang="en-US" sz="1400" dirty="0"/>
              <a:t>中巻</a:t>
            </a:r>
            <a:r>
              <a:rPr lang="en-US" altLang="ja-JP" sz="1400" dirty="0"/>
              <a:t>-</a:t>
            </a:r>
            <a:r>
              <a:rPr lang="ja-JP" altLang="en-US" sz="1400" dirty="0"/>
              <a:t>婚姻］</a:t>
            </a:r>
            <a:r>
              <a:rPr lang="en-US" altLang="ja-JP" sz="1400" dirty="0"/>
              <a:t>http://www.e-stat.go.jp</a:t>
            </a:r>
            <a:endParaRPr lang="ja-JP" altLang="en-US" sz="1400" dirty="0"/>
          </a:p>
          <a:p>
            <a:r>
              <a:rPr lang="ja-JP" altLang="en-US" sz="1400" dirty="0"/>
              <a:t>総務省統計局</a:t>
            </a:r>
            <a:r>
              <a:rPr lang="en-US" altLang="ja-JP" sz="1400" dirty="0"/>
              <a:t>,2011, [</a:t>
            </a:r>
            <a:r>
              <a:rPr lang="ja-JP" altLang="en-US" sz="1400" dirty="0"/>
              <a:t>政府統計の窓口「人口動態調査」</a:t>
            </a:r>
            <a:r>
              <a:rPr lang="en-US" altLang="ja-JP" sz="1400" dirty="0"/>
              <a:t>-</a:t>
            </a:r>
            <a:r>
              <a:rPr lang="ja-JP" altLang="en-US" sz="1400" dirty="0"/>
              <a:t>中巻</a:t>
            </a:r>
            <a:r>
              <a:rPr lang="en-US" altLang="ja-JP" sz="1400" dirty="0"/>
              <a:t>-</a:t>
            </a:r>
            <a:r>
              <a:rPr lang="ja-JP" altLang="en-US" sz="1400" dirty="0"/>
              <a:t>保管統計表</a:t>
            </a:r>
            <a:r>
              <a:rPr lang="en-US" altLang="ja-JP" sz="1400" dirty="0"/>
              <a:t>(</a:t>
            </a:r>
            <a:r>
              <a:rPr lang="ja-JP" altLang="en-US" sz="1400" dirty="0"/>
              <a:t>報告書非掲載表</a:t>
            </a:r>
            <a:r>
              <a:rPr lang="en-US" altLang="ja-JP" sz="1400" dirty="0"/>
              <a:t>-</a:t>
            </a:r>
            <a:r>
              <a:rPr lang="ja-JP" altLang="en-US" sz="1400" dirty="0"/>
              <a:t>離婚）］</a:t>
            </a:r>
            <a:r>
              <a:rPr lang="en-US" altLang="ja-JP" sz="1400" dirty="0"/>
              <a:t>http://www.e-stat.go.jp</a:t>
            </a:r>
            <a:endParaRPr lang="ja-JP" altLang="en-US" sz="1400" dirty="0"/>
          </a:p>
          <a:p>
            <a:r>
              <a:rPr lang="en-US" altLang="ja-JP" sz="1400" dirty="0"/>
              <a:t>(</a:t>
            </a:r>
            <a:r>
              <a:rPr lang="ja-JP" altLang="en-US" sz="1400" dirty="0"/>
              <a:t>財）統計情報研究開発センタ－</a:t>
            </a:r>
            <a:r>
              <a:rPr lang="en-US" altLang="ja-JP" sz="1400" dirty="0"/>
              <a:t>(2002</a:t>
            </a:r>
            <a:r>
              <a:rPr lang="ja-JP" altLang="en-US" sz="1400" dirty="0"/>
              <a:t>）「平成</a:t>
            </a:r>
            <a:r>
              <a:rPr lang="en-US" altLang="ja-JP" sz="1400" dirty="0"/>
              <a:t>12(2000</a:t>
            </a:r>
            <a:r>
              <a:rPr lang="ja-JP" altLang="en-US" sz="1400" dirty="0"/>
              <a:t>）国勢調査　第１次基本集計　</a:t>
            </a:r>
            <a:r>
              <a:rPr lang="en-US" altLang="ja-JP" sz="1400" dirty="0"/>
              <a:t>00</a:t>
            </a:r>
            <a:r>
              <a:rPr lang="ja-JP" altLang="en-US" sz="1400" dirty="0"/>
              <a:t>全国」</a:t>
            </a:r>
            <a:r>
              <a:rPr lang="en-US" altLang="ja-JP" sz="1400" dirty="0"/>
              <a:t>,01</a:t>
            </a:r>
            <a:r>
              <a:rPr lang="ja-JP" altLang="en-US" sz="1400" dirty="0"/>
              <a:t>北海道</a:t>
            </a:r>
            <a:r>
              <a:rPr lang="en-US" altLang="ja-JP" sz="1400" dirty="0"/>
              <a:t> CD–ROM</a:t>
            </a:r>
            <a:endParaRPr lang="ja-JP" altLang="en-US" sz="1400" dirty="0"/>
          </a:p>
          <a:p>
            <a:r>
              <a:rPr lang="en-US" altLang="ja-JP" sz="1400" dirty="0"/>
              <a:t>(</a:t>
            </a:r>
            <a:r>
              <a:rPr lang="ja-JP" altLang="en-US" sz="1400" dirty="0"/>
              <a:t>財）統計情報研究開発センタ－</a:t>
            </a:r>
            <a:r>
              <a:rPr lang="en-US" altLang="ja-JP" sz="1400" dirty="0"/>
              <a:t>(2007</a:t>
            </a:r>
            <a:r>
              <a:rPr lang="ja-JP" altLang="en-US" sz="1400" dirty="0"/>
              <a:t>）「平成</a:t>
            </a:r>
            <a:r>
              <a:rPr lang="en-US" altLang="ja-JP" sz="1400" dirty="0"/>
              <a:t>17(2005</a:t>
            </a:r>
            <a:r>
              <a:rPr lang="ja-JP" altLang="en-US" sz="1400" dirty="0"/>
              <a:t>）国勢調査　第１次基本集計　</a:t>
            </a:r>
            <a:r>
              <a:rPr lang="en-US" altLang="ja-JP" sz="1400" dirty="0"/>
              <a:t>00</a:t>
            </a:r>
            <a:r>
              <a:rPr lang="ja-JP" altLang="en-US" sz="1400" dirty="0"/>
              <a:t>全国」</a:t>
            </a:r>
            <a:r>
              <a:rPr lang="en-US" altLang="ja-JP" sz="1400" dirty="0"/>
              <a:t>,01</a:t>
            </a:r>
            <a:r>
              <a:rPr lang="ja-JP" altLang="en-US" sz="1400" dirty="0"/>
              <a:t>北海道</a:t>
            </a:r>
            <a:r>
              <a:rPr lang="en-US" altLang="ja-JP" sz="1400" dirty="0"/>
              <a:t> CD–ROM</a:t>
            </a:r>
            <a:endParaRPr lang="ja-JP" altLang="en-US" sz="1400" dirty="0"/>
          </a:p>
          <a:p>
            <a:r>
              <a:rPr lang="ja-JP" altLang="en-US" sz="1400" dirty="0"/>
              <a:t>原俊彦</a:t>
            </a:r>
            <a:r>
              <a:rPr lang="en-US" altLang="ja-JP" sz="1400" dirty="0"/>
              <a:t>,2010,</a:t>
            </a:r>
            <a:r>
              <a:rPr lang="ja-JP" altLang="en-US" sz="1400" dirty="0"/>
              <a:t>札幌市の配偶関係別純移動率　</a:t>
            </a:r>
            <a:r>
              <a:rPr lang="en-US" altLang="ja-JP" sz="1400" dirty="0"/>
              <a:t>2000</a:t>
            </a:r>
            <a:r>
              <a:rPr lang="ja-JP" altLang="en-US" sz="1400" dirty="0"/>
              <a:t>年</a:t>
            </a:r>
            <a:r>
              <a:rPr lang="en-US" altLang="ja-JP" sz="1400" dirty="0"/>
              <a:t>-2005</a:t>
            </a:r>
            <a:r>
              <a:rPr lang="ja-JP" altLang="en-US" sz="1400" dirty="0"/>
              <a:t>年の推計</a:t>
            </a:r>
            <a:r>
              <a:rPr lang="en-US" altLang="ja-JP" sz="1400" dirty="0"/>
              <a:t>,</a:t>
            </a:r>
            <a:r>
              <a:rPr lang="ja-JP" altLang="en-US" sz="1400" dirty="0"/>
              <a:t>札幌市立大学研究論文集</a:t>
            </a:r>
            <a:r>
              <a:rPr lang="en-US" altLang="ja-JP" sz="1400" dirty="0"/>
              <a:t>,</a:t>
            </a:r>
            <a:r>
              <a:rPr lang="ja-JP" altLang="en-US" sz="1400" dirty="0"/>
              <a:t>第</a:t>
            </a:r>
            <a:r>
              <a:rPr lang="en-US" altLang="ja-JP" sz="1400" dirty="0"/>
              <a:t>5</a:t>
            </a:r>
            <a:r>
              <a:rPr lang="ja-JP" altLang="en-US" sz="1400" dirty="0"/>
              <a:t>巻１号</a:t>
            </a:r>
            <a:r>
              <a:rPr lang="en-US" altLang="ja-JP" sz="1400" dirty="0"/>
              <a:t>,41-49,2010.2</a:t>
            </a:r>
            <a:r>
              <a:rPr lang="ja-JP" sz="1400" dirty="0"/>
              <a:t> </a:t>
            </a:r>
            <a:endParaRPr lang="en-US" altLang="ja-JP" sz="1400" dirty="0"/>
          </a:p>
          <a:p>
            <a:r>
              <a:rPr lang="ja-JP" altLang="en-US" sz="1400" dirty="0"/>
              <a:t>原俊彦</a:t>
            </a:r>
            <a:r>
              <a:rPr lang="en-US" altLang="ja-JP" sz="1400" dirty="0"/>
              <a:t>,2012,</a:t>
            </a:r>
            <a:r>
              <a:rPr lang="ja-JP" altLang="en-US" sz="1400" dirty="0"/>
              <a:t>札幌市の配偶関係別純移動率　</a:t>
            </a:r>
            <a:r>
              <a:rPr lang="en-US" altLang="ja-JP" sz="1400" dirty="0"/>
              <a:t>1995</a:t>
            </a:r>
            <a:r>
              <a:rPr lang="ja-JP" altLang="en-US" sz="1400" dirty="0"/>
              <a:t>年</a:t>
            </a:r>
            <a:r>
              <a:rPr lang="en-US" altLang="ja-JP" sz="1400" dirty="0"/>
              <a:t>-2005</a:t>
            </a:r>
            <a:r>
              <a:rPr lang="ja-JP" altLang="en-US" sz="1400" dirty="0"/>
              <a:t>年の推計</a:t>
            </a:r>
            <a:r>
              <a:rPr lang="en-US" altLang="ja-JP" sz="1400" dirty="0"/>
              <a:t>,</a:t>
            </a:r>
            <a:r>
              <a:rPr lang="ja-JP" altLang="en-US" sz="1400" dirty="0"/>
              <a:t>札幌市立大学研究論文集</a:t>
            </a:r>
            <a:r>
              <a:rPr lang="en-US" altLang="ja-JP" sz="1400" dirty="0"/>
              <a:t>,</a:t>
            </a:r>
            <a:r>
              <a:rPr lang="ja-JP" altLang="en-US" sz="1400" dirty="0"/>
              <a:t>第</a:t>
            </a:r>
            <a:r>
              <a:rPr lang="en-US" altLang="ja-JP" sz="1400" dirty="0"/>
              <a:t>6</a:t>
            </a:r>
            <a:r>
              <a:rPr lang="ja-JP" altLang="en-US" sz="1400" dirty="0"/>
              <a:t>巻１号</a:t>
            </a:r>
            <a:r>
              <a:rPr lang="en-US" altLang="ja-JP" sz="1400" dirty="0"/>
              <a:t>,25-299,2012.3</a:t>
            </a:r>
            <a:endParaRPr lang="ja-JP" altLang="en-US" sz="1400" dirty="0">
              <a:latin typeface="ＭＳ 明朝" charset="-128"/>
              <a:ea typeface="ＭＳ 明朝" charset="-128"/>
              <a:cs typeface="ＭＳ 明朝" charset="-128"/>
            </a:endParaRPr>
          </a:p>
          <a:p>
            <a:endParaRPr lang="ja-JP" altLang="en-US" sz="1000" dirty="0">
              <a:latin typeface="ＭＳ 明朝" charset="-128"/>
              <a:ea typeface="ＭＳ 明朝" charset="-128"/>
              <a:cs typeface="ＭＳ 明朝"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lnSpc>
                <a:spcPct val="130000"/>
              </a:lnSpc>
            </a:pPr>
            <a:r>
              <a:rPr kumimoji="0" lang="ja-JP" altLang="en-US" sz="3600">
                <a:solidFill>
                  <a:srgbClr val="000000"/>
                </a:solidFill>
                <a:latin typeface="ＭＳ 明朝" charset="-128"/>
                <a:ea typeface="ＭＳ 明朝" charset="-128"/>
                <a:cs typeface="ＭＳ 明朝" charset="-128"/>
              </a:rPr>
              <a:t>使用データ</a:t>
            </a:r>
            <a:endParaRPr kumimoji="0" lang="ja-JP" altLang="en-US">
              <a:latin typeface="ＭＳ 明朝" charset="-128"/>
              <a:ea typeface="ＭＳ 明朝" charset="-128"/>
              <a:cs typeface="ＭＳ 明朝" charset="-128"/>
            </a:endParaRPr>
          </a:p>
        </p:txBody>
      </p:sp>
      <p:sp>
        <p:nvSpPr>
          <p:cNvPr id="20483" name="Rectangle 3"/>
          <p:cNvSpPr>
            <a:spLocks noGrp="1" noChangeArrowheads="1"/>
          </p:cNvSpPr>
          <p:nvPr>
            <p:ph type="body" idx="1"/>
          </p:nvPr>
        </p:nvSpPr>
        <p:spPr>
          <a:xfrm>
            <a:off x="566738" y="1752600"/>
            <a:ext cx="8043862" cy="4114800"/>
          </a:xfrm>
        </p:spPr>
        <p:txBody>
          <a:bodyPr/>
          <a:lstStyle/>
          <a:p>
            <a:pPr eaLnBrk="1" hangingPunct="1"/>
            <a:r>
              <a:rPr kumimoji="0" lang="ja-JP" altLang="en-US" sz="2400" dirty="0">
                <a:solidFill>
                  <a:srgbClr val="000000"/>
                </a:solidFill>
                <a:latin typeface="ＭＳ 明朝" charset="-128"/>
                <a:ea typeface="ＭＳ 明朝" charset="-128"/>
                <a:cs typeface="ＭＳ 明朝" charset="-128"/>
              </a:rPr>
              <a:t>初婚件数と再婚件数：人口動態統計</a:t>
            </a:r>
            <a:r>
              <a:rPr kumimoji="0" lang="en-US" altLang="ja-JP" sz="2400" dirty="0">
                <a:solidFill>
                  <a:srgbClr val="000000"/>
                </a:solidFill>
                <a:latin typeface="ＭＳ 明朝" charset="-128"/>
                <a:ea typeface="ＭＳ 明朝" charset="-128"/>
                <a:cs typeface="ＭＳ 明朝" charset="-128"/>
              </a:rPr>
              <a:t>-</a:t>
            </a:r>
            <a:r>
              <a:rPr kumimoji="0" lang="ja-JP" altLang="en-US" sz="2400" dirty="0">
                <a:solidFill>
                  <a:srgbClr val="000000"/>
                </a:solidFill>
                <a:latin typeface="ＭＳ 明朝" charset="-128"/>
                <a:ea typeface="ＭＳ 明朝" charset="-128"/>
                <a:cs typeface="ＭＳ 明朝" charset="-128"/>
              </a:rPr>
              <a:t>中巻</a:t>
            </a:r>
            <a:r>
              <a:rPr kumimoji="0" lang="en-US" altLang="ja-JP" sz="2400" dirty="0">
                <a:solidFill>
                  <a:srgbClr val="000000"/>
                </a:solidFill>
                <a:latin typeface="ＭＳ 明朝" charset="-128"/>
                <a:ea typeface="ＭＳ 明朝" charset="-128"/>
                <a:cs typeface="ＭＳ 明朝" charset="-128"/>
              </a:rPr>
              <a:t>-</a:t>
            </a:r>
            <a:r>
              <a:rPr kumimoji="0" lang="ja-JP" altLang="en-US" sz="2400" dirty="0">
                <a:solidFill>
                  <a:srgbClr val="000000"/>
                </a:solidFill>
                <a:latin typeface="ＭＳ 明朝" charset="-128"/>
                <a:ea typeface="ＭＳ 明朝" charset="-128"/>
                <a:cs typeface="ＭＳ 明朝" charset="-128"/>
              </a:rPr>
              <a:t>婚姻</a:t>
            </a:r>
            <a:endParaRPr kumimoji="0" lang="en-US" altLang="ja-JP" sz="2400" dirty="0">
              <a:solidFill>
                <a:srgbClr val="000000"/>
              </a:solidFill>
              <a:latin typeface="ＭＳ 明朝" charset="-128"/>
              <a:ea typeface="ＭＳ 明朝" charset="-128"/>
              <a:cs typeface="ＭＳ 明朝" charset="-128"/>
            </a:endParaRPr>
          </a:p>
          <a:p>
            <a:pPr eaLnBrk="1" hangingPunct="1"/>
            <a:r>
              <a:rPr kumimoji="0" lang="ja-JP" altLang="en-US" sz="2400" dirty="0">
                <a:solidFill>
                  <a:srgbClr val="000000"/>
                </a:solidFill>
                <a:latin typeface="ＭＳ 明朝" charset="-128"/>
                <a:ea typeface="ＭＳ 明朝" charset="-128"/>
                <a:cs typeface="ＭＳ 明朝" charset="-128"/>
              </a:rPr>
              <a:t>離婚件数：人口動態統計</a:t>
            </a:r>
            <a:r>
              <a:rPr kumimoji="0" lang="en-US" altLang="ja-JP" sz="2400" dirty="0">
                <a:solidFill>
                  <a:srgbClr val="000000"/>
                </a:solidFill>
                <a:latin typeface="ＭＳ 明朝" charset="-128"/>
                <a:ea typeface="ＭＳ 明朝" charset="-128"/>
                <a:cs typeface="ＭＳ 明朝" charset="-128"/>
              </a:rPr>
              <a:t>-</a:t>
            </a:r>
            <a:r>
              <a:rPr kumimoji="0" lang="ja-JP" altLang="en-US" sz="2400" dirty="0">
                <a:solidFill>
                  <a:srgbClr val="000000"/>
                </a:solidFill>
                <a:latin typeface="ＭＳ 明朝" charset="-128"/>
                <a:ea typeface="ＭＳ 明朝" charset="-128"/>
                <a:cs typeface="ＭＳ 明朝" charset="-128"/>
              </a:rPr>
              <a:t>中巻</a:t>
            </a:r>
            <a:r>
              <a:rPr kumimoji="0" lang="en-US" altLang="ja-JP" sz="2400" dirty="0">
                <a:solidFill>
                  <a:srgbClr val="000000"/>
                </a:solidFill>
                <a:latin typeface="ＭＳ 明朝" charset="-128"/>
                <a:ea typeface="ＭＳ 明朝" charset="-128"/>
                <a:cs typeface="ＭＳ 明朝" charset="-128"/>
              </a:rPr>
              <a:t>-</a:t>
            </a:r>
            <a:r>
              <a:rPr kumimoji="0" lang="ja-JP" altLang="en-US" sz="2400" dirty="0">
                <a:solidFill>
                  <a:srgbClr val="000000"/>
                </a:solidFill>
                <a:latin typeface="ＭＳ 明朝" charset="-128"/>
                <a:ea typeface="ＭＳ 明朝" charset="-128"/>
                <a:cs typeface="ＭＳ 明朝" charset="-128"/>
              </a:rPr>
              <a:t>保管統計表（報告書非掲載表</a:t>
            </a:r>
            <a:r>
              <a:rPr kumimoji="0" lang="en-US" altLang="ja-JP" sz="2400" dirty="0">
                <a:solidFill>
                  <a:srgbClr val="000000"/>
                </a:solidFill>
                <a:latin typeface="ＭＳ 明朝" charset="-128"/>
                <a:ea typeface="ＭＳ 明朝" charset="-128"/>
                <a:cs typeface="ＭＳ 明朝" charset="-128"/>
              </a:rPr>
              <a:t>-</a:t>
            </a:r>
            <a:r>
              <a:rPr kumimoji="0" lang="ja-JP" altLang="en-US" sz="2400" dirty="0">
                <a:solidFill>
                  <a:srgbClr val="000000"/>
                </a:solidFill>
                <a:latin typeface="ＭＳ 明朝" charset="-128"/>
                <a:ea typeface="ＭＳ 明朝" charset="-128"/>
                <a:cs typeface="ＭＳ 明朝" charset="-128"/>
              </a:rPr>
              <a:t>離婚）</a:t>
            </a:r>
            <a:endParaRPr kumimoji="0" lang="ja-JP" sz="2400" dirty="0">
              <a:solidFill>
                <a:srgbClr val="000000"/>
              </a:solidFill>
              <a:latin typeface="ＭＳ 明朝" charset="-128"/>
              <a:ea typeface="ＭＳ 明朝" charset="-128"/>
              <a:cs typeface="ＭＳ 明朝" charset="-128"/>
            </a:endParaRPr>
          </a:p>
          <a:p>
            <a:pPr eaLnBrk="1" hangingPunct="1"/>
            <a:r>
              <a:rPr kumimoji="0" lang="ja-JP" altLang="en-US" sz="2400" dirty="0">
                <a:latin typeface="ＭＳ 明朝" charset="-128"/>
                <a:ea typeface="ＭＳ 明朝" charset="-128"/>
                <a:cs typeface="ＭＳ 明朝" charset="-128"/>
              </a:rPr>
              <a:t>年齢階級別人口と配偶関係別人口：</a:t>
            </a:r>
            <a:r>
              <a:rPr kumimoji="0" lang="en-US" sz="2400" dirty="0">
                <a:latin typeface="ＭＳ 明朝" charset="-128"/>
                <a:ea typeface="ＭＳ 明朝" charset="-128"/>
                <a:cs typeface="ＭＳ 明朝" charset="-128"/>
              </a:rPr>
              <a:t>平成</a:t>
            </a:r>
            <a:r>
              <a:rPr kumimoji="0" lang="en-US" altLang="ja-JP" sz="2400" dirty="0">
                <a:latin typeface="ＭＳ 明朝" charset="-128"/>
                <a:ea typeface="ＭＳ 明朝" charset="-128"/>
                <a:cs typeface="ＭＳ 明朝" charset="-128"/>
              </a:rPr>
              <a:t>7(1995)</a:t>
            </a:r>
            <a:r>
              <a:rPr kumimoji="0" lang="ja-JP" altLang="en-US" sz="2400" dirty="0">
                <a:latin typeface="ＭＳ 明朝" charset="-128"/>
                <a:ea typeface="ＭＳ 明朝" charset="-128"/>
                <a:cs typeface="ＭＳ 明朝" charset="-128"/>
              </a:rPr>
              <a:t>年、</a:t>
            </a:r>
            <a:r>
              <a:rPr kumimoji="0" lang="en-US" sz="2400" dirty="0">
                <a:latin typeface="ＭＳ 明朝" charset="-128"/>
                <a:ea typeface="ＭＳ 明朝" charset="-128"/>
                <a:cs typeface="ＭＳ 明朝" charset="-128"/>
              </a:rPr>
              <a:t>平成</a:t>
            </a:r>
            <a:r>
              <a:rPr kumimoji="0" lang="en-US" altLang="ja-JP" sz="2400" dirty="0">
                <a:latin typeface="ＭＳ 明朝" charset="-128"/>
                <a:ea typeface="ＭＳ 明朝" charset="-128"/>
                <a:cs typeface="ＭＳ 明朝" charset="-128"/>
              </a:rPr>
              <a:t>12(2000)</a:t>
            </a:r>
            <a:r>
              <a:rPr kumimoji="0" lang="ja-JP" altLang="en-US" sz="2400" dirty="0">
                <a:latin typeface="ＭＳ 明朝" charset="-128"/>
                <a:ea typeface="ＭＳ 明朝" charset="-128"/>
                <a:cs typeface="ＭＳ 明朝" charset="-128"/>
              </a:rPr>
              <a:t>年、</a:t>
            </a:r>
            <a:r>
              <a:rPr kumimoji="0" lang="en-US" sz="2400" dirty="0">
                <a:latin typeface="ＭＳ 明朝" charset="-128"/>
                <a:ea typeface="ＭＳ 明朝" charset="-128"/>
                <a:cs typeface="ＭＳ 明朝" charset="-128"/>
              </a:rPr>
              <a:t>平成</a:t>
            </a:r>
            <a:r>
              <a:rPr kumimoji="0" lang="en-US" altLang="ja-JP" sz="2400" dirty="0">
                <a:latin typeface="ＭＳ 明朝" charset="-128"/>
                <a:ea typeface="ＭＳ 明朝" charset="-128"/>
                <a:cs typeface="ＭＳ 明朝" charset="-128"/>
              </a:rPr>
              <a:t>17(2005)</a:t>
            </a:r>
            <a:r>
              <a:rPr kumimoji="0" lang="ja-JP" altLang="en-US" sz="2400" dirty="0">
                <a:latin typeface="ＭＳ 明朝" charset="-128"/>
                <a:ea typeface="ＭＳ 明朝" charset="-128"/>
                <a:cs typeface="ＭＳ 明朝" charset="-128"/>
              </a:rPr>
              <a:t>年、</a:t>
            </a:r>
            <a:r>
              <a:rPr kumimoji="0" lang="en-US" sz="2400" dirty="0">
                <a:latin typeface="ＭＳ 明朝" charset="-128"/>
                <a:ea typeface="ＭＳ 明朝" charset="-128"/>
                <a:cs typeface="ＭＳ 明朝" charset="-128"/>
              </a:rPr>
              <a:t>平成</a:t>
            </a:r>
            <a:r>
              <a:rPr kumimoji="0" lang="en-US" altLang="ja-JP" sz="2400" dirty="0">
                <a:latin typeface="ＭＳ 明朝" charset="-128"/>
                <a:ea typeface="ＭＳ 明朝" charset="-128"/>
                <a:cs typeface="ＭＳ 明朝" charset="-128"/>
              </a:rPr>
              <a:t>22</a:t>
            </a:r>
            <a:r>
              <a:rPr kumimoji="0" lang="ja-JP" altLang="en-US" sz="2400" dirty="0">
                <a:latin typeface="ＭＳ 明朝" charset="-128"/>
                <a:ea typeface="ＭＳ 明朝" charset="-128"/>
                <a:cs typeface="ＭＳ 明朝" charset="-128"/>
              </a:rPr>
              <a:t>年</a:t>
            </a:r>
            <a:r>
              <a:rPr kumimoji="0" lang="en-US" altLang="ja-JP" sz="2400" dirty="0">
                <a:latin typeface="ＭＳ 明朝" charset="-128"/>
                <a:ea typeface="ＭＳ 明朝" charset="-128"/>
                <a:cs typeface="ＭＳ 明朝" charset="-128"/>
              </a:rPr>
              <a:t>(2010)</a:t>
            </a:r>
            <a:r>
              <a:rPr kumimoji="0" lang="ja-JP" altLang="en-US" sz="2400" dirty="0">
                <a:latin typeface="ＭＳ 明朝" charset="-128"/>
                <a:ea typeface="ＭＳ 明朝" charset="-128"/>
                <a:cs typeface="ＭＳ 明朝" charset="-128"/>
              </a:rPr>
              <a:t>年の国勢調査第１次基本集計値（</a:t>
            </a:r>
            <a:r>
              <a:rPr kumimoji="0" lang="ja-JP" altLang="en-US" sz="2400" dirty="0" smtClean="0">
                <a:latin typeface="ＭＳ 明朝" charset="-128"/>
                <a:ea typeface="ＭＳ 明朝" charset="-128"/>
                <a:cs typeface="ＭＳ 明朝" charset="-128"/>
              </a:rPr>
              <a:t>総数</a:t>
            </a:r>
            <a:r>
              <a:rPr kumimoji="0" lang="en-US" altLang="ja-JP" sz="2400" dirty="0" smtClean="0">
                <a:latin typeface="ＭＳ 明朝" charset="-128"/>
                <a:ea typeface="ＭＳ 明朝" charset="-128"/>
                <a:cs typeface="ＭＳ 明朝" charset="-128"/>
              </a:rPr>
              <a:t>/</a:t>
            </a:r>
            <a:r>
              <a:rPr kumimoji="0" lang="ja-JP" altLang="en-US" sz="2400" dirty="0" smtClean="0">
                <a:latin typeface="ＭＳ 明朝" charset="-128"/>
                <a:ea typeface="ＭＳ 明朝" charset="-128"/>
                <a:cs typeface="ＭＳ 明朝" charset="-128"/>
              </a:rPr>
              <a:t>日本国籍のみ）</a:t>
            </a:r>
            <a:endParaRPr kumimoji="0" lang="en-US" altLang="ja-JP" sz="2400" dirty="0">
              <a:latin typeface="ＭＳ 明朝" charset="-128"/>
              <a:ea typeface="ＭＳ 明朝" charset="-128"/>
              <a:cs typeface="ＭＳ 明朝" charset="-128"/>
            </a:endParaRPr>
          </a:p>
          <a:p>
            <a:pPr eaLnBrk="1" hangingPunct="1"/>
            <a:r>
              <a:rPr kumimoji="0" lang="ja-JP" altLang="en-US" sz="2400" dirty="0">
                <a:latin typeface="ＭＳ 明朝" charset="-128"/>
                <a:ea typeface="ＭＳ 明朝" charset="-128"/>
                <a:cs typeface="ＭＳ 明朝" charset="-128"/>
              </a:rPr>
              <a:t>生残率：国立社会保障・人口問題研究所の</a:t>
            </a:r>
            <a:r>
              <a:rPr kumimoji="0" lang="en-US" altLang="ja-JP" sz="2400" dirty="0">
                <a:latin typeface="ＭＳ 明朝" charset="-128"/>
                <a:ea typeface="ＭＳ 明朝" charset="-128"/>
                <a:cs typeface="ＭＳ 明朝" charset="-128"/>
              </a:rPr>
              <a:t>『</a:t>
            </a:r>
            <a:r>
              <a:rPr kumimoji="0" lang="ja-JP" altLang="en-US" sz="2400" dirty="0">
                <a:latin typeface="ＭＳ 明朝" charset="-128"/>
                <a:ea typeface="ＭＳ 明朝" charset="-128"/>
                <a:cs typeface="ＭＳ 明朝" charset="-128"/>
              </a:rPr>
              <a:t>日本の都道府県別将来推計人口</a:t>
            </a:r>
            <a:r>
              <a:rPr kumimoji="0" lang="en-US" altLang="ja-JP" sz="2400" dirty="0">
                <a:latin typeface="ＭＳ 明朝" charset="-128"/>
                <a:ea typeface="ＭＳ 明朝" charset="-128"/>
                <a:cs typeface="ＭＳ 明朝" charset="-128"/>
              </a:rPr>
              <a:t>』</a:t>
            </a:r>
            <a:r>
              <a:rPr kumimoji="0" lang="ja-JP" altLang="en-US" sz="2400" dirty="0">
                <a:latin typeface="ＭＳ 明朝" charset="-128"/>
                <a:ea typeface="ＭＳ 明朝" charset="-128"/>
                <a:cs typeface="ＭＳ 明朝" charset="-128"/>
              </a:rPr>
              <a:t>の平成</a:t>
            </a:r>
            <a:r>
              <a:rPr kumimoji="0" lang="en-US" altLang="ja-JP" sz="2400" dirty="0">
                <a:latin typeface="ＭＳ 明朝" charset="-128"/>
                <a:ea typeface="ＭＳ 明朝" charset="-128"/>
                <a:cs typeface="ＭＳ 明朝" charset="-128"/>
              </a:rPr>
              <a:t>9</a:t>
            </a:r>
            <a:r>
              <a:rPr kumimoji="0" lang="ja-JP" altLang="en-US" sz="2400" dirty="0">
                <a:latin typeface="ＭＳ 明朝" charset="-128"/>
                <a:ea typeface="ＭＳ 明朝" charset="-128"/>
                <a:cs typeface="ＭＳ 明朝" charset="-128"/>
              </a:rPr>
              <a:t>（</a:t>
            </a:r>
            <a:r>
              <a:rPr kumimoji="0" lang="en-US" altLang="ja-JP" sz="2400" dirty="0">
                <a:latin typeface="ＭＳ 明朝" charset="-128"/>
                <a:ea typeface="ＭＳ 明朝" charset="-128"/>
                <a:cs typeface="ＭＳ 明朝" charset="-128"/>
              </a:rPr>
              <a:t>1997</a:t>
            </a:r>
            <a:r>
              <a:rPr kumimoji="0" lang="ja-JP" altLang="en-US" sz="2400" dirty="0">
                <a:latin typeface="ＭＳ 明朝" charset="-128"/>
                <a:ea typeface="ＭＳ 明朝" charset="-128"/>
                <a:cs typeface="ＭＳ 明朝" charset="-128"/>
              </a:rPr>
              <a:t>）年</a:t>
            </a:r>
            <a:r>
              <a:rPr kumimoji="0" lang="en-US" altLang="ja-JP" sz="2400" dirty="0">
                <a:latin typeface="ＭＳ 明朝" charset="-128"/>
                <a:ea typeface="ＭＳ 明朝" charset="-128"/>
                <a:cs typeface="ＭＳ 明朝" charset="-128"/>
              </a:rPr>
              <a:t>5</a:t>
            </a:r>
            <a:r>
              <a:rPr kumimoji="0" lang="ja-JP" altLang="en-US" sz="2400" dirty="0">
                <a:latin typeface="ＭＳ 明朝" charset="-128"/>
                <a:ea typeface="ＭＳ 明朝" charset="-128"/>
                <a:cs typeface="ＭＳ 明朝" charset="-128"/>
              </a:rPr>
              <a:t>月、平成</a:t>
            </a:r>
            <a:r>
              <a:rPr kumimoji="0" lang="en-US" altLang="ja-JP" sz="2400" dirty="0">
                <a:latin typeface="ＭＳ 明朝" charset="-128"/>
                <a:ea typeface="ＭＳ 明朝" charset="-128"/>
                <a:cs typeface="ＭＳ 明朝" charset="-128"/>
              </a:rPr>
              <a:t>14</a:t>
            </a:r>
            <a:r>
              <a:rPr kumimoji="0" lang="ja-JP" altLang="en-US" sz="2400" dirty="0">
                <a:latin typeface="ＭＳ 明朝" charset="-128"/>
                <a:ea typeface="ＭＳ 明朝" charset="-128"/>
                <a:cs typeface="ＭＳ 明朝" charset="-128"/>
              </a:rPr>
              <a:t>（</a:t>
            </a:r>
            <a:r>
              <a:rPr kumimoji="0" lang="en-US" altLang="ja-JP" sz="2400" dirty="0">
                <a:latin typeface="ＭＳ 明朝" charset="-128"/>
                <a:ea typeface="ＭＳ 明朝" charset="-128"/>
                <a:cs typeface="ＭＳ 明朝" charset="-128"/>
              </a:rPr>
              <a:t>2002</a:t>
            </a:r>
            <a:r>
              <a:rPr kumimoji="0" lang="ja-JP" altLang="en-US" sz="2400" dirty="0">
                <a:latin typeface="ＭＳ 明朝" charset="-128"/>
                <a:ea typeface="ＭＳ 明朝" charset="-128"/>
                <a:cs typeface="ＭＳ 明朝" charset="-128"/>
              </a:rPr>
              <a:t>）</a:t>
            </a:r>
            <a:r>
              <a:rPr kumimoji="0" lang="en-US" altLang="ja-JP" sz="2400" dirty="0">
                <a:latin typeface="ＭＳ 明朝" charset="-128"/>
                <a:ea typeface="ＭＳ 明朝" charset="-128"/>
                <a:cs typeface="ＭＳ 明朝" charset="-128"/>
              </a:rPr>
              <a:t>3</a:t>
            </a:r>
            <a:r>
              <a:rPr kumimoji="0" lang="ja-JP" altLang="en-US" sz="2400" dirty="0">
                <a:latin typeface="ＭＳ 明朝" charset="-128"/>
                <a:ea typeface="ＭＳ 明朝" charset="-128"/>
                <a:cs typeface="ＭＳ 明朝" charset="-128"/>
              </a:rPr>
              <a:t>月、平成</a:t>
            </a:r>
            <a:r>
              <a:rPr kumimoji="0" lang="en-US" altLang="ja-JP" sz="2400" dirty="0">
                <a:latin typeface="ＭＳ 明朝" charset="-128"/>
                <a:ea typeface="ＭＳ 明朝" charset="-128"/>
                <a:cs typeface="ＭＳ 明朝" charset="-128"/>
              </a:rPr>
              <a:t>19</a:t>
            </a:r>
            <a:r>
              <a:rPr kumimoji="0" lang="ja-JP" altLang="en-US" sz="2400" dirty="0">
                <a:latin typeface="ＭＳ 明朝" charset="-128"/>
                <a:ea typeface="ＭＳ 明朝" charset="-128"/>
                <a:cs typeface="ＭＳ 明朝" charset="-128"/>
              </a:rPr>
              <a:t>（</a:t>
            </a:r>
            <a:r>
              <a:rPr kumimoji="0" lang="en-US" altLang="ja-JP" sz="2400" dirty="0">
                <a:latin typeface="ＭＳ 明朝" charset="-128"/>
                <a:ea typeface="ＭＳ 明朝" charset="-128"/>
                <a:cs typeface="ＭＳ 明朝" charset="-128"/>
              </a:rPr>
              <a:t>2007</a:t>
            </a:r>
            <a:r>
              <a:rPr kumimoji="0" lang="ja-JP" altLang="en-US" sz="2400" dirty="0">
                <a:latin typeface="ＭＳ 明朝" charset="-128"/>
                <a:ea typeface="ＭＳ 明朝" charset="-128"/>
                <a:cs typeface="ＭＳ 明朝" charset="-128"/>
              </a:rPr>
              <a:t>）</a:t>
            </a:r>
            <a:r>
              <a:rPr kumimoji="0" lang="en-US" altLang="ja-JP" sz="2400" dirty="0">
                <a:latin typeface="ＭＳ 明朝" charset="-128"/>
                <a:ea typeface="ＭＳ 明朝" charset="-128"/>
                <a:cs typeface="ＭＳ 明朝" charset="-128"/>
              </a:rPr>
              <a:t>5</a:t>
            </a:r>
            <a:r>
              <a:rPr kumimoji="0" lang="ja-JP" altLang="en-US" sz="2400" dirty="0">
                <a:latin typeface="ＭＳ 明朝" charset="-128"/>
                <a:ea typeface="ＭＳ 明朝" charset="-128"/>
                <a:cs typeface="ＭＳ 明朝" charset="-128"/>
              </a:rPr>
              <a:t>月推計における北海道の仮定値を用いた。</a:t>
            </a:r>
            <a:endParaRPr kumimoji="0" lang="ja-JP" altLang="en-US" sz="2400" dirty="0">
              <a:solidFill>
                <a:srgbClr val="000000"/>
              </a:solidFill>
              <a:latin typeface="ＭＳ 明朝" charset="-128"/>
              <a:ea typeface="ＭＳ 明朝" charset="-128"/>
              <a:cs typeface="ＭＳ 明朝"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p:txBody>
          <a:bodyPr/>
          <a:lstStyle/>
          <a:p>
            <a:pPr eaLnBrk="1" hangingPunct="1"/>
            <a:r>
              <a:rPr lang="ja-JP" altLang="en-US">
                <a:latin typeface="ＭＳ 明朝" charset="-128"/>
                <a:ea typeface="ＭＳ 明朝" charset="-128"/>
                <a:cs typeface="ＭＳ 明朝" charset="-128"/>
              </a:rPr>
              <a:t>謝辞</a:t>
            </a:r>
          </a:p>
        </p:txBody>
      </p:sp>
      <p:sp>
        <p:nvSpPr>
          <p:cNvPr id="59395" name="コンテンツ プレースホルダー 2"/>
          <p:cNvSpPr>
            <a:spLocks noGrp="1"/>
          </p:cNvSpPr>
          <p:nvPr>
            <p:ph idx="1"/>
          </p:nvPr>
        </p:nvSpPr>
        <p:spPr/>
        <p:txBody>
          <a:bodyPr/>
          <a:lstStyle/>
          <a:p>
            <a:pPr eaLnBrk="1" hangingPunct="1"/>
            <a:r>
              <a:rPr lang="ja-JP" altLang="en-US" sz="2800">
                <a:latin typeface="ＭＳ 明朝" charset="-128"/>
                <a:ea typeface="ＭＳ 明朝" charset="-128"/>
                <a:cs typeface="ＭＳ 明朝" charset="-128"/>
              </a:rPr>
              <a:t>本研究は科学研究費助成事業：学術研究助成基金助成金（基盤研究</a:t>
            </a:r>
            <a:r>
              <a:rPr lang="en-US" altLang="ja-JP" sz="2800">
                <a:latin typeface="ＭＳ 明朝" charset="-128"/>
                <a:ea typeface="ＭＳ 明朝" charset="-128"/>
                <a:cs typeface="ＭＳ 明朝" charset="-128"/>
              </a:rPr>
              <a:t>(C)</a:t>
            </a:r>
            <a:r>
              <a:rPr lang="ja-JP" altLang="en-US" sz="2800">
                <a:latin typeface="ＭＳ 明朝" charset="-128"/>
                <a:ea typeface="ＭＳ 明朝" charset="-128"/>
                <a:cs typeface="ＭＳ 明朝" charset="-128"/>
              </a:rPr>
              <a:t>）「札幌市における配偶関係別移動率の解明」（平成</a:t>
            </a:r>
            <a:r>
              <a:rPr lang="en-US" altLang="ja-JP" sz="2800">
                <a:latin typeface="ＭＳ 明朝" charset="-128"/>
                <a:ea typeface="ＭＳ 明朝" charset="-128"/>
                <a:cs typeface="ＭＳ 明朝" charset="-128"/>
              </a:rPr>
              <a:t>23</a:t>
            </a:r>
            <a:r>
              <a:rPr lang="ja-JP" altLang="en-US" sz="2800">
                <a:latin typeface="ＭＳ 明朝" charset="-128"/>
                <a:ea typeface="ＭＳ 明朝" charset="-128"/>
                <a:cs typeface="ＭＳ 明朝" charset="-128"/>
              </a:rPr>
              <a:t>年度</a:t>
            </a:r>
            <a:r>
              <a:rPr lang="ja-JP" sz="2800">
                <a:latin typeface="ＭＳ 明朝" charset="-128"/>
                <a:ea typeface="ＭＳ 明朝" charset="-128"/>
                <a:cs typeface="ＭＳ 明朝" charset="-128"/>
              </a:rPr>
              <a:t>−</a:t>
            </a:r>
            <a:r>
              <a:rPr lang="ja-JP" altLang="en-US" sz="2800">
                <a:latin typeface="ＭＳ 明朝" charset="-128"/>
                <a:ea typeface="ＭＳ 明朝" charset="-128"/>
                <a:cs typeface="ＭＳ 明朝" charset="-128"/>
              </a:rPr>
              <a:t>平成</a:t>
            </a:r>
            <a:r>
              <a:rPr lang="en-US" altLang="ja-JP" sz="2800">
                <a:latin typeface="ＭＳ 明朝" charset="-128"/>
                <a:ea typeface="ＭＳ 明朝" charset="-128"/>
                <a:cs typeface="ＭＳ 明朝" charset="-128"/>
              </a:rPr>
              <a:t>25</a:t>
            </a:r>
            <a:r>
              <a:rPr lang="ja-JP" altLang="en-US" sz="2800">
                <a:latin typeface="ＭＳ 明朝" charset="-128"/>
                <a:ea typeface="ＭＳ 明朝" charset="-128"/>
                <a:cs typeface="ＭＳ 明朝" charset="-128"/>
              </a:rPr>
              <a:t>年度</a:t>
            </a:r>
            <a:r>
              <a:rPr lang="en-US" altLang="ja-JP" sz="2800">
                <a:latin typeface="ＭＳ 明朝" charset="-128"/>
                <a:ea typeface="ＭＳ 明朝" charset="-128"/>
                <a:cs typeface="ＭＳ 明朝" charset="-128"/>
              </a:rPr>
              <a:t>)</a:t>
            </a:r>
            <a:r>
              <a:rPr lang="ja-JP" altLang="en-US" sz="2800">
                <a:latin typeface="ＭＳ 明朝" charset="-128"/>
                <a:ea typeface="ＭＳ 明朝" charset="-128"/>
                <a:cs typeface="ＭＳ 明朝" charset="-128"/>
              </a:rPr>
              <a:t>）の一部をなすものである。</a:t>
            </a:r>
            <a:endParaRPr lang="en-US" altLang="ja-JP" sz="2800">
              <a:latin typeface="ＭＳ 明朝" charset="-128"/>
              <a:ea typeface="ＭＳ 明朝" charset="-128"/>
              <a:cs typeface="ＭＳ 明朝" charset="-128"/>
            </a:endParaRPr>
          </a:p>
          <a:p>
            <a:pPr eaLnBrk="1" hangingPunct="1"/>
            <a:r>
              <a:rPr lang="ja-JP" altLang="en-US" sz="2800">
                <a:latin typeface="ＭＳ 明朝" charset="-128"/>
                <a:ea typeface="ＭＳ 明朝" charset="-128"/>
                <a:cs typeface="ＭＳ 明朝" charset="-128"/>
              </a:rPr>
              <a:t>人口動態統計の中巻</a:t>
            </a:r>
            <a:r>
              <a:rPr lang="en-US" altLang="ja-JP" sz="2800">
                <a:latin typeface="ＭＳ 明朝" charset="-128"/>
                <a:ea typeface="ＭＳ 明朝" charset="-128"/>
                <a:cs typeface="ＭＳ 明朝" charset="-128"/>
              </a:rPr>
              <a:t>-</a:t>
            </a:r>
            <a:r>
              <a:rPr lang="ja-JP" altLang="en-US" sz="2800">
                <a:latin typeface="ＭＳ 明朝" charset="-128"/>
                <a:ea typeface="ＭＳ 明朝" charset="-128"/>
                <a:cs typeface="ＭＳ 明朝" charset="-128"/>
              </a:rPr>
              <a:t>管統計表（報告書非掲載表</a:t>
            </a:r>
            <a:r>
              <a:rPr lang="en-US" altLang="ja-JP" sz="2800">
                <a:latin typeface="ＭＳ 明朝" charset="-128"/>
                <a:ea typeface="ＭＳ 明朝" charset="-128"/>
                <a:cs typeface="ＭＳ 明朝" charset="-128"/>
              </a:rPr>
              <a:t>-</a:t>
            </a:r>
            <a:r>
              <a:rPr lang="ja-JP" altLang="en-US" sz="2800">
                <a:latin typeface="ＭＳ 明朝" charset="-128"/>
                <a:ea typeface="ＭＳ 明朝" charset="-128"/>
                <a:cs typeface="ＭＳ 明朝" charset="-128"/>
              </a:rPr>
              <a:t>離婚）のデータ収集・入力にあたっては厚生労働省の普及相談室および竹中健氏</a:t>
            </a:r>
            <a:r>
              <a:rPr lang="en-US" altLang="ja-JP" sz="2800">
                <a:latin typeface="ＭＳ 明朝" charset="-128"/>
                <a:ea typeface="ＭＳ 明朝" charset="-128"/>
                <a:cs typeface="ＭＳ 明朝" charset="-128"/>
              </a:rPr>
              <a:t>(</a:t>
            </a:r>
            <a:r>
              <a:rPr lang="ja-JP" altLang="en-US" sz="2800">
                <a:latin typeface="ＭＳ 明朝" charset="-128"/>
                <a:ea typeface="ＭＳ 明朝" charset="-128"/>
                <a:cs typeface="ＭＳ 明朝" charset="-128"/>
              </a:rPr>
              <a:t>北海道大学）のご協力を得た。</a:t>
            </a:r>
            <a:endParaRPr lang="en-US" altLang="ja-JP" sz="2800">
              <a:latin typeface="ＭＳ 明朝" charset="-128"/>
              <a:ea typeface="ＭＳ 明朝" charset="-128"/>
              <a:cs typeface="ＭＳ 明朝"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テキスト ボックス 3"/>
          <p:cNvSpPr txBox="1">
            <a:spLocks noChangeArrowheads="1"/>
          </p:cNvSpPr>
          <p:nvPr/>
        </p:nvSpPr>
        <p:spPr bwMode="auto">
          <a:xfrm>
            <a:off x="3995738" y="5475288"/>
            <a:ext cx="4321175" cy="461962"/>
          </a:xfrm>
          <a:prstGeom prst="rect">
            <a:avLst/>
          </a:prstGeom>
          <a:noFill/>
          <a:ln w="9525">
            <a:noFill/>
            <a:miter lim="800000"/>
            <a:headEnd/>
            <a:tailEnd/>
          </a:ln>
        </p:spPr>
        <p:txBody>
          <a:bodyPr>
            <a:prstTxWarp prst="textNoShape">
              <a:avLst/>
            </a:prstTxWarp>
            <a:spAutoFit/>
          </a:bodyPr>
          <a:lstStyle/>
          <a:p>
            <a:r>
              <a:rPr lang="ja-JP" altLang="en-US"/>
              <a:t>御清聴ありがとうございました。</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lnSpc>
                <a:spcPct val="130000"/>
              </a:lnSpc>
            </a:pPr>
            <a:r>
              <a:rPr kumimoji="0" lang="ja-JP" altLang="en-US">
                <a:solidFill>
                  <a:srgbClr val="000000"/>
                </a:solidFill>
                <a:latin typeface="ＭＳ 明朝" charset="-128"/>
                <a:ea typeface="ＭＳ 明朝" charset="-128"/>
                <a:cs typeface="ＭＳ 明朝" charset="-128"/>
              </a:rPr>
              <a:t>推計方法：基本的な考え方</a:t>
            </a:r>
          </a:p>
        </p:txBody>
      </p:sp>
      <p:sp>
        <p:nvSpPr>
          <p:cNvPr id="22531" name="Rectangle 3"/>
          <p:cNvSpPr>
            <a:spLocks noGrp="1" noChangeArrowheads="1"/>
          </p:cNvSpPr>
          <p:nvPr>
            <p:ph type="body" idx="1"/>
          </p:nvPr>
        </p:nvSpPr>
        <p:spPr>
          <a:xfrm>
            <a:off x="566738" y="1752600"/>
            <a:ext cx="8272462" cy="4343400"/>
          </a:xfrm>
        </p:spPr>
        <p:txBody>
          <a:bodyPr/>
          <a:lstStyle/>
          <a:p>
            <a:pPr algn="just" eaLnBrk="1" hangingPunct="1">
              <a:lnSpc>
                <a:spcPct val="90000"/>
              </a:lnSpc>
            </a:pPr>
            <a:r>
              <a:rPr kumimoji="0" lang="ja-JP" altLang="en-US" sz="2600">
                <a:latin typeface="ＭＳ 明朝" charset="-128"/>
                <a:ea typeface="ＭＳ 明朝" charset="-128"/>
                <a:cs typeface="ＭＳ 明朝" charset="-128"/>
              </a:rPr>
              <a:t>配偶関係別異動数（不詳は含まず、日本国籍のみ）：各歳別コーホートに並べ替え、５歳年齢階級別に積算しセンサス間の累積初婚数、</a:t>
            </a:r>
            <a:r>
              <a:rPr kumimoji="0" lang="ja-JP" altLang="en-US" sz="2600">
                <a:solidFill>
                  <a:srgbClr val="000000"/>
                </a:solidFill>
                <a:latin typeface="ＭＳ 明朝" charset="-128"/>
                <a:ea typeface="ＭＳ 明朝" charset="-128"/>
                <a:cs typeface="ＭＳ 明朝" charset="-128"/>
              </a:rPr>
              <a:t>累積再婚者数、累積離婚者数を求めた。累積死別者数は、男女の有配偶者のセンサス間死亡者数とした。</a:t>
            </a:r>
            <a:endParaRPr kumimoji="0" lang="en-US" altLang="ja-JP" sz="2600">
              <a:solidFill>
                <a:srgbClr val="000000"/>
              </a:solidFill>
              <a:latin typeface="ＭＳ 明朝" charset="-128"/>
              <a:ea typeface="ＭＳ 明朝" charset="-128"/>
              <a:cs typeface="ＭＳ 明朝" charset="-128"/>
            </a:endParaRPr>
          </a:p>
          <a:p>
            <a:pPr algn="just" eaLnBrk="1" hangingPunct="1">
              <a:lnSpc>
                <a:spcPct val="90000"/>
              </a:lnSpc>
            </a:pPr>
            <a:r>
              <a:rPr kumimoji="0" lang="ja-JP" altLang="en-US" sz="2800">
                <a:latin typeface="ＭＳ 明朝" charset="-128"/>
                <a:ea typeface="ＭＳ 明朝" charset="-128"/>
                <a:cs typeface="ＭＳ 明朝" charset="-128"/>
              </a:rPr>
              <a:t>センサス間純移動数は国勢調査間の人口数の差を生残率とその間の配偶関係の異動数で補正することにより求めた。</a:t>
            </a:r>
            <a:endParaRPr kumimoji="0" lang="en-US" altLang="ja-JP" sz="2600">
              <a:solidFill>
                <a:srgbClr val="000000"/>
              </a:solidFill>
              <a:latin typeface="ＭＳ 明朝" charset="-128"/>
              <a:ea typeface="ＭＳ 明朝" charset="-128"/>
              <a:cs typeface="ＭＳ 明朝" charset="-128"/>
            </a:endParaRPr>
          </a:p>
          <a:p>
            <a:pPr lvl="1" algn="just" eaLnBrk="1" hangingPunct="1">
              <a:lnSpc>
                <a:spcPct val="90000"/>
              </a:lnSpc>
              <a:buNone/>
            </a:pPr>
            <a:endParaRPr kumimoji="0" lang="en-US" altLang="ja-JP" sz="1800">
              <a:latin typeface="ＭＳ 明朝" charset="-128"/>
              <a:ea typeface="ＭＳ 明朝" charset="-128"/>
              <a:cs typeface="ＭＳ 明朝" charset="-128"/>
            </a:endParaRPr>
          </a:p>
          <a:p>
            <a:pPr algn="just" eaLnBrk="1" hangingPunct="1">
              <a:lnSpc>
                <a:spcPct val="90000"/>
              </a:lnSpc>
            </a:pPr>
            <a:endParaRPr kumimoji="0" lang="en-US" altLang="ja-JP" sz="2600">
              <a:solidFill>
                <a:srgbClr val="000000"/>
              </a:solidFill>
              <a:latin typeface="ＭＳ 明朝" charset="-128"/>
              <a:ea typeface="ＭＳ 明朝" charset="-128"/>
              <a:cs typeface="ＭＳ 明朝" charset="-128"/>
            </a:endParaRPr>
          </a:p>
          <a:p>
            <a:pPr algn="just" eaLnBrk="1" hangingPunct="1">
              <a:lnSpc>
                <a:spcPct val="90000"/>
              </a:lnSpc>
              <a:buFont typeface="Wingdings" charset="2"/>
              <a:buNone/>
            </a:pPr>
            <a:endParaRPr kumimoji="0" lang="ja-JP" altLang="en-US" sz="2600">
              <a:solidFill>
                <a:srgbClr val="000000"/>
              </a:solidFill>
              <a:latin typeface="ＭＳ 明朝" charset="-128"/>
              <a:ea typeface="ＭＳ 明朝" charset="-128"/>
              <a:cs typeface="ＭＳ 明朝"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lnSpc>
                <a:spcPct val="130000"/>
              </a:lnSpc>
            </a:pPr>
            <a:r>
              <a:rPr kumimoji="0" lang="ja-JP" altLang="en-US">
                <a:solidFill>
                  <a:srgbClr val="000000"/>
                </a:solidFill>
                <a:latin typeface="ＭＳ 明朝" charset="-128"/>
                <a:ea typeface="ＭＳ 明朝" charset="-128"/>
                <a:cs typeface="ＭＳ 明朝" charset="-128"/>
              </a:rPr>
              <a:t>推計方法　　その１</a:t>
            </a:r>
          </a:p>
        </p:txBody>
      </p:sp>
      <p:sp>
        <p:nvSpPr>
          <p:cNvPr id="22531" name="Rectangle 3"/>
          <p:cNvSpPr>
            <a:spLocks noGrp="1" noChangeArrowheads="1"/>
          </p:cNvSpPr>
          <p:nvPr>
            <p:ph type="body" idx="1"/>
          </p:nvPr>
        </p:nvSpPr>
        <p:spPr>
          <a:xfrm>
            <a:off x="304800" y="1752600"/>
            <a:ext cx="8610600" cy="4343400"/>
          </a:xfrm>
        </p:spPr>
        <p:txBody>
          <a:bodyPr/>
          <a:lstStyle/>
          <a:p>
            <a:pPr algn="just" eaLnBrk="1" hangingPunct="1">
              <a:lnSpc>
                <a:spcPct val="90000"/>
              </a:lnSpc>
            </a:pPr>
            <a:r>
              <a:rPr kumimoji="0" lang="ja-JP" altLang="en-US" sz="3100">
                <a:latin typeface="ＭＳ 明朝" charset="-128"/>
                <a:ea typeface="ＭＳ 明朝" charset="-128"/>
                <a:cs typeface="ＭＳ 明朝" charset="-128"/>
              </a:rPr>
              <a:t>純移動数（</a:t>
            </a:r>
            <a:r>
              <a:rPr kumimoji="0" lang="en-US" altLang="ja-JP" sz="3100">
                <a:latin typeface="ＭＳ 明朝" charset="-128"/>
                <a:ea typeface="ＭＳ 明朝" charset="-128"/>
                <a:cs typeface="ＭＳ 明朝" charset="-128"/>
              </a:rPr>
              <a:t>1995</a:t>
            </a:r>
            <a:r>
              <a:rPr kumimoji="0" lang="ja-JP" altLang="en-US" sz="3100">
                <a:latin typeface="ＭＳ 明朝" charset="-128"/>
                <a:ea typeface="ＭＳ 明朝" charset="-128"/>
                <a:cs typeface="ＭＳ 明朝" charset="-128"/>
              </a:rPr>
              <a:t>年</a:t>
            </a:r>
            <a:r>
              <a:rPr kumimoji="0" lang="en-US" altLang="ja-JP" sz="3100">
                <a:latin typeface="ＭＳ 明朝" charset="-128"/>
                <a:ea typeface="ＭＳ 明朝" charset="-128"/>
                <a:cs typeface="ＭＳ 明朝" charset="-128"/>
              </a:rPr>
              <a:t>→2000</a:t>
            </a:r>
            <a:r>
              <a:rPr kumimoji="0" lang="ja-JP" altLang="en-US" sz="3100">
                <a:latin typeface="ＭＳ 明朝" charset="-128"/>
                <a:ea typeface="ＭＳ 明朝" charset="-128"/>
                <a:cs typeface="ＭＳ 明朝" charset="-128"/>
              </a:rPr>
              <a:t>年</a:t>
            </a:r>
            <a:r>
              <a:rPr kumimoji="0" lang="en-US" altLang="ja-JP" sz="3100">
                <a:latin typeface="ＭＳ 明朝" charset="-128"/>
                <a:ea typeface="ＭＳ 明朝" charset="-128"/>
                <a:cs typeface="ＭＳ 明朝" charset="-128"/>
              </a:rPr>
              <a:t>,15-19</a:t>
            </a:r>
            <a:r>
              <a:rPr kumimoji="0" lang="ja-JP" altLang="en-US" sz="3100">
                <a:latin typeface="ＭＳ 明朝" charset="-128"/>
                <a:ea typeface="ＭＳ 明朝" charset="-128"/>
                <a:cs typeface="ＭＳ 明朝" charset="-128"/>
              </a:rPr>
              <a:t>歳</a:t>
            </a:r>
            <a:r>
              <a:rPr kumimoji="0" lang="en-US" altLang="ja-JP" sz="3100">
                <a:latin typeface="ＭＳ 明朝" charset="-128"/>
                <a:ea typeface="ＭＳ 明朝" charset="-128"/>
                <a:cs typeface="ＭＳ 明朝" charset="-128"/>
              </a:rPr>
              <a:t>→20-24</a:t>
            </a:r>
            <a:r>
              <a:rPr kumimoji="0" lang="ja-JP" altLang="en-US" sz="3100">
                <a:latin typeface="ＭＳ 明朝" charset="-128"/>
                <a:ea typeface="ＭＳ 明朝" charset="-128"/>
                <a:cs typeface="ＭＳ 明朝" charset="-128"/>
              </a:rPr>
              <a:t>歳）</a:t>
            </a:r>
            <a:r>
              <a:rPr kumimoji="0" lang="en-US" altLang="ja-JP" sz="3100">
                <a:latin typeface="ＭＳ 明朝" charset="-128"/>
                <a:ea typeface="ＭＳ 明朝" charset="-128"/>
                <a:cs typeface="ＭＳ 明朝" charset="-128"/>
              </a:rPr>
              <a:t>=</a:t>
            </a:r>
            <a:r>
              <a:rPr kumimoji="0" lang="ja-JP" altLang="en-US" sz="3100">
                <a:latin typeface="ＭＳ 明朝" charset="-128"/>
                <a:ea typeface="ＭＳ 明朝" charset="-128"/>
                <a:cs typeface="ＭＳ 明朝" charset="-128"/>
              </a:rPr>
              <a:t>人口（</a:t>
            </a:r>
            <a:r>
              <a:rPr kumimoji="0" lang="en-US" altLang="ja-JP" sz="3100">
                <a:latin typeface="ＭＳ 明朝" charset="-128"/>
                <a:ea typeface="ＭＳ 明朝" charset="-128"/>
                <a:cs typeface="ＭＳ 明朝" charset="-128"/>
              </a:rPr>
              <a:t>2000</a:t>
            </a:r>
            <a:r>
              <a:rPr kumimoji="0" lang="ja-JP" altLang="en-US" sz="3100">
                <a:latin typeface="ＭＳ 明朝" charset="-128"/>
                <a:ea typeface="ＭＳ 明朝" charset="-128"/>
                <a:cs typeface="ＭＳ 明朝" charset="-128"/>
              </a:rPr>
              <a:t>年</a:t>
            </a:r>
            <a:r>
              <a:rPr kumimoji="0" lang="en-US" altLang="ja-JP" sz="3100">
                <a:latin typeface="ＭＳ 明朝" charset="-128"/>
                <a:ea typeface="ＭＳ 明朝" charset="-128"/>
                <a:cs typeface="ＭＳ 明朝" charset="-128"/>
              </a:rPr>
              <a:t>,20-24</a:t>
            </a:r>
            <a:r>
              <a:rPr kumimoji="0" lang="ja-JP" altLang="en-US" sz="3100">
                <a:latin typeface="ＭＳ 明朝" charset="-128"/>
                <a:ea typeface="ＭＳ 明朝" charset="-128"/>
                <a:cs typeface="ＭＳ 明朝" charset="-128"/>
              </a:rPr>
              <a:t>歳</a:t>
            </a:r>
            <a:r>
              <a:rPr kumimoji="0" lang="en-US" altLang="ja-JP" sz="3100">
                <a:latin typeface="ＭＳ 明朝" charset="-128"/>
                <a:ea typeface="ＭＳ 明朝" charset="-128"/>
                <a:cs typeface="ＭＳ 明朝" charset="-128"/>
              </a:rPr>
              <a:t>)-</a:t>
            </a:r>
            <a:r>
              <a:rPr kumimoji="0" lang="ja-JP" altLang="en-US" sz="3100">
                <a:latin typeface="ＭＳ 明朝" charset="-128"/>
                <a:ea typeface="ＭＳ 明朝" charset="-128"/>
                <a:cs typeface="ＭＳ 明朝" charset="-128"/>
              </a:rPr>
              <a:t>人口（</a:t>
            </a:r>
            <a:r>
              <a:rPr kumimoji="0" lang="en-US" altLang="ja-JP" sz="3100">
                <a:latin typeface="ＭＳ 明朝" charset="-128"/>
                <a:ea typeface="ＭＳ 明朝" charset="-128"/>
                <a:cs typeface="ＭＳ 明朝" charset="-128"/>
              </a:rPr>
              <a:t>1995</a:t>
            </a:r>
            <a:r>
              <a:rPr kumimoji="0" lang="ja-JP" altLang="en-US" sz="3100">
                <a:latin typeface="ＭＳ 明朝" charset="-128"/>
                <a:ea typeface="ＭＳ 明朝" charset="-128"/>
                <a:cs typeface="ＭＳ 明朝" charset="-128"/>
              </a:rPr>
              <a:t>年</a:t>
            </a:r>
            <a:r>
              <a:rPr kumimoji="0" lang="en-US" altLang="ja-JP" sz="3100">
                <a:latin typeface="ＭＳ 明朝" charset="-128"/>
                <a:ea typeface="ＭＳ 明朝" charset="-128"/>
                <a:cs typeface="ＭＳ 明朝" charset="-128"/>
              </a:rPr>
              <a:t>,15-19</a:t>
            </a:r>
            <a:r>
              <a:rPr kumimoji="0" lang="ja-JP" altLang="en-US" sz="3100">
                <a:latin typeface="ＭＳ 明朝" charset="-128"/>
                <a:ea typeface="ＭＳ 明朝" charset="-128"/>
                <a:cs typeface="ＭＳ 明朝" charset="-128"/>
              </a:rPr>
              <a:t>歳</a:t>
            </a:r>
            <a:r>
              <a:rPr kumimoji="0" lang="en-US" altLang="ja-JP" sz="3100">
                <a:latin typeface="ＭＳ 明朝" charset="-128"/>
                <a:ea typeface="ＭＳ 明朝" charset="-128"/>
                <a:cs typeface="ＭＳ 明朝" charset="-128"/>
              </a:rPr>
              <a:t>)×</a:t>
            </a:r>
            <a:r>
              <a:rPr kumimoji="0" lang="ja-JP" altLang="en-US" sz="3100">
                <a:latin typeface="ＭＳ 明朝" charset="-128"/>
                <a:ea typeface="ＭＳ 明朝" charset="-128"/>
                <a:cs typeface="ＭＳ 明朝" charset="-128"/>
              </a:rPr>
              <a:t>生残率</a:t>
            </a:r>
            <a:r>
              <a:rPr kumimoji="0" lang="en-US" altLang="ja-JP" sz="3100">
                <a:latin typeface="ＭＳ 明朝" charset="-128"/>
                <a:ea typeface="ＭＳ 明朝" charset="-128"/>
                <a:cs typeface="ＭＳ 明朝" charset="-128"/>
              </a:rPr>
              <a:t>(1995</a:t>
            </a:r>
            <a:r>
              <a:rPr kumimoji="0" lang="ja-JP" altLang="en-US" sz="3100">
                <a:latin typeface="ＭＳ 明朝" charset="-128"/>
                <a:ea typeface="ＭＳ 明朝" charset="-128"/>
                <a:cs typeface="ＭＳ 明朝" charset="-128"/>
              </a:rPr>
              <a:t>年</a:t>
            </a:r>
            <a:r>
              <a:rPr kumimoji="0" lang="en-US" altLang="ja-JP" sz="3100">
                <a:latin typeface="ＭＳ 明朝" charset="-128"/>
                <a:ea typeface="ＭＳ 明朝" charset="-128"/>
                <a:cs typeface="ＭＳ 明朝" charset="-128"/>
              </a:rPr>
              <a:t>→2000</a:t>
            </a:r>
            <a:r>
              <a:rPr kumimoji="0" lang="ja-JP" altLang="en-US" sz="3100">
                <a:latin typeface="ＭＳ 明朝" charset="-128"/>
                <a:ea typeface="ＭＳ 明朝" charset="-128"/>
                <a:cs typeface="ＭＳ 明朝" charset="-128"/>
              </a:rPr>
              <a:t>年</a:t>
            </a:r>
            <a:r>
              <a:rPr kumimoji="0" lang="en-US" altLang="ja-JP" sz="3100">
                <a:latin typeface="ＭＳ 明朝" charset="-128"/>
                <a:ea typeface="ＭＳ 明朝" charset="-128"/>
                <a:cs typeface="ＭＳ 明朝" charset="-128"/>
              </a:rPr>
              <a:t>,15-19</a:t>
            </a:r>
            <a:r>
              <a:rPr kumimoji="0" lang="ja-JP" altLang="en-US" sz="3100">
                <a:latin typeface="ＭＳ 明朝" charset="-128"/>
                <a:ea typeface="ＭＳ 明朝" charset="-128"/>
                <a:cs typeface="ＭＳ 明朝" charset="-128"/>
              </a:rPr>
              <a:t>歳</a:t>
            </a:r>
            <a:r>
              <a:rPr kumimoji="0" lang="en-US" altLang="ja-JP" sz="3100">
                <a:latin typeface="ＭＳ 明朝" charset="-128"/>
                <a:ea typeface="ＭＳ 明朝" charset="-128"/>
                <a:cs typeface="ＭＳ 明朝" charset="-128"/>
              </a:rPr>
              <a:t>→20-24</a:t>
            </a:r>
            <a:r>
              <a:rPr kumimoji="0" lang="ja-JP" altLang="en-US" sz="3100">
                <a:latin typeface="ＭＳ 明朝" charset="-128"/>
                <a:ea typeface="ＭＳ 明朝" charset="-128"/>
                <a:cs typeface="ＭＳ 明朝" charset="-128"/>
              </a:rPr>
              <a:t>歳）</a:t>
            </a:r>
            <a:endParaRPr kumimoji="0" lang="en-US" altLang="ja-JP" sz="3100">
              <a:latin typeface="ＭＳ 明朝" charset="-128"/>
              <a:ea typeface="ＭＳ 明朝" charset="-128"/>
              <a:cs typeface="ＭＳ 明朝" charset="-128"/>
            </a:endParaRPr>
          </a:p>
          <a:p>
            <a:pPr marL="469900" lvl="1" indent="-469900" algn="just" eaLnBrk="1" hangingPunct="1">
              <a:lnSpc>
                <a:spcPct val="90000"/>
              </a:lnSpc>
              <a:buFont typeface="Wingdings" charset="2"/>
              <a:buChar char="o"/>
            </a:pPr>
            <a:r>
              <a:rPr kumimoji="0" lang="ja-JP" altLang="en-US" sz="3100" smtClean="0">
                <a:latin typeface="ＭＳ 明朝" charset="-128"/>
                <a:ea typeface="ＭＳ 明朝" charset="-128"/>
                <a:cs typeface="ＭＳ 明朝" charset="-128"/>
              </a:rPr>
              <a:t>未婚純移動数（</a:t>
            </a:r>
            <a:r>
              <a:rPr kumimoji="0" lang="en-US" altLang="ja-JP" sz="3100" smtClean="0">
                <a:latin typeface="ＭＳ 明朝" charset="-128"/>
                <a:ea typeface="ＭＳ 明朝" charset="-128"/>
                <a:cs typeface="ＭＳ 明朝" charset="-128"/>
              </a:rPr>
              <a:t>1995</a:t>
            </a:r>
            <a:r>
              <a:rPr kumimoji="0" lang="ja-JP" altLang="en-US" sz="3100" smtClean="0">
                <a:latin typeface="ＭＳ 明朝" charset="-128"/>
                <a:ea typeface="ＭＳ 明朝" charset="-128"/>
                <a:cs typeface="ＭＳ 明朝" charset="-128"/>
              </a:rPr>
              <a:t>年</a:t>
            </a:r>
            <a:r>
              <a:rPr kumimoji="0" lang="en-US" altLang="ja-JP" sz="3100" smtClean="0">
                <a:latin typeface="ＭＳ 明朝" charset="-128"/>
                <a:ea typeface="ＭＳ 明朝" charset="-128"/>
                <a:cs typeface="ＭＳ 明朝" charset="-128"/>
              </a:rPr>
              <a:t>→2000</a:t>
            </a:r>
            <a:r>
              <a:rPr kumimoji="0" lang="ja-JP" altLang="en-US" sz="3100" smtClean="0">
                <a:latin typeface="ＭＳ 明朝" charset="-128"/>
                <a:ea typeface="ＭＳ 明朝" charset="-128"/>
                <a:cs typeface="ＭＳ 明朝" charset="-128"/>
              </a:rPr>
              <a:t>年</a:t>
            </a:r>
            <a:r>
              <a:rPr kumimoji="0" lang="en-US" altLang="ja-JP" sz="3100" smtClean="0">
                <a:latin typeface="ＭＳ 明朝" charset="-128"/>
                <a:ea typeface="ＭＳ 明朝" charset="-128"/>
                <a:cs typeface="ＭＳ 明朝" charset="-128"/>
              </a:rPr>
              <a:t>,15-19</a:t>
            </a:r>
            <a:r>
              <a:rPr kumimoji="0" lang="ja-JP" altLang="en-US" sz="3100" smtClean="0">
                <a:latin typeface="ＭＳ 明朝" charset="-128"/>
                <a:ea typeface="ＭＳ 明朝" charset="-128"/>
                <a:cs typeface="ＭＳ 明朝" charset="-128"/>
              </a:rPr>
              <a:t>歳</a:t>
            </a:r>
            <a:r>
              <a:rPr kumimoji="0" lang="en-US" altLang="ja-JP" sz="3100" smtClean="0">
                <a:latin typeface="ＭＳ 明朝" charset="-128"/>
                <a:ea typeface="ＭＳ 明朝" charset="-128"/>
                <a:cs typeface="ＭＳ 明朝" charset="-128"/>
              </a:rPr>
              <a:t>→20-24</a:t>
            </a:r>
            <a:r>
              <a:rPr kumimoji="0" lang="ja-JP" altLang="en-US" sz="3100" smtClean="0">
                <a:latin typeface="ＭＳ 明朝" charset="-128"/>
                <a:ea typeface="ＭＳ 明朝" charset="-128"/>
                <a:cs typeface="ＭＳ 明朝" charset="-128"/>
              </a:rPr>
              <a:t>歳）</a:t>
            </a:r>
            <a:r>
              <a:rPr kumimoji="0" lang="en-US" altLang="ja-JP" sz="3100" smtClean="0">
                <a:latin typeface="ＭＳ 明朝" charset="-128"/>
                <a:ea typeface="ＭＳ 明朝" charset="-128"/>
                <a:cs typeface="ＭＳ 明朝" charset="-128"/>
              </a:rPr>
              <a:t>=</a:t>
            </a:r>
            <a:r>
              <a:rPr kumimoji="0" lang="ja-JP" altLang="en-US" sz="3100" smtClean="0">
                <a:latin typeface="ＭＳ 明朝" charset="-128"/>
                <a:ea typeface="ＭＳ 明朝" charset="-128"/>
                <a:cs typeface="ＭＳ 明朝" charset="-128"/>
              </a:rPr>
              <a:t>未婚人口（</a:t>
            </a:r>
            <a:r>
              <a:rPr kumimoji="0" lang="en-US" altLang="ja-JP" sz="3100" smtClean="0">
                <a:latin typeface="ＭＳ 明朝" charset="-128"/>
                <a:ea typeface="ＭＳ 明朝" charset="-128"/>
                <a:cs typeface="ＭＳ 明朝" charset="-128"/>
              </a:rPr>
              <a:t>2000</a:t>
            </a:r>
            <a:r>
              <a:rPr kumimoji="0" lang="ja-JP" altLang="en-US" sz="3100" smtClean="0">
                <a:latin typeface="ＭＳ 明朝" charset="-128"/>
                <a:ea typeface="ＭＳ 明朝" charset="-128"/>
                <a:cs typeface="ＭＳ 明朝" charset="-128"/>
              </a:rPr>
              <a:t>年</a:t>
            </a:r>
            <a:r>
              <a:rPr kumimoji="0" lang="en-US" altLang="ja-JP" sz="3100" smtClean="0">
                <a:latin typeface="ＭＳ 明朝" charset="-128"/>
                <a:ea typeface="ＭＳ 明朝" charset="-128"/>
                <a:cs typeface="ＭＳ 明朝" charset="-128"/>
              </a:rPr>
              <a:t>,20-24</a:t>
            </a:r>
            <a:r>
              <a:rPr kumimoji="0" lang="ja-JP" altLang="en-US" sz="3100" smtClean="0">
                <a:latin typeface="ＭＳ 明朝" charset="-128"/>
                <a:ea typeface="ＭＳ 明朝" charset="-128"/>
                <a:cs typeface="ＭＳ 明朝" charset="-128"/>
              </a:rPr>
              <a:t>歳</a:t>
            </a:r>
            <a:r>
              <a:rPr kumimoji="0" lang="en-US" altLang="ja-JP" sz="3100" smtClean="0">
                <a:latin typeface="ＭＳ 明朝" charset="-128"/>
                <a:ea typeface="ＭＳ 明朝" charset="-128"/>
                <a:cs typeface="ＭＳ 明朝" charset="-128"/>
              </a:rPr>
              <a:t>)-{</a:t>
            </a:r>
            <a:r>
              <a:rPr kumimoji="0" lang="ja-JP" altLang="en-US" sz="3100" smtClean="0">
                <a:latin typeface="ＭＳ 明朝" charset="-128"/>
                <a:ea typeface="ＭＳ 明朝" charset="-128"/>
                <a:cs typeface="ＭＳ 明朝" charset="-128"/>
              </a:rPr>
              <a:t>未婚人口（</a:t>
            </a:r>
            <a:r>
              <a:rPr kumimoji="0" lang="en-US" altLang="ja-JP" sz="3100" smtClean="0">
                <a:latin typeface="ＭＳ 明朝" charset="-128"/>
                <a:ea typeface="ＭＳ 明朝" charset="-128"/>
                <a:cs typeface="ＭＳ 明朝" charset="-128"/>
              </a:rPr>
              <a:t>1995</a:t>
            </a:r>
            <a:r>
              <a:rPr kumimoji="0" lang="ja-JP" altLang="en-US" sz="3100" smtClean="0">
                <a:latin typeface="ＭＳ 明朝" charset="-128"/>
                <a:ea typeface="ＭＳ 明朝" charset="-128"/>
                <a:cs typeface="ＭＳ 明朝" charset="-128"/>
              </a:rPr>
              <a:t>年</a:t>
            </a:r>
            <a:r>
              <a:rPr kumimoji="0" lang="en-US" altLang="ja-JP" sz="3100" smtClean="0">
                <a:latin typeface="ＭＳ 明朝" charset="-128"/>
                <a:ea typeface="ＭＳ 明朝" charset="-128"/>
                <a:cs typeface="ＭＳ 明朝" charset="-128"/>
              </a:rPr>
              <a:t>,15-19</a:t>
            </a:r>
            <a:r>
              <a:rPr kumimoji="0" lang="ja-JP" altLang="en-US" sz="3100" smtClean="0">
                <a:latin typeface="ＭＳ 明朝" charset="-128"/>
                <a:ea typeface="ＭＳ 明朝" charset="-128"/>
                <a:cs typeface="ＭＳ 明朝" charset="-128"/>
              </a:rPr>
              <a:t>歳</a:t>
            </a:r>
            <a:r>
              <a:rPr kumimoji="0" lang="en-US" altLang="ja-JP" sz="3100" smtClean="0">
                <a:latin typeface="ＭＳ 明朝" charset="-128"/>
                <a:ea typeface="ＭＳ 明朝" charset="-128"/>
                <a:cs typeface="ＭＳ 明朝" charset="-128"/>
              </a:rPr>
              <a:t>)-</a:t>
            </a:r>
            <a:r>
              <a:rPr kumimoji="0" lang="ja-JP" altLang="en-US" sz="3100" smtClean="0">
                <a:latin typeface="ＭＳ 明朝" charset="-128"/>
                <a:ea typeface="ＭＳ 明朝" charset="-128"/>
                <a:cs typeface="ＭＳ 明朝" charset="-128"/>
              </a:rPr>
              <a:t>累積初婚数（</a:t>
            </a:r>
            <a:r>
              <a:rPr kumimoji="0" lang="en-US" altLang="ja-JP" sz="3100" smtClean="0">
                <a:latin typeface="ＭＳ 明朝" charset="-128"/>
                <a:ea typeface="ＭＳ 明朝" charset="-128"/>
                <a:cs typeface="ＭＳ 明朝" charset="-128"/>
              </a:rPr>
              <a:t>1995</a:t>
            </a:r>
            <a:r>
              <a:rPr kumimoji="0" lang="ja-JP" altLang="en-US" sz="3100" smtClean="0">
                <a:latin typeface="ＭＳ 明朝" charset="-128"/>
                <a:ea typeface="ＭＳ 明朝" charset="-128"/>
                <a:cs typeface="ＭＳ 明朝" charset="-128"/>
              </a:rPr>
              <a:t>年</a:t>
            </a:r>
            <a:r>
              <a:rPr kumimoji="0" lang="en-US" altLang="ja-JP" sz="3100" smtClean="0">
                <a:latin typeface="ＭＳ 明朝" charset="-128"/>
                <a:ea typeface="ＭＳ 明朝" charset="-128"/>
                <a:cs typeface="ＭＳ 明朝" charset="-128"/>
              </a:rPr>
              <a:t>→2000</a:t>
            </a:r>
            <a:r>
              <a:rPr kumimoji="0" lang="ja-JP" altLang="en-US" sz="3100" smtClean="0">
                <a:latin typeface="ＭＳ 明朝" charset="-128"/>
                <a:ea typeface="ＭＳ 明朝" charset="-128"/>
                <a:cs typeface="ＭＳ 明朝" charset="-128"/>
              </a:rPr>
              <a:t>年</a:t>
            </a:r>
            <a:r>
              <a:rPr kumimoji="0" lang="en-US" altLang="ja-JP" sz="3100" smtClean="0">
                <a:latin typeface="ＭＳ 明朝" charset="-128"/>
                <a:ea typeface="ＭＳ 明朝" charset="-128"/>
                <a:cs typeface="ＭＳ 明朝" charset="-128"/>
              </a:rPr>
              <a:t>,15-19</a:t>
            </a:r>
            <a:r>
              <a:rPr kumimoji="0" lang="ja-JP" altLang="en-US" sz="3100" smtClean="0">
                <a:latin typeface="ＭＳ 明朝" charset="-128"/>
                <a:ea typeface="ＭＳ 明朝" charset="-128"/>
                <a:cs typeface="ＭＳ 明朝" charset="-128"/>
              </a:rPr>
              <a:t>歳</a:t>
            </a:r>
            <a:r>
              <a:rPr kumimoji="0" lang="en-US" altLang="ja-JP" sz="3100" smtClean="0">
                <a:latin typeface="ＭＳ 明朝" charset="-128"/>
                <a:ea typeface="ＭＳ 明朝" charset="-128"/>
                <a:cs typeface="ＭＳ 明朝" charset="-128"/>
              </a:rPr>
              <a:t>→20-24</a:t>
            </a:r>
            <a:r>
              <a:rPr kumimoji="0" lang="ja-JP" altLang="en-US" sz="3100" smtClean="0">
                <a:latin typeface="ＭＳ 明朝" charset="-128"/>
                <a:ea typeface="ＭＳ 明朝" charset="-128"/>
                <a:cs typeface="ＭＳ 明朝" charset="-128"/>
              </a:rPr>
              <a:t>歳）</a:t>
            </a:r>
            <a:r>
              <a:rPr kumimoji="0" lang="en-US" altLang="ja-JP" sz="3100" smtClean="0">
                <a:latin typeface="ＭＳ 明朝" charset="-128"/>
                <a:ea typeface="ＭＳ 明朝" charset="-128"/>
                <a:cs typeface="ＭＳ 明朝" charset="-128"/>
              </a:rPr>
              <a:t>}×</a:t>
            </a:r>
            <a:r>
              <a:rPr kumimoji="0" lang="ja-JP" altLang="en-US" sz="3100" smtClean="0">
                <a:latin typeface="ＭＳ 明朝" charset="-128"/>
                <a:ea typeface="ＭＳ 明朝" charset="-128"/>
                <a:cs typeface="ＭＳ 明朝" charset="-128"/>
              </a:rPr>
              <a:t>生残率</a:t>
            </a:r>
            <a:r>
              <a:rPr kumimoji="0" lang="en-US" altLang="ja-JP" sz="3100" smtClean="0">
                <a:latin typeface="ＭＳ 明朝" charset="-128"/>
                <a:ea typeface="ＭＳ 明朝" charset="-128"/>
                <a:cs typeface="ＭＳ 明朝" charset="-128"/>
              </a:rPr>
              <a:t>(1995</a:t>
            </a:r>
            <a:r>
              <a:rPr kumimoji="0" lang="ja-JP" altLang="en-US" sz="3100" smtClean="0">
                <a:latin typeface="ＭＳ 明朝" charset="-128"/>
                <a:ea typeface="ＭＳ 明朝" charset="-128"/>
                <a:cs typeface="ＭＳ 明朝" charset="-128"/>
              </a:rPr>
              <a:t>年</a:t>
            </a:r>
            <a:r>
              <a:rPr kumimoji="0" lang="en-US" altLang="ja-JP" sz="3100" smtClean="0">
                <a:latin typeface="ＭＳ 明朝" charset="-128"/>
                <a:ea typeface="ＭＳ 明朝" charset="-128"/>
                <a:cs typeface="ＭＳ 明朝" charset="-128"/>
              </a:rPr>
              <a:t>→2000</a:t>
            </a:r>
            <a:r>
              <a:rPr kumimoji="0" lang="ja-JP" altLang="en-US" sz="3100" smtClean="0">
                <a:latin typeface="ＭＳ 明朝" charset="-128"/>
                <a:ea typeface="ＭＳ 明朝" charset="-128"/>
                <a:cs typeface="ＭＳ 明朝" charset="-128"/>
              </a:rPr>
              <a:t>年</a:t>
            </a:r>
            <a:r>
              <a:rPr kumimoji="0" lang="en-US" altLang="ja-JP" sz="3100" smtClean="0">
                <a:latin typeface="ＭＳ 明朝" charset="-128"/>
                <a:ea typeface="ＭＳ 明朝" charset="-128"/>
                <a:cs typeface="ＭＳ 明朝" charset="-128"/>
              </a:rPr>
              <a:t>,15-19</a:t>
            </a:r>
            <a:r>
              <a:rPr kumimoji="0" lang="ja-JP" altLang="en-US" sz="3100" smtClean="0">
                <a:latin typeface="ＭＳ 明朝" charset="-128"/>
                <a:ea typeface="ＭＳ 明朝" charset="-128"/>
                <a:cs typeface="ＭＳ 明朝" charset="-128"/>
              </a:rPr>
              <a:t>歳</a:t>
            </a:r>
            <a:r>
              <a:rPr kumimoji="0" lang="en-US" altLang="ja-JP" sz="3100" smtClean="0">
                <a:latin typeface="ＭＳ 明朝" charset="-128"/>
                <a:ea typeface="ＭＳ 明朝" charset="-128"/>
                <a:cs typeface="ＭＳ 明朝" charset="-128"/>
              </a:rPr>
              <a:t>→20-24</a:t>
            </a:r>
            <a:r>
              <a:rPr kumimoji="0" lang="ja-JP" altLang="en-US" sz="3100" smtClean="0">
                <a:latin typeface="ＭＳ 明朝" charset="-128"/>
                <a:ea typeface="ＭＳ 明朝" charset="-128"/>
                <a:cs typeface="ＭＳ 明朝" charset="-128"/>
              </a:rPr>
              <a:t>歳）</a:t>
            </a:r>
            <a:endParaRPr kumimoji="0" lang="en-US" altLang="ja-JP" sz="3100" smtClean="0">
              <a:latin typeface="ＭＳ 明朝" charset="-128"/>
              <a:ea typeface="ＭＳ 明朝" charset="-128"/>
              <a:cs typeface="ＭＳ 明朝" charset="-128"/>
            </a:endParaRPr>
          </a:p>
          <a:p>
            <a:pPr algn="just" eaLnBrk="1" hangingPunct="1">
              <a:lnSpc>
                <a:spcPct val="90000"/>
              </a:lnSpc>
            </a:pPr>
            <a:endParaRPr kumimoji="0" lang="en-US" altLang="ja-JP" sz="2200">
              <a:latin typeface="ＭＳ 明朝" charset="-128"/>
              <a:ea typeface="ＭＳ 明朝" charset="-128"/>
              <a:cs typeface="ＭＳ 明朝" charset="-128"/>
            </a:endParaRPr>
          </a:p>
          <a:p>
            <a:pPr algn="just" eaLnBrk="1" hangingPunct="1">
              <a:lnSpc>
                <a:spcPct val="90000"/>
              </a:lnSpc>
            </a:pPr>
            <a:endParaRPr kumimoji="0" lang="en-US" altLang="ja-JP" sz="2600">
              <a:solidFill>
                <a:srgbClr val="000000"/>
              </a:solidFill>
              <a:latin typeface="ＭＳ 明朝" charset="-128"/>
              <a:ea typeface="ＭＳ 明朝" charset="-128"/>
              <a:cs typeface="ＭＳ 明朝" charset="-128"/>
            </a:endParaRPr>
          </a:p>
          <a:p>
            <a:pPr algn="just" eaLnBrk="1" hangingPunct="1">
              <a:lnSpc>
                <a:spcPct val="90000"/>
              </a:lnSpc>
              <a:buFont typeface="Wingdings" charset="2"/>
              <a:buNone/>
            </a:pPr>
            <a:endParaRPr kumimoji="0" lang="ja-JP" altLang="en-US" sz="2600">
              <a:solidFill>
                <a:srgbClr val="000000"/>
              </a:solidFill>
              <a:latin typeface="ＭＳ 明朝" charset="-128"/>
              <a:ea typeface="ＭＳ 明朝" charset="-128"/>
              <a:cs typeface="ＭＳ 明朝"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lnSpc>
                <a:spcPct val="130000"/>
              </a:lnSpc>
            </a:pPr>
            <a:r>
              <a:rPr kumimoji="0" lang="ja-JP" altLang="en-US">
                <a:solidFill>
                  <a:srgbClr val="000000"/>
                </a:solidFill>
                <a:latin typeface="ＭＳ 明朝" charset="-128"/>
                <a:ea typeface="ＭＳ 明朝" charset="-128"/>
                <a:cs typeface="ＭＳ 明朝" charset="-128"/>
              </a:rPr>
              <a:t>推計方法　　その２</a:t>
            </a:r>
          </a:p>
        </p:txBody>
      </p:sp>
      <p:sp>
        <p:nvSpPr>
          <p:cNvPr id="24579" name="Rectangle 3"/>
          <p:cNvSpPr>
            <a:spLocks noGrp="1" noChangeArrowheads="1"/>
          </p:cNvSpPr>
          <p:nvPr>
            <p:ph type="body" idx="1"/>
          </p:nvPr>
        </p:nvSpPr>
        <p:spPr>
          <a:xfrm>
            <a:off x="566738" y="1752600"/>
            <a:ext cx="8272462" cy="4343400"/>
          </a:xfrm>
        </p:spPr>
        <p:txBody>
          <a:bodyPr/>
          <a:lstStyle/>
          <a:p>
            <a:pPr algn="just" eaLnBrk="1" hangingPunct="1">
              <a:lnSpc>
                <a:spcPct val="90000"/>
              </a:lnSpc>
            </a:pPr>
            <a:r>
              <a:rPr kumimoji="0" lang="ja-JP" altLang="en-US" sz="2400" smtClean="0">
                <a:latin typeface="ＭＳ 明朝" charset="-128"/>
                <a:ea typeface="ＭＳ 明朝" charset="-128"/>
                <a:cs typeface="ＭＳ 明朝" charset="-128"/>
              </a:rPr>
              <a:t>死別純移動数（</a:t>
            </a:r>
            <a:r>
              <a:rPr kumimoji="0" lang="en-US" altLang="ja-JP" sz="2400" smtClean="0">
                <a:latin typeface="ＭＳ 明朝" charset="-128"/>
                <a:ea typeface="ＭＳ 明朝" charset="-128"/>
                <a:cs typeface="ＭＳ 明朝" charset="-128"/>
              </a:rPr>
              <a:t>1995</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→2000</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,15-19</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→20-24</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a:t>
            </a:r>
            <a:r>
              <a:rPr kumimoji="0" lang="ja-JP" altLang="en-US" sz="2400" smtClean="0">
                <a:latin typeface="ＭＳ 明朝" charset="-128"/>
                <a:ea typeface="ＭＳ 明朝" charset="-128"/>
                <a:cs typeface="ＭＳ 明朝" charset="-128"/>
              </a:rPr>
              <a:t>死別人口（</a:t>
            </a:r>
            <a:r>
              <a:rPr kumimoji="0" lang="en-US" altLang="ja-JP" sz="2400" smtClean="0">
                <a:latin typeface="ＭＳ 明朝" charset="-128"/>
                <a:ea typeface="ＭＳ 明朝" charset="-128"/>
                <a:cs typeface="ＭＳ 明朝" charset="-128"/>
              </a:rPr>
              <a:t>2000</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,20-24</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a:t>
            </a:r>
            <a:r>
              <a:rPr kumimoji="0" lang="ja-JP" altLang="en-US" sz="2400" smtClean="0">
                <a:latin typeface="ＭＳ 明朝" charset="-128"/>
                <a:ea typeface="ＭＳ 明朝" charset="-128"/>
                <a:cs typeface="ＭＳ 明朝" charset="-128"/>
              </a:rPr>
              <a:t>死別人口（</a:t>
            </a:r>
            <a:r>
              <a:rPr kumimoji="0" lang="en-US" altLang="ja-JP" sz="2400" smtClean="0">
                <a:latin typeface="ＭＳ 明朝" charset="-128"/>
                <a:ea typeface="ＭＳ 明朝" charset="-128"/>
                <a:cs typeface="ＭＳ 明朝" charset="-128"/>
              </a:rPr>
              <a:t>1995</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,15-19</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a:t>
            </a:r>
            <a:r>
              <a:rPr kumimoji="0" lang="ja-JP" altLang="en-US" sz="2400" smtClean="0">
                <a:latin typeface="ＭＳ 明朝" charset="-128"/>
                <a:ea typeface="ＭＳ 明朝" charset="-128"/>
                <a:cs typeface="ＭＳ 明朝" charset="-128"/>
              </a:rPr>
              <a:t>＋累積離婚数（</a:t>
            </a:r>
            <a:r>
              <a:rPr kumimoji="0" lang="en-US" altLang="ja-JP" sz="2400" smtClean="0">
                <a:latin typeface="ＭＳ 明朝" charset="-128"/>
                <a:ea typeface="ＭＳ 明朝" charset="-128"/>
                <a:cs typeface="ＭＳ 明朝" charset="-128"/>
              </a:rPr>
              <a:t>1995</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→2000</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­,15-19</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→20-24</a:t>
            </a:r>
            <a:r>
              <a:rPr kumimoji="0" lang="ja-JP" altLang="en-US" sz="2400" smtClean="0">
                <a:latin typeface="ＭＳ 明朝" charset="-128"/>
                <a:ea typeface="ＭＳ 明朝" charset="-128"/>
                <a:cs typeface="ＭＳ 明朝" charset="-128"/>
              </a:rPr>
              <a:t>歳）＋累積死別者数（</a:t>
            </a:r>
            <a:r>
              <a:rPr kumimoji="0" lang="en-US" altLang="ja-JP" sz="2400" smtClean="0">
                <a:latin typeface="ＭＳ 明朝" charset="-128"/>
                <a:ea typeface="ＭＳ 明朝" charset="-128"/>
                <a:cs typeface="ＭＳ 明朝" charset="-128"/>
              </a:rPr>
              <a:t>1995</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→2000</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­,15-19</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→20-24</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a:t>
            </a:r>
            <a:r>
              <a:rPr kumimoji="0" lang="ja-JP" altLang="en-US" sz="2400" smtClean="0">
                <a:latin typeface="ＭＳ 明朝" charset="-128"/>
                <a:ea typeface="ＭＳ 明朝" charset="-128"/>
                <a:cs typeface="ＭＳ 明朝" charset="-128"/>
              </a:rPr>
              <a:t>生残率</a:t>
            </a:r>
            <a:r>
              <a:rPr kumimoji="0" lang="en-US" altLang="ja-JP" sz="2400" smtClean="0">
                <a:latin typeface="ＭＳ 明朝" charset="-128"/>
                <a:ea typeface="ＭＳ 明朝" charset="-128"/>
                <a:cs typeface="ＭＳ 明朝" charset="-128"/>
              </a:rPr>
              <a:t>(1995</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→2000</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,15-19</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→20-24</a:t>
            </a:r>
            <a:r>
              <a:rPr kumimoji="0" lang="ja-JP" altLang="en-US" sz="2400" smtClean="0">
                <a:latin typeface="ＭＳ 明朝" charset="-128"/>
                <a:ea typeface="ＭＳ 明朝" charset="-128"/>
                <a:cs typeface="ＭＳ 明朝" charset="-128"/>
              </a:rPr>
              <a:t>歳）</a:t>
            </a:r>
            <a:endParaRPr kumimoji="0" lang="en-US" altLang="ja-JP" sz="2400" smtClean="0">
              <a:latin typeface="ＭＳ 明朝" charset="-128"/>
              <a:ea typeface="ＭＳ 明朝" charset="-128"/>
              <a:cs typeface="ＭＳ 明朝" charset="-128"/>
            </a:endParaRPr>
          </a:p>
          <a:p>
            <a:pPr algn="just" eaLnBrk="1" hangingPunct="1">
              <a:lnSpc>
                <a:spcPct val="90000"/>
              </a:lnSpc>
              <a:buNone/>
            </a:pPr>
            <a:r>
              <a:rPr kumimoji="0" lang="ja-JP" altLang="en-US" sz="2400" smtClean="0">
                <a:latin typeface="ＭＳ 明朝" charset="-128"/>
                <a:ea typeface="ＭＳ 明朝" charset="-128"/>
                <a:cs typeface="ＭＳ 明朝" charset="-128"/>
              </a:rPr>
              <a:t>　＊累積死別者は</a:t>
            </a:r>
            <a:r>
              <a:rPr kumimoji="0" lang="ja-JP" altLang="en-US" sz="2400">
                <a:solidFill>
                  <a:srgbClr val="000000"/>
                </a:solidFill>
                <a:latin typeface="ＭＳ 明朝" charset="-128"/>
                <a:ea typeface="ＭＳ 明朝" charset="-128"/>
                <a:cs typeface="ＭＳ 明朝" charset="-128"/>
              </a:rPr>
              <a:t>センサス間有配偶者の死亡者数</a:t>
            </a:r>
            <a:endParaRPr kumimoji="0" lang="en-US" altLang="ja-JP" sz="2400" smtClean="0">
              <a:latin typeface="ＭＳ 明朝" charset="-128"/>
              <a:ea typeface="ＭＳ 明朝" charset="-128"/>
              <a:cs typeface="ＭＳ 明朝" charset="-128"/>
            </a:endParaRPr>
          </a:p>
          <a:p>
            <a:pPr algn="just" eaLnBrk="1" hangingPunct="1">
              <a:lnSpc>
                <a:spcPct val="90000"/>
              </a:lnSpc>
            </a:pPr>
            <a:r>
              <a:rPr kumimoji="0" lang="ja-JP" altLang="en-US" sz="2400" smtClean="0">
                <a:latin typeface="ＭＳ 明朝" charset="-128"/>
                <a:ea typeface="ＭＳ 明朝" charset="-128"/>
                <a:cs typeface="ＭＳ 明朝" charset="-128"/>
              </a:rPr>
              <a:t>離別純移動数（</a:t>
            </a:r>
            <a:r>
              <a:rPr kumimoji="0" lang="en-US" altLang="ja-JP" sz="2400" smtClean="0">
                <a:latin typeface="ＭＳ 明朝" charset="-128"/>
                <a:ea typeface="ＭＳ 明朝" charset="-128"/>
                <a:cs typeface="ＭＳ 明朝" charset="-128"/>
              </a:rPr>
              <a:t>1995</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→2000</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,15-19</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→20-24</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a:t>
            </a:r>
            <a:r>
              <a:rPr kumimoji="0" lang="ja-JP" altLang="en-US" sz="2400" smtClean="0">
                <a:latin typeface="ＭＳ 明朝" charset="-128"/>
                <a:ea typeface="ＭＳ 明朝" charset="-128"/>
                <a:cs typeface="ＭＳ 明朝" charset="-128"/>
              </a:rPr>
              <a:t>離別人口（</a:t>
            </a:r>
            <a:r>
              <a:rPr kumimoji="0" lang="en-US" altLang="ja-JP" sz="2400" smtClean="0">
                <a:latin typeface="ＭＳ 明朝" charset="-128"/>
                <a:ea typeface="ＭＳ 明朝" charset="-128"/>
                <a:cs typeface="ＭＳ 明朝" charset="-128"/>
              </a:rPr>
              <a:t>2000</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,20-24</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a:t>
            </a:r>
            <a:r>
              <a:rPr kumimoji="0" lang="ja-JP" altLang="en-US" sz="2400" smtClean="0">
                <a:latin typeface="ＭＳ 明朝" charset="-128"/>
                <a:ea typeface="ＭＳ 明朝" charset="-128"/>
                <a:cs typeface="ＭＳ 明朝" charset="-128"/>
              </a:rPr>
              <a:t>離別人口（</a:t>
            </a:r>
            <a:r>
              <a:rPr kumimoji="0" lang="en-US" altLang="ja-JP" sz="2400" smtClean="0">
                <a:latin typeface="ＭＳ 明朝" charset="-128"/>
                <a:ea typeface="ＭＳ 明朝" charset="-128"/>
                <a:cs typeface="ＭＳ 明朝" charset="-128"/>
              </a:rPr>
              <a:t>1995</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,15-19</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a:t>
            </a:r>
            <a:r>
              <a:rPr kumimoji="0" lang="ja-JP" altLang="en-US" sz="2400" smtClean="0">
                <a:latin typeface="ＭＳ 明朝" charset="-128"/>
                <a:ea typeface="ＭＳ 明朝" charset="-128"/>
                <a:cs typeface="ＭＳ 明朝" charset="-128"/>
              </a:rPr>
              <a:t>＋累積離婚数（</a:t>
            </a:r>
            <a:r>
              <a:rPr kumimoji="0" lang="en-US" altLang="ja-JP" sz="2400" smtClean="0">
                <a:latin typeface="ＭＳ 明朝" charset="-128"/>
                <a:ea typeface="ＭＳ 明朝" charset="-128"/>
                <a:cs typeface="ＭＳ 明朝" charset="-128"/>
              </a:rPr>
              <a:t>1995</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→2000</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­,15-19</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→20-24</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a:t>
            </a:r>
            <a:r>
              <a:rPr kumimoji="0" lang="ja-JP" altLang="en-US" sz="2400" smtClean="0">
                <a:latin typeface="ＭＳ 明朝" charset="-128"/>
                <a:ea typeface="ＭＳ 明朝" charset="-128"/>
                <a:cs typeface="ＭＳ 明朝" charset="-128"/>
              </a:rPr>
              <a:t>累積再婚者数（</a:t>
            </a:r>
            <a:r>
              <a:rPr kumimoji="0" lang="en-US" altLang="ja-JP" sz="2400" smtClean="0">
                <a:latin typeface="ＭＳ 明朝" charset="-128"/>
                <a:ea typeface="ＭＳ 明朝" charset="-128"/>
                <a:cs typeface="ＭＳ 明朝" charset="-128"/>
              </a:rPr>
              <a:t>1995</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→2000</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­,15-19</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→20-24</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a:t>
            </a:r>
            <a:r>
              <a:rPr kumimoji="0" lang="ja-JP" altLang="en-US" sz="2400" smtClean="0">
                <a:latin typeface="ＭＳ 明朝" charset="-128"/>
                <a:ea typeface="ＭＳ 明朝" charset="-128"/>
                <a:cs typeface="ＭＳ 明朝" charset="-128"/>
              </a:rPr>
              <a:t>生残率</a:t>
            </a:r>
            <a:r>
              <a:rPr kumimoji="0" lang="en-US" altLang="ja-JP" sz="2400" smtClean="0">
                <a:latin typeface="ＭＳ 明朝" charset="-128"/>
                <a:ea typeface="ＭＳ 明朝" charset="-128"/>
                <a:cs typeface="ＭＳ 明朝" charset="-128"/>
              </a:rPr>
              <a:t>(1995</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→2000</a:t>
            </a:r>
            <a:r>
              <a:rPr kumimoji="0" lang="ja-JP" altLang="en-US" sz="2400" smtClean="0">
                <a:latin typeface="ＭＳ 明朝" charset="-128"/>
                <a:ea typeface="ＭＳ 明朝" charset="-128"/>
                <a:cs typeface="ＭＳ 明朝" charset="-128"/>
              </a:rPr>
              <a:t>年</a:t>
            </a:r>
            <a:r>
              <a:rPr kumimoji="0" lang="en-US" altLang="ja-JP" sz="2400" smtClean="0">
                <a:latin typeface="ＭＳ 明朝" charset="-128"/>
                <a:ea typeface="ＭＳ 明朝" charset="-128"/>
                <a:cs typeface="ＭＳ 明朝" charset="-128"/>
              </a:rPr>
              <a:t>,15-19</a:t>
            </a:r>
            <a:r>
              <a:rPr kumimoji="0" lang="ja-JP" altLang="en-US" sz="2400" smtClean="0">
                <a:latin typeface="ＭＳ 明朝" charset="-128"/>
                <a:ea typeface="ＭＳ 明朝" charset="-128"/>
                <a:cs typeface="ＭＳ 明朝" charset="-128"/>
              </a:rPr>
              <a:t>歳</a:t>
            </a:r>
            <a:r>
              <a:rPr kumimoji="0" lang="en-US" altLang="ja-JP" sz="2400" smtClean="0">
                <a:latin typeface="ＭＳ 明朝" charset="-128"/>
                <a:ea typeface="ＭＳ 明朝" charset="-128"/>
                <a:cs typeface="ＭＳ 明朝" charset="-128"/>
              </a:rPr>
              <a:t>→20-24</a:t>
            </a:r>
            <a:r>
              <a:rPr kumimoji="0" lang="ja-JP" altLang="en-US" sz="2400" smtClean="0">
                <a:latin typeface="ＭＳ 明朝" charset="-128"/>
                <a:ea typeface="ＭＳ 明朝" charset="-128"/>
                <a:cs typeface="ＭＳ 明朝" charset="-128"/>
              </a:rPr>
              <a:t>歳）</a:t>
            </a:r>
            <a:endParaRPr kumimoji="0" lang="en-US" altLang="ja-JP" sz="2400" smtClean="0">
              <a:latin typeface="ＭＳ 明朝" charset="-128"/>
              <a:ea typeface="ＭＳ 明朝" charset="-128"/>
              <a:cs typeface="ＭＳ 明朝" charset="-128"/>
            </a:endParaRPr>
          </a:p>
          <a:p>
            <a:pPr algn="just" eaLnBrk="1" hangingPunct="1">
              <a:lnSpc>
                <a:spcPct val="90000"/>
              </a:lnSpc>
            </a:pPr>
            <a:r>
              <a:rPr kumimoji="0" lang="ja-JP" altLang="en-US" sz="2400" smtClean="0">
                <a:latin typeface="ＭＳ 明朝" charset="-128"/>
                <a:ea typeface="ＭＳ 明朝" charset="-128"/>
                <a:cs typeface="ＭＳ 明朝" charset="-128"/>
              </a:rPr>
              <a:t>ただし死別再婚者については扱っていない。</a:t>
            </a:r>
            <a:r>
              <a:rPr kumimoji="0" lang="ja-JP" sz="2400" smtClean="0">
                <a:latin typeface="ＭＳ 明朝" charset="-128"/>
                <a:ea typeface="ＭＳ 明朝" charset="-128"/>
                <a:cs typeface="ＭＳ 明朝" charset="-128"/>
              </a:rPr>
              <a:t>  </a:t>
            </a:r>
            <a:endParaRPr kumimoji="0" lang="en-US" altLang="ja-JP" sz="2400" smtClean="0">
              <a:latin typeface="ＭＳ 明朝" charset="-128"/>
              <a:ea typeface="ＭＳ 明朝" charset="-128"/>
              <a:cs typeface="ＭＳ 明朝" charset="-128"/>
            </a:endParaRPr>
          </a:p>
          <a:p>
            <a:pPr algn="just" eaLnBrk="1" hangingPunct="1">
              <a:lnSpc>
                <a:spcPct val="90000"/>
              </a:lnSpc>
            </a:pPr>
            <a:endParaRPr kumimoji="0" lang="en-US" altLang="ja-JP" sz="2400" smtClean="0">
              <a:solidFill>
                <a:srgbClr val="000000"/>
              </a:solidFill>
              <a:latin typeface="ＭＳ 明朝" charset="-128"/>
              <a:ea typeface="ＭＳ 明朝" charset="-128"/>
              <a:cs typeface="ＭＳ 明朝" charset="-128"/>
            </a:endParaRPr>
          </a:p>
          <a:p>
            <a:pPr algn="just" eaLnBrk="1" hangingPunct="1">
              <a:lnSpc>
                <a:spcPct val="90000"/>
              </a:lnSpc>
              <a:buFont typeface="Wingdings" charset="2"/>
              <a:buNone/>
            </a:pPr>
            <a:endParaRPr kumimoji="0" lang="en-US" altLang="ja-JP" sz="1600" smtClean="0">
              <a:solidFill>
                <a:srgbClr val="000000"/>
              </a:solidFill>
              <a:latin typeface="ＭＳ 明朝" charset="-128"/>
              <a:ea typeface="ＭＳ 明朝" charset="-128"/>
              <a:cs typeface="ＭＳ 明朝" charset="-128"/>
            </a:endParaRPr>
          </a:p>
          <a:p>
            <a:pPr algn="just" eaLnBrk="1" hangingPunct="1">
              <a:lnSpc>
                <a:spcPct val="90000"/>
              </a:lnSpc>
              <a:buFont typeface="Wingdings" charset="2"/>
              <a:buNone/>
            </a:pPr>
            <a:endParaRPr kumimoji="0" lang="ja-JP" altLang="en-US" sz="2600" smtClean="0">
              <a:solidFill>
                <a:srgbClr val="000000"/>
              </a:solidFill>
              <a:latin typeface="ＭＳ 明朝" charset="-128"/>
              <a:ea typeface="ＭＳ 明朝" charset="-128"/>
              <a:cs typeface="ＭＳ 明朝"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配偶</a:t>
            </a:r>
            <a:r>
              <a:rPr lang="ja-JP" altLang="en-US" dirty="0" smtClean="0"/>
              <a:t>関係不詳率の影響</a:t>
            </a:r>
            <a:endParaRPr kumimoji="1" lang="ja-JP" altLang="en-US" dirty="0"/>
          </a:p>
        </p:txBody>
      </p:sp>
      <p:sp>
        <p:nvSpPr>
          <p:cNvPr id="3" name="コンテンツ プレースホルダー 2"/>
          <p:cNvSpPr>
            <a:spLocks noGrp="1"/>
          </p:cNvSpPr>
          <p:nvPr>
            <p:ph idx="1"/>
          </p:nvPr>
        </p:nvSpPr>
        <p:spPr>
          <a:xfrm>
            <a:off x="566738" y="1752600"/>
            <a:ext cx="8181726" cy="1820416"/>
          </a:xfrm>
        </p:spPr>
        <p:txBody>
          <a:bodyPr/>
          <a:lstStyle/>
          <a:p>
            <a:r>
              <a:rPr lang="en-US" altLang="ja-JP" dirty="0"/>
              <a:t>2010</a:t>
            </a:r>
            <a:r>
              <a:rPr lang="ja-JP" altLang="ja-JP" dirty="0"/>
              <a:t>年の値は男子</a:t>
            </a:r>
            <a:r>
              <a:rPr lang="en-US" altLang="ja-JP" dirty="0"/>
              <a:t>1.3%</a:t>
            </a:r>
            <a:r>
              <a:rPr lang="ja-JP" altLang="ja-JP" dirty="0"/>
              <a:t>女子</a:t>
            </a:r>
            <a:r>
              <a:rPr lang="en-US" altLang="ja-JP" dirty="0"/>
              <a:t>1.4%</a:t>
            </a:r>
            <a:r>
              <a:rPr lang="ja-JP" altLang="ja-JP" dirty="0"/>
              <a:t>と、</a:t>
            </a:r>
            <a:r>
              <a:rPr lang="en-US" altLang="ja-JP" dirty="0"/>
              <a:t>2005</a:t>
            </a:r>
            <a:r>
              <a:rPr lang="ja-JP" altLang="ja-JP" dirty="0"/>
              <a:t>年よりは低下、ほぼ</a:t>
            </a:r>
            <a:r>
              <a:rPr lang="en-US" altLang="ja-JP" dirty="0"/>
              <a:t>2000</a:t>
            </a:r>
            <a:r>
              <a:rPr lang="ja-JP" altLang="ja-JP" dirty="0"/>
              <a:t>年の</a:t>
            </a:r>
            <a:r>
              <a:rPr lang="ja-JP" altLang="ja-JP" dirty="0" smtClean="0"/>
              <a:t>水準</a:t>
            </a:r>
            <a:r>
              <a:rPr lang="ja-JP" altLang="en-US" dirty="0" smtClean="0"/>
              <a:t>に戻り</a:t>
            </a:r>
            <a:r>
              <a:rPr lang="ja-JP" altLang="ja-JP" dirty="0" smtClean="0"/>
              <a:t>、</a:t>
            </a:r>
            <a:r>
              <a:rPr lang="ja-JP" altLang="ja-JP" dirty="0"/>
              <a:t>ただちに基本的傾向に影響するものではなかった。</a:t>
            </a:r>
          </a:p>
          <a:p>
            <a:pPr marL="0" indent="0">
              <a:buNone/>
            </a:pP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717032"/>
            <a:ext cx="7214164" cy="190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857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304800"/>
            <a:ext cx="8001000" cy="1216025"/>
          </a:xfrm>
        </p:spPr>
        <p:txBody>
          <a:bodyPr anchor="t" anchorCtr="0"/>
          <a:lstStyle/>
          <a:p>
            <a:pPr eaLnBrk="1" hangingPunct="1"/>
            <a:r>
              <a:rPr kumimoji="0" lang="ja-JP" altLang="en-US" dirty="0" smtClean="0">
                <a:solidFill>
                  <a:srgbClr val="000000"/>
                </a:solidFill>
                <a:latin typeface="ＭＳ 明朝" charset="-128"/>
                <a:ea typeface="ＭＳ 明朝" charset="-128"/>
                <a:cs typeface="ＭＳ 明朝" charset="-128"/>
              </a:rPr>
              <a:t>配偶</a:t>
            </a:r>
            <a:r>
              <a:rPr kumimoji="0" lang="ja-JP" altLang="en-US" dirty="0">
                <a:solidFill>
                  <a:srgbClr val="000000"/>
                </a:solidFill>
                <a:latin typeface="ＭＳ 明朝" charset="-128"/>
                <a:ea typeface="ＭＳ 明朝" charset="-128"/>
                <a:cs typeface="ＭＳ 明朝" charset="-128"/>
              </a:rPr>
              <a:t>関係別不詳率の推移</a:t>
            </a:r>
            <a:r>
              <a:rPr kumimoji="0" lang="en-US" altLang="ja-JP" dirty="0">
                <a:solidFill>
                  <a:srgbClr val="000000"/>
                </a:solidFill>
                <a:latin typeface="ＭＳ 明朝" charset="-128"/>
                <a:ea typeface="ＭＳ 明朝" charset="-128"/>
                <a:cs typeface="ＭＳ 明朝" charset="-128"/>
              </a:rPr>
              <a:t>  </a:t>
            </a:r>
            <a:r>
              <a:rPr kumimoji="0" lang="ja-JP" altLang="en-US" dirty="0">
                <a:solidFill>
                  <a:srgbClr val="000000"/>
                </a:solidFill>
                <a:latin typeface="ＭＳ 明朝" charset="-128"/>
                <a:ea typeface="ＭＳ 明朝" charset="-128"/>
                <a:cs typeface="ＭＳ 明朝" charset="-128"/>
              </a:rPr>
              <a:t>男子</a:t>
            </a:r>
          </a:p>
        </p:txBody>
      </p:sp>
      <p:pic>
        <p:nvPicPr>
          <p:cNvPr id="4" name="図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295400" y="1752599"/>
            <a:ext cx="5791200" cy="438727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304800"/>
            <a:ext cx="8001000" cy="1216025"/>
          </a:xfrm>
        </p:spPr>
        <p:txBody>
          <a:bodyPr anchor="t" anchorCtr="0"/>
          <a:lstStyle/>
          <a:p>
            <a:pPr eaLnBrk="1" hangingPunct="1"/>
            <a:r>
              <a:rPr kumimoji="0" lang="ja-JP" altLang="en-US" dirty="0" smtClean="0">
                <a:solidFill>
                  <a:srgbClr val="000000"/>
                </a:solidFill>
                <a:latin typeface="ＭＳ 明朝" charset="-128"/>
                <a:ea typeface="ＭＳ 明朝" charset="-128"/>
                <a:cs typeface="ＭＳ 明朝" charset="-128"/>
              </a:rPr>
              <a:t>配偶</a:t>
            </a:r>
            <a:r>
              <a:rPr kumimoji="0" lang="ja-JP" altLang="en-US" dirty="0">
                <a:solidFill>
                  <a:srgbClr val="000000"/>
                </a:solidFill>
                <a:latin typeface="ＭＳ 明朝" charset="-128"/>
                <a:ea typeface="ＭＳ 明朝" charset="-128"/>
                <a:cs typeface="ＭＳ 明朝" charset="-128"/>
              </a:rPr>
              <a:t>関係別不詳率の推移</a:t>
            </a:r>
            <a:r>
              <a:rPr kumimoji="0" lang="en-US" altLang="ja-JP" dirty="0">
                <a:solidFill>
                  <a:srgbClr val="000000"/>
                </a:solidFill>
                <a:latin typeface="ＭＳ 明朝" charset="-128"/>
                <a:ea typeface="ＭＳ 明朝" charset="-128"/>
                <a:cs typeface="ＭＳ 明朝" charset="-128"/>
              </a:rPr>
              <a:t>  </a:t>
            </a:r>
            <a:r>
              <a:rPr kumimoji="0" lang="ja-JP" altLang="en-US" dirty="0">
                <a:solidFill>
                  <a:srgbClr val="000000"/>
                </a:solidFill>
                <a:latin typeface="ＭＳ 明朝" charset="-128"/>
                <a:ea typeface="ＭＳ 明朝" charset="-128"/>
                <a:cs typeface="ＭＳ 明朝" charset="-128"/>
              </a:rPr>
              <a:t>女子</a:t>
            </a:r>
          </a:p>
        </p:txBody>
      </p:sp>
      <p:pic>
        <p:nvPicPr>
          <p:cNvPr id="5" name="図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676400" y="1600200"/>
            <a:ext cx="5867400" cy="4445000"/>
          </a:xfrm>
          <a:prstGeom prst="rect">
            <a:avLst/>
          </a:prstGeom>
        </p:spPr>
      </p:pic>
    </p:spTree>
    <p:extLst>
      <p:ext uri="{BB962C8B-B14F-4D97-AF65-F5344CB8AC3E}">
        <p14:creationId xmlns:p14="http://schemas.microsoft.com/office/powerpoint/2010/main" val="3675321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1751</TotalTime>
  <Words>1141</Words>
  <Application>Microsoft Office PowerPoint</Application>
  <PresentationFormat>画面に合わせる (4:3)</PresentationFormat>
  <Paragraphs>108</Paragraphs>
  <Slides>31</Slides>
  <Notes>28</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Profile</vt:lpstr>
      <vt:lpstr>「配偶関係別純移動率の推計： 　　　　　　　　　　　　　　　　札幌市1995 年-2010 年」  Estimation of Net-Migration Rates by Marital Status In Sapporo 1995-2010  </vt:lpstr>
      <vt:lpstr>はじめに</vt:lpstr>
      <vt:lpstr>使用データ</vt:lpstr>
      <vt:lpstr>推計方法：基本的な考え方</vt:lpstr>
      <vt:lpstr>推計方法　　その１</vt:lpstr>
      <vt:lpstr>推計方法　　その２</vt:lpstr>
      <vt:lpstr>配偶関係不詳率の影響</vt:lpstr>
      <vt:lpstr>配偶関係別不詳率の推移  男子</vt:lpstr>
      <vt:lpstr>配偶関係別不詳率の推移  女子</vt:lpstr>
      <vt:lpstr>図１a　純移動率(分母を年齢別人口）男子</vt:lpstr>
      <vt:lpstr>図１b　純移動率(分母を年齢別人口）女子</vt:lpstr>
      <vt:lpstr>図2a　純移動率(分母を年齢別人口）男子:未婚</vt:lpstr>
      <vt:lpstr>図2b　純移動率(分母を年齢別人口）女子:未婚</vt:lpstr>
      <vt:lpstr>図3a　純移動率(分母を年齢別人口）男子:有配偶</vt:lpstr>
      <vt:lpstr>図3b　純移動率(分母を年齢別人口）女子:有配偶  </vt:lpstr>
      <vt:lpstr>図4a　純移動率(分母を年齢別人口）男子:死別</vt:lpstr>
      <vt:lpstr>図4b　純移動率(分母を年齢別人口）女子:死別</vt:lpstr>
      <vt:lpstr>図5a　純移動率(分母を年齢別人口）男子:離別</vt:lpstr>
      <vt:lpstr>図5b　純移動率(分母を年齢別人口）女子:離別</vt:lpstr>
      <vt:lpstr>図6a　純移動率(分母を年齢別人口）構成比　 　　　男子　　2005年-2010年</vt:lpstr>
      <vt:lpstr>図6ｂ　純移動率(分母を年齢別人口）構成比　 　　　女子　2005年-2010年</vt:lpstr>
      <vt:lpstr>表１a  純移動率(分母：年齢階級別人口） 　　　　男子　2005-2010年</vt:lpstr>
      <vt:lpstr>表１b  純移動率(分母の各配偶関係別人口） 　　　　男子　2005-2010年</vt:lpstr>
      <vt:lpstr>表2a  純移動率(分母：年齢階級別人口） 　　　　女子　2005-2010年</vt:lpstr>
      <vt:lpstr>表2a  純移動率(分母の各配偶関係別人口） 　　　　女子　2005-2010年</vt:lpstr>
      <vt:lpstr>まとめ　その１</vt:lpstr>
      <vt:lpstr>まとめ　その２</vt:lpstr>
      <vt:lpstr>参考文献　その１</vt:lpstr>
      <vt:lpstr>参考文献　その２ </vt:lpstr>
      <vt:lpstr>謝辞</vt:lpstr>
      <vt:lpstr>PowerPoint プレゼンテーション</vt:lpstr>
    </vt:vector>
  </TitlesOfParts>
  <Company>札幌市立 大学</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札幌市立 大学</dc:creator>
  <cp:lastModifiedBy>Toshihiko HARA</cp:lastModifiedBy>
  <cp:revision>147</cp:revision>
  <cp:lastPrinted>2011-08-30T02:33:40Z</cp:lastPrinted>
  <dcterms:created xsi:type="dcterms:W3CDTF">2012-05-14T07:08:25Z</dcterms:created>
  <dcterms:modified xsi:type="dcterms:W3CDTF">2012-05-24T01:19:12Z</dcterms:modified>
</cp:coreProperties>
</file>