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Default Extension="pdf" ContentType="application/pdf"/>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Default Extension="wmf" ContentType="image/x-wmf"/>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9" r:id="rId1"/>
  </p:sldMasterIdLst>
  <p:notesMasterIdLst>
    <p:notesMasterId r:id="rId31"/>
  </p:notesMasterIdLst>
  <p:handoutMasterIdLst>
    <p:handoutMasterId r:id="rId32"/>
  </p:handoutMasterIdLst>
  <p:sldIdLst>
    <p:sldId id="256" r:id="rId2"/>
    <p:sldId id="343" r:id="rId3"/>
    <p:sldId id="344" r:id="rId4"/>
    <p:sldId id="322" r:id="rId5"/>
    <p:sldId id="323" r:id="rId6"/>
    <p:sldId id="327" r:id="rId7"/>
    <p:sldId id="331" r:id="rId8"/>
    <p:sldId id="332" r:id="rId9"/>
    <p:sldId id="333" r:id="rId10"/>
    <p:sldId id="334" r:id="rId11"/>
    <p:sldId id="335" r:id="rId12"/>
    <p:sldId id="345" r:id="rId13"/>
    <p:sldId id="336" r:id="rId14"/>
    <p:sldId id="337" r:id="rId15"/>
    <p:sldId id="346" r:id="rId16"/>
    <p:sldId id="347" r:id="rId17"/>
    <p:sldId id="348" r:id="rId18"/>
    <p:sldId id="349" r:id="rId19"/>
    <p:sldId id="350" r:id="rId20"/>
    <p:sldId id="338" r:id="rId21"/>
    <p:sldId id="340" r:id="rId22"/>
    <p:sldId id="341" r:id="rId23"/>
    <p:sldId id="351" r:id="rId24"/>
    <p:sldId id="342" r:id="rId25"/>
    <p:sldId id="354" r:id="rId26"/>
    <p:sldId id="355" r:id="rId27"/>
    <p:sldId id="356" r:id="rId28"/>
    <p:sldId id="318" r:id="rId29"/>
    <p:sldId id="317" r:id="rId30"/>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84"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84"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84"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84"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84" charset="-128"/>
        <a:cs typeface="+mn-cs"/>
      </a:defRPr>
    </a:lvl5pPr>
    <a:lvl6pPr marL="2286000" algn="l" defTabSz="914400" rtl="0" eaLnBrk="1" latinLnBrk="0" hangingPunct="1">
      <a:defRPr kumimoji="1" sz="2400" kern="1200">
        <a:solidFill>
          <a:schemeClr val="tx1"/>
        </a:solidFill>
        <a:latin typeface="Arial" charset="0"/>
        <a:ea typeface="ＭＳ Ｐゴシック" pitchFamily="84" charset="-128"/>
        <a:cs typeface="+mn-cs"/>
      </a:defRPr>
    </a:lvl6pPr>
    <a:lvl7pPr marL="2743200" algn="l" defTabSz="914400" rtl="0" eaLnBrk="1" latinLnBrk="0" hangingPunct="1">
      <a:defRPr kumimoji="1" sz="2400" kern="1200">
        <a:solidFill>
          <a:schemeClr val="tx1"/>
        </a:solidFill>
        <a:latin typeface="Arial" charset="0"/>
        <a:ea typeface="ＭＳ Ｐゴシック" pitchFamily="84" charset="-128"/>
        <a:cs typeface="+mn-cs"/>
      </a:defRPr>
    </a:lvl7pPr>
    <a:lvl8pPr marL="3200400" algn="l" defTabSz="914400" rtl="0" eaLnBrk="1" latinLnBrk="0" hangingPunct="1">
      <a:defRPr kumimoji="1" sz="2400" kern="1200">
        <a:solidFill>
          <a:schemeClr val="tx1"/>
        </a:solidFill>
        <a:latin typeface="Arial" charset="0"/>
        <a:ea typeface="ＭＳ Ｐゴシック" pitchFamily="84" charset="-128"/>
        <a:cs typeface="+mn-cs"/>
      </a:defRPr>
    </a:lvl8pPr>
    <a:lvl9pPr marL="3657600" algn="l" defTabSz="914400" rtl="0" eaLnBrk="1" latinLnBrk="0" hangingPunct="1">
      <a:defRPr kumimoji="1" sz="2400" kern="1200">
        <a:solidFill>
          <a:schemeClr val="tx1"/>
        </a:solidFill>
        <a:latin typeface="Arial"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4571" autoAdjust="0"/>
    <p:restoredTop sz="86369" autoAdjust="0"/>
  </p:normalViewPr>
  <p:slideViewPr>
    <p:cSldViewPr>
      <p:cViewPr varScale="1">
        <p:scale>
          <a:sx n="128" d="100"/>
          <a:sy n="128" d="100"/>
        </p:scale>
        <p:origin x="-1456" y="-104"/>
      </p:cViewPr>
      <p:guideLst>
        <p:guide orient="horz" pos="2160"/>
        <p:guide pos="2880"/>
      </p:guideLst>
    </p:cSldViewPr>
  </p:slideViewPr>
  <p:outlineViewPr>
    <p:cViewPr>
      <p:scale>
        <a:sx n="33" d="100"/>
        <a:sy n="33" d="100"/>
      </p:scale>
      <p:origin x="48" y="944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77597CDD-5A21-48AE-B08D-813B56C094EA}"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256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56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256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BE5763A0-BB36-4D5A-877C-E498A78840E3}"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pitchFamily="84" charset="-128"/>
        <a:cs typeface="+mn-cs"/>
      </a:defRPr>
    </a:lvl1pPr>
    <a:lvl2pPr marL="457200" algn="l" rtl="0" fontAlgn="base">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FF1D97-5DE9-46F8-B96F-766BC6035067}" type="slidenum">
              <a:rPr lang="en-US" altLang="ja-JP"/>
              <a:pPr/>
              <a:t>1</a:t>
            </a:fld>
            <a:endParaRPr lang="en-US" altLang="ja-JP"/>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9DF4FE-CB20-4DD4-B026-FD15B921F4FB}" type="slidenum">
              <a:rPr lang="en-US" altLang="ja-JP"/>
              <a:pPr/>
              <a:t>4</a:t>
            </a:fld>
            <a:endParaRPr lang="en-US" altLang="ja-JP"/>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57328-6E31-479A-A305-78C5D1F535DA}" type="slidenum">
              <a:rPr lang="en-US" altLang="ja-JP"/>
              <a:pPr/>
              <a:t>5</a:t>
            </a:fld>
            <a:endParaRPr lang="en-US" altLang="ja-JP"/>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1DED3-0000-4B57-825F-2CBF37133255}" type="slidenum">
              <a:rPr lang="en-US" altLang="ja-JP"/>
              <a:pPr/>
              <a:t>6</a:t>
            </a:fld>
            <a:endParaRPr lang="en-US" altLang="ja-JP"/>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3417D1-894F-4FF3-A0EB-97F836E18415}" type="slidenum">
              <a:rPr lang="en-US" altLang="ja-JP"/>
              <a:pPr/>
              <a:t>7</a:t>
            </a:fld>
            <a:endParaRPr lang="en-US" altLang="ja-JP"/>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3417D1-894F-4FF3-A0EB-97F836E18415}" type="slidenum">
              <a:rPr lang="en-US" altLang="ja-JP"/>
              <a:pPr/>
              <a:t>8</a:t>
            </a:fld>
            <a:endParaRPr lang="en-US" altLang="ja-JP"/>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028C86-6093-4B3E-991E-4F97CB10538B}" type="slidenum">
              <a:rPr lang="en-US" altLang="ja-JP"/>
              <a:pPr/>
              <a:t>28</a:t>
            </a:fld>
            <a:endParaRPr lang="en-US" altLang="ja-JP"/>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205DF-1307-4F07-9AA6-BB82DF259F67}" type="slidenum">
              <a:rPr lang="en-US" altLang="ja-JP"/>
              <a:pPr/>
              <a:t>29</a:t>
            </a:fld>
            <a:endParaRPr lang="en-US" altLang="ja-JP"/>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タイトル スライド">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 タイトルの書式設定</a:t>
            </a:r>
          </a:p>
        </p:txBody>
      </p:sp>
      <p:sp>
        <p:nvSpPr>
          <p:cNvPr id="4099"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r>
              <a:rPr lang="ja-JP" altLang="en-US"/>
              <a:t>マスタ サブタイトルの書式設定</a:t>
            </a:r>
          </a:p>
        </p:txBody>
      </p:sp>
      <p:sp>
        <p:nvSpPr>
          <p:cNvPr id="4100" name="Rectangle 4"/>
          <p:cNvSpPr>
            <a:spLocks noGrp="1" noChangeArrowheads="1"/>
          </p:cNvSpPr>
          <p:nvPr>
            <p:ph type="dt" sz="half" idx="2"/>
          </p:nvPr>
        </p:nvSpPr>
        <p:spPr>
          <a:xfrm>
            <a:off x="685800" y="6248400"/>
            <a:ext cx="1905000" cy="457200"/>
          </a:xfrm>
        </p:spPr>
        <p:txBody>
          <a:bodyPr/>
          <a:lstStyle>
            <a:lvl1pPr>
              <a:defRPr/>
            </a:lvl1pPr>
          </a:lstStyle>
          <a:p>
            <a:endParaRPr lang="en-US" altLang="ja-JP"/>
          </a:p>
        </p:txBody>
      </p:sp>
      <p:sp>
        <p:nvSpPr>
          <p:cNvPr id="4101" name="Rectangle 5"/>
          <p:cNvSpPr>
            <a:spLocks noGrp="1" noChangeArrowheads="1"/>
          </p:cNvSpPr>
          <p:nvPr>
            <p:ph type="ftr" sz="quarter" idx="3"/>
          </p:nvPr>
        </p:nvSpPr>
        <p:spPr>
          <a:xfrm>
            <a:off x="3124200" y="6248400"/>
            <a:ext cx="2895600" cy="457200"/>
          </a:xfrm>
        </p:spPr>
        <p:txBody>
          <a:bodyPr/>
          <a:lstStyle>
            <a:lvl1pPr>
              <a:defRPr/>
            </a:lvl1pPr>
          </a:lstStyle>
          <a:p>
            <a:endParaRPr lang="en-US" altLang="ja-JP"/>
          </a:p>
        </p:txBody>
      </p:sp>
      <p:sp>
        <p:nvSpPr>
          <p:cNvPr id="4102" name="Rectangle 6"/>
          <p:cNvSpPr>
            <a:spLocks noGrp="1" noChangeArrowheads="1"/>
          </p:cNvSpPr>
          <p:nvPr>
            <p:ph type="sldNum" sz="quarter" idx="4"/>
          </p:nvPr>
        </p:nvSpPr>
        <p:spPr>
          <a:xfrm>
            <a:off x="6553200" y="6248400"/>
            <a:ext cx="1905000" cy="457200"/>
          </a:xfrm>
        </p:spPr>
        <p:txBody>
          <a:bodyPr/>
          <a:lstStyle>
            <a:lvl1pPr>
              <a:defRPr/>
            </a:lvl1pPr>
          </a:lstStyle>
          <a:p>
            <a:fld id="{4DDC23AA-FA31-451D-A6D8-5CA07EDE587A}" type="slidenum">
              <a:rPr lang="en-US" altLang="ja-JP"/>
              <a:pPr/>
              <a:t>‹#›</a:t>
            </a:fld>
            <a:endParaRPr lang="en-US" altLang="ja-JP"/>
          </a:p>
        </p:txBody>
      </p:sp>
      <p:sp>
        <p:nvSpPr>
          <p:cNvPr id="410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ja-JP" altLang="ja-JP">
              <a:latin typeface="Times New Roman" pitchFamily="84"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CE7F0EEE-50A6-4CC5-A837-0E2DD3A3E7F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62B8BF82-BE99-4DDF-AAC4-BCDF4A57B6F5}"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1216025"/>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566738" y="1752600"/>
            <a:ext cx="8001000" cy="4267200"/>
          </a:xfrm>
        </p:spPr>
        <p:txBody>
          <a:bodyPr/>
          <a:lstStyle/>
          <a:p>
            <a:endParaRPr lang="ja-JP" altLang="en-US"/>
          </a:p>
        </p:txBody>
      </p:sp>
      <p:sp>
        <p:nvSpPr>
          <p:cNvPr id="4" name="日付プレースホルダ 3"/>
          <p:cNvSpPr>
            <a:spLocks noGrp="1"/>
          </p:cNvSpPr>
          <p:nvPr>
            <p:ph type="dt" sz="half" idx="10"/>
          </p:nvPr>
        </p:nvSpPr>
        <p:spPr>
          <a:xfrm>
            <a:off x="609600" y="6245225"/>
            <a:ext cx="1981200" cy="476250"/>
          </a:xfrm>
        </p:spPr>
        <p:txBody>
          <a:bodyPr/>
          <a:lstStyle>
            <a:lvl1pPr>
              <a:defRPr/>
            </a:lvl1pPr>
          </a:lstStyle>
          <a:p>
            <a:endParaRPr lang="en-US" altLang="ja-JP"/>
          </a:p>
        </p:txBody>
      </p:sp>
      <p:sp>
        <p:nvSpPr>
          <p:cNvPr id="5" name="フッター プレースホルダ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a:xfrm>
            <a:off x="6553200" y="6245225"/>
            <a:ext cx="1981200" cy="476250"/>
          </a:xfrm>
        </p:spPr>
        <p:txBody>
          <a:bodyPr/>
          <a:lstStyle>
            <a:lvl1pPr>
              <a:defRPr/>
            </a:lvl1pPr>
          </a:lstStyle>
          <a:p>
            <a:fld id="{203476CA-654A-4898-869D-5FC81D55F163}"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663A6165-CDEE-4BED-AF47-90AA13DCC23D}"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07CA135B-FA92-4475-A4AB-97A9BD2C8229}"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AAF11452-43FB-42FD-9F8E-D58A4885844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C85820F1-FB6C-4333-9B58-B1D74BE48752}"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4D32F1E2-182D-4897-8595-66E510657A6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D7D08C35-343B-42A0-B027-E9AD92C732C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CD406E37-5C3B-4FA8-86FE-AAAAB754DC61}"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63451CA1-12DA-4A95-8749-22F77CFDB8E3}"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ja-JP" altLang="ja-JP">
              <a:latin typeface="Times New Roman" pitchFamily="84" charset="0"/>
            </a:endParaRPr>
          </a:p>
        </p:txBody>
      </p:sp>
      <p:sp>
        <p:nvSpPr>
          <p:cNvPr id="30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ja-JP" altLang="en-US"/>
          </a:p>
        </p:txBody>
      </p:sp>
      <p:sp>
        <p:nvSpPr>
          <p:cNvPr id="30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endParaRPr lang="en-US" altLang="ja-JP"/>
          </a:p>
        </p:txBody>
      </p:sp>
      <p:sp>
        <p:nvSpPr>
          <p:cNvPr id="30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endParaRPr lang="en-US" altLang="ja-JP"/>
          </a:p>
        </p:txBody>
      </p:sp>
      <p:sp>
        <p:nvSpPr>
          <p:cNvPr id="30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fld id="{71F35629-AEDC-4DF1-9E7B-B7BAE93A0C96}"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pitchFamily="84"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84"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84"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84"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df"/><Relationship Id="rId3"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df"/><Relationship Id="rId3" Type="http://schemas.openxmlformats.org/officeDocument/2006/relationships/image" Target="../media/image1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df"/><Relationship Id="rId3" Type="http://schemas.openxmlformats.org/officeDocument/2006/relationships/image" Target="../media/image1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df"/><Relationship Id="rId3" Type="http://schemas.openxmlformats.org/officeDocument/2006/relationships/image" Target="../media/image2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df"/><Relationship Id="rId3" Type="http://schemas.openxmlformats.org/officeDocument/2006/relationships/image" Target="../media/image2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df"/><Relationship Id="rId3" Type="http://schemas.openxmlformats.org/officeDocument/2006/relationships/image" Target="../media/image2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pdf"/><Relationship Id="rId3" Type="http://schemas.openxmlformats.org/officeDocument/2006/relationships/image" Target="../media/image2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pdf"/><Relationship Id="rId3" Type="http://schemas.openxmlformats.org/officeDocument/2006/relationships/image" Target="../media/image2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df"/><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3.pdf"/><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5.pdf"/><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7.pdf"/><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9.pdf"/><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df"/><Relationship Id="rId3"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ja-JP" altLang="en-US" sz="3200" dirty="0" smtClean="0"/>
              <a:t>縮減する社会</a:t>
            </a:r>
            <a:r>
              <a:rPr lang="en-US" altLang="ja-JP" sz="3200" dirty="0" smtClean="0"/>
              <a:t>−</a:t>
            </a:r>
            <a:r>
              <a:rPr lang="ja-JP" altLang="en-US" sz="3200" dirty="0" smtClean="0"/>
              <a:t>人口減少とその帰結</a:t>
            </a:r>
            <a:br>
              <a:rPr lang="ja-JP" altLang="en-US" sz="3200" dirty="0" smtClean="0"/>
            </a:br>
            <a:r>
              <a:rPr lang="en-US" sz="1600" dirty="0" smtClean="0">
                <a:latin typeface="Times New Roman"/>
                <a:cs typeface="Times New Roman"/>
              </a:rPr>
              <a:t>Shrinking Society - Consequence of Decreasing Population in German and Japan</a:t>
            </a:r>
            <a:endParaRPr lang="ja-JP" altLang="en-US" sz="1600" dirty="0">
              <a:latin typeface="Times New Roman"/>
              <a:cs typeface="Times New Roman"/>
            </a:endParaRPr>
          </a:p>
        </p:txBody>
      </p:sp>
      <p:sp>
        <p:nvSpPr>
          <p:cNvPr id="2051" name="Rectangle 3"/>
          <p:cNvSpPr>
            <a:spLocks noGrp="1" noChangeArrowheads="1"/>
          </p:cNvSpPr>
          <p:nvPr>
            <p:ph type="subTitle" idx="1"/>
          </p:nvPr>
        </p:nvSpPr>
        <p:spPr>
          <a:xfrm>
            <a:off x="1066800" y="4267200"/>
            <a:ext cx="7162800" cy="1828800"/>
          </a:xfrm>
        </p:spPr>
        <p:txBody>
          <a:bodyPr/>
          <a:lstStyle/>
          <a:p>
            <a:r>
              <a:rPr lang="ja-JP" altLang="en-US" sz="1400" dirty="0">
                <a:solidFill>
                  <a:srgbClr val="000000"/>
                </a:solidFill>
                <a:ea typeface="ＭＳ 明朝" pitchFamily="84" charset="-128"/>
              </a:rPr>
              <a:t>原　俊彦（札幌市立大学</a:t>
            </a:r>
            <a:r>
              <a:rPr lang="ja-JP" altLang="en-US" sz="1400" dirty="0" smtClean="0">
                <a:solidFill>
                  <a:srgbClr val="000000"/>
                </a:solidFill>
                <a:ea typeface="ＭＳ 明朝" pitchFamily="84" charset="-128"/>
              </a:rPr>
              <a:t>）</a:t>
            </a:r>
            <a:r>
              <a:rPr lang="ja-JP" altLang="en-US" sz="1400" dirty="0" smtClean="0">
                <a:solidFill>
                  <a:srgbClr val="000000"/>
                </a:solidFill>
                <a:latin typeface="Times New Roman"/>
                <a:ea typeface="ＭＳ 明朝" pitchFamily="84" charset="-128"/>
                <a:cs typeface="Times New Roman"/>
              </a:rPr>
              <a:t>　</a:t>
            </a:r>
            <a:r>
              <a:rPr lang="en-US" sz="1400" dirty="0" smtClean="0">
                <a:latin typeface="Times New Roman"/>
                <a:cs typeface="Times New Roman"/>
              </a:rPr>
              <a:t>Toshihiko HARA (Sapporo City University)</a:t>
            </a:r>
            <a:r>
              <a:rPr lang="ja-JP" altLang="en-US" sz="1400" dirty="0" smtClean="0">
                <a:latin typeface="Times New Roman"/>
                <a:cs typeface="Times New Roman"/>
              </a:rPr>
              <a:t> </a:t>
            </a:r>
            <a:endParaRPr lang="ja-JP" altLang="en-US" sz="1400" dirty="0" smtClean="0">
              <a:solidFill>
                <a:srgbClr val="000000"/>
              </a:solidFill>
              <a:latin typeface="Times New Roman"/>
              <a:ea typeface="ＭＳ 明朝" pitchFamily="84" charset="-128"/>
              <a:cs typeface="Times New Roman"/>
            </a:endParaRPr>
          </a:p>
          <a:p>
            <a:endParaRPr lang="ja-JP" altLang="en-US" sz="1000" dirty="0" smtClean="0">
              <a:solidFill>
                <a:srgbClr val="000000"/>
              </a:solidFill>
              <a:ea typeface="ＭＳ 明朝" pitchFamily="84" charset="-128"/>
            </a:endParaRPr>
          </a:p>
          <a:p>
            <a:pPr algn="just"/>
            <a:r>
              <a:rPr lang="ja-JP" altLang="en-US" sz="1400" dirty="0" smtClean="0">
                <a:latin typeface="ＭＳ 明朝" pitchFamily="84" charset="-128"/>
                <a:ea typeface="ＭＳ 明朝" pitchFamily="84" charset="-128"/>
              </a:rPr>
              <a:t>第</a:t>
            </a:r>
            <a:r>
              <a:rPr lang="en-US" altLang="ja-JP" sz="1400" dirty="0" smtClean="0">
                <a:latin typeface="ＭＳ 明朝" pitchFamily="84" charset="-128"/>
                <a:ea typeface="ＭＳ 明朝" pitchFamily="84" charset="-128"/>
              </a:rPr>
              <a:t>63</a:t>
            </a:r>
            <a:r>
              <a:rPr lang="ja-JP" altLang="en-US" sz="1400" dirty="0" smtClean="0">
                <a:latin typeface="ＭＳ 明朝" pitchFamily="84" charset="-128"/>
                <a:ea typeface="ＭＳ 明朝" pitchFamily="84" charset="-128"/>
              </a:rPr>
              <a:t>回 日本人口学会</a:t>
            </a:r>
            <a:r>
              <a:rPr lang="en-US" altLang="ja-JP" sz="1400" dirty="0" smtClean="0">
                <a:latin typeface="ＭＳ 明朝" pitchFamily="84" charset="-128"/>
                <a:ea typeface="ＭＳ 明朝" pitchFamily="84" charset="-128"/>
              </a:rPr>
              <a:t>:</a:t>
            </a:r>
            <a:r>
              <a:rPr lang="ja-JP" altLang="en-US" sz="1400" dirty="0" smtClean="0">
                <a:latin typeface="ＭＳ 明朝" pitchFamily="84" charset="-128"/>
                <a:ea typeface="ＭＳ 明朝" pitchFamily="84" charset="-128"/>
              </a:rPr>
              <a:t>京都大学（吉田キャンパス）</a:t>
            </a:r>
          </a:p>
          <a:p>
            <a:pPr algn="just"/>
            <a:r>
              <a:rPr lang="en-US" altLang="ja-JP" sz="1400" dirty="0" smtClean="0">
                <a:latin typeface="ＭＳ 明朝" pitchFamily="84" charset="-128"/>
                <a:ea typeface="ＭＳ 明朝" pitchFamily="84" charset="-128"/>
              </a:rPr>
              <a:t>2011</a:t>
            </a:r>
            <a:r>
              <a:rPr lang="ja-JP" altLang="en-US" sz="1400" dirty="0" smtClean="0">
                <a:latin typeface="ＭＳ 明朝" pitchFamily="84" charset="-128"/>
                <a:ea typeface="ＭＳ 明朝" pitchFamily="84" charset="-128"/>
              </a:rPr>
              <a:t>年</a:t>
            </a:r>
            <a:r>
              <a:rPr lang="en-US" altLang="ja-JP" sz="1400" dirty="0" smtClean="0">
                <a:latin typeface="ＭＳ 明朝" pitchFamily="84" charset="-128"/>
                <a:ea typeface="ＭＳ 明朝" pitchFamily="84" charset="-128"/>
              </a:rPr>
              <a:t>6</a:t>
            </a:r>
            <a:r>
              <a:rPr lang="ja-JP" altLang="en-US" sz="1400" dirty="0" smtClean="0">
                <a:latin typeface="ＭＳ 明朝" pitchFamily="84" charset="-128"/>
                <a:ea typeface="ＭＳ 明朝" pitchFamily="84" charset="-128"/>
              </a:rPr>
              <a:t>月</a:t>
            </a:r>
            <a:r>
              <a:rPr lang="en-US" altLang="ja-JP" sz="1400" dirty="0" smtClean="0">
                <a:latin typeface="ＭＳ 明朝" pitchFamily="84" charset="-128"/>
                <a:ea typeface="ＭＳ 明朝" pitchFamily="84" charset="-128"/>
              </a:rPr>
              <a:t>1</a:t>
            </a:r>
            <a:r>
              <a:rPr lang="en-US" altLang="ja-JP" sz="1400" dirty="0" smtClean="0">
                <a:latin typeface="ＭＳ 明朝" pitchFamily="84" charset="-128"/>
                <a:ea typeface="ＭＳ 明朝" pitchFamily="84" charset="-128"/>
              </a:rPr>
              <a:t>1</a:t>
            </a:r>
            <a:r>
              <a:rPr lang="ja-JP" altLang="en-US" sz="1400" dirty="0" smtClean="0">
                <a:latin typeface="ＭＳ 明朝" pitchFamily="84" charset="-128"/>
                <a:ea typeface="ＭＳ 明朝" pitchFamily="84" charset="-128"/>
              </a:rPr>
              <a:t>日</a:t>
            </a:r>
            <a:r>
              <a:rPr lang="ja-JP" altLang="en-US" sz="1400" dirty="0" smtClean="0">
                <a:latin typeface="ＭＳ 明朝" pitchFamily="84" charset="-128"/>
                <a:ea typeface="ＭＳ 明朝" pitchFamily="84" charset="-128"/>
              </a:rPr>
              <a:t>土</a:t>
            </a:r>
            <a:r>
              <a:rPr lang="ja-JP" altLang="en-US" sz="1400" dirty="0" smtClean="0">
                <a:latin typeface="ＭＳ 明朝" pitchFamily="84" charset="-128"/>
                <a:ea typeface="ＭＳ 明朝" pitchFamily="84" charset="-128"/>
              </a:rPr>
              <a:t>曜日</a:t>
            </a:r>
            <a:r>
              <a:rPr lang="ja-JP" altLang="en-US" sz="1400" dirty="0" smtClean="0">
                <a:latin typeface="ＭＳ 明朝" pitchFamily="84" charset="-128"/>
                <a:ea typeface="ＭＳ 明朝" pitchFamily="84" charset="-128"/>
              </a:rPr>
              <a:t>　</a:t>
            </a:r>
            <a:r>
              <a:rPr lang="ja-JP" altLang="en-US" sz="1400" dirty="0" smtClean="0">
                <a:latin typeface="ＭＳ 明朝" pitchFamily="84" charset="-128"/>
                <a:ea typeface="ＭＳ 明朝" pitchFamily="84" charset="-128"/>
              </a:rPr>
              <a:t>　</a:t>
            </a:r>
            <a:r>
              <a:rPr lang="en-US" altLang="ja-JP" sz="1400" dirty="0" smtClean="0">
                <a:latin typeface="ＭＳ 明朝" pitchFamily="84" charset="-128"/>
                <a:ea typeface="ＭＳ 明朝" pitchFamily="84" charset="-128"/>
              </a:rPr>
              <a:t>10</a:t>
            </a:r>
            <a:r>
              <a:rPr lang="ja-JP" altLang="en-US" sz="1400" dirty="0" smtClean="0">
                <a:latin typeface="ＭＳ 明朝" pitchFamily="84" charset="-128"/>
                <a:ea typeface="ＭＳ 明朝" pitchFamily="84" charset="-128"/>
              </a:rPr>
              <a:t>：</a:t>
            </a:r>
            <a:r>
              <a:rPr lang="en-US" altLang="ja-JP" sz="1400" dirty="0" smtClean="0">
                <a:latin typeface="ＭＳ 明朝" pitchFamily="84" charset="-128"/>
                <a:ea typeface="ＭＳ 明朝" pitchFamily="84" charset="-128"/>
              </a:rPr>
              <a:t>30</a:t>
            </a:r>
            <a:r>
              <a:rPr lang="en-US" altLang="ja-JP" sz="1400" dirty="0" smtClean="0">
                <a:latin typeface="ＭＳ 明朝" pitchFamily="84" charset="-128"/>
                <a:ea typeface="ＭＳ 明朝" pitchFamily="84" charset="-128"/>
              </a:rPr>
              <a:t>-1</a:t>
            </a:r>
            <a:r>
              <a:rPr lang="en-US" altLang="ja-JP" sz="1400" dirty="0" smtClean="0">
                <a:latin typeface="ＭＳ 明朝" pitchFamily="84" charset="-128"/>
                <a:ea typeface="ＭＳ 明朝" pitchFamily="84" charset="-128"/>
              </a:rPr>
              <a:t>2</a:t>
            </a:r>
            <a:r>
              <a:rPr lang="ja-JP" altLang="en-US" sz="1400" dirty="0" smtClean="0">
                <a:latin typeface="ＭＳ 明朝" pitchFamily="84" charset="-128"/>
                <a:ea typeface="ＭＳ 明朝" pitchFamily="84" charset="-128"/>
              </a:rPr>
              <a:t>：</a:t>
            </a:r>
            <a:r>
              <a:rPr lang="en-US" altLang="ja-JP" sz="1400" dirty="0" smtClean="0">
                <a:latin typeface="ＭＳ 明朝" pitchFamily="84" charset="-128"/>
                <a:ea typeface="ＭＳ 明朝" pitchFamily="84" charset="-128"/>
              </a:rPr>
              <a:t>00</a:t>
            </a:r>
            <a:endParaRPr lang="en-US" altLang="ja-JP" sz="1400" dirty="0" smtClean="0">
              <a:latin typeface="ＭＳ 明朝" pitchFamily="84" charset="-128"/>
              <a:ea typeface="ＭＳ 明朝" pitchFamily="84" charset="-128"/>
            </a:endParaRPr>
          </a:p>
          <a:p>
            <a:pPr algn="just"/>
            <a:r>
              <a:rPr lang="ja-JP" altLang="en-US" sz="1400" dirty="0" smtClean="0">
                <a:latin typeface="ＭＳ 明朝" pitchFamily="84" charset="-128"/>
                <a:ea typeface="ＭＳ 明朝" pitchFamily="84" charset="-128"/>
              </a:rPr>
              <a:t>自由論題報告</a:t>
            </a:r>
            <a:r>
              <a:rPr lang="en-US" altLang="ja-JP" sz="1400" dirty="0" smtClean="0">
                <a:latin typeface="ＭＳ 明朝" pitchFamily="84" charset="-128"/>
                <a:ea typeface="ＭＳ 明朝" pitchFamily="84" charset="-128"/>
              </a:rPr>
              <a:t>【</a:t>
            </a:r>
            <a:r>
              <a:rPr lang="ja-JP" altLang="en-US" sz="1400" dirty="0" smtClean="0">
                <a:latin typeface="ＭＳ 明朝" pitchFamily="84" charset="-128"/>
                <a:ea typeface="ＭＳ 明朝" pitchFamily="84" charset="-128"/>
              </a:rPr>
              <a:t>第２部会</a:t>
            </a:r>
            <a:r>
              <a:rPr lang="en-US" altLang="ja-JP" sz="1400" dirty="0" smtClean="0">
                <a:latin typeface="ＭＳ 明朝" pitchFamily="84" charset="-128"/>
                <a:ea typeface="ＭＳ 明朝" pitchFamily="84" charset="-128"/>
              </a:rPr>
              <a:t>】</a:t>
            </a:r>
            <a:r>
              <a:rPr lang="ja-JP" altLang="en-US" sz="1400" dirty="0" smtClean="0">
                <a:latin typeface="ＭＳ 明朝" pitchFamily="84" charset="-128"/>
                <a:ea typeface="ＭＳ 明朝" pitchFamily="84" charset="-128"/>
              </a:rPr>
              <a:t>（第２講義室</a:t>
            </a:r>
            <a:r>
              <a:rPr lang="ja-JP" altLang="en-US" sz="1400" dirty="0" smtClean="0">
                <a:latin typeface="ＭＳ 明朝" pitchFamily="84" charset="-128"/>
                <a:ea typeface="ＭＳ 明朝" pitchFamily="84" charset="-128"/>
              </a:rPr>
              <a:t>）第２</a:t>
            </a:r>
            <a:r>
              <a:rPr lang="en-US" altLang="ja-JP" sz="1400" dirty="0" err="1" smtClean="0">
                <a:latin typeface="ＭＳ 明朝" pitchFamily="84" charset="-128"/>
                <a:ea typeface="ＭＳ 明朝" pitchFamily="84" charset="-128"/>
              </a:rPr>
              <a:t>b</a:t>
            </a:r>
            <a:r>
              <a:rPr lang="ja-JP" altLang="en-US" sz="1400" dirty="0" smtClean="0">
                <a:latin typeface="ＭＳ 明朝" pitchFamily="84" charset="-128"/>
                <a:ea typeface="ＭＳ 明朝" pitchFamily="84" charset="-128"/>
              </a:rPr>
              <a:t>部会</a:t>
            </a:r>
            <a:endParaRPr lang="en-US" altLang="ja-JP" sz="1400" smtClean="0">
              <a:latin typeface="ＭＳ 明朝" pitchFamily="84" charset="-128"/>
              <a:ea typeface="ＭＳ 明朝" pitchFamily="84" charset="-128"/>
            </a:endParaRPr>
          </a:p>
          <a:p>
            <a:pPr algn="just"/>
            <a:r>
              <a:rPr lang="ja-JP" altLang="en-US" sz="1400" smtClean="0">
                <a:latin typeface="ＭＳ 明朝" pitchFamily="84" charset="-128"/>
                <a:ea typeface="ＭＳ 明朝" pitchFamily="84" charset="-128"/>
              </a:rPr>
              <a:t>－</a:t>
            </a:r>
            <a:r>
              <a:rPr lang="ja-JP" altLang="en-US" sz="1400" dirty="0" smtClean="0">
                <a:latin typeface="ＭＳ 明朝" pitchFamily="84" charset="-128"/>
                <a:ea typeface="ＭＳ 明朝" pitchFamily="84" charset="-128"/>
              </a:rPr>
              <a:t>人口政策・人口論：</a:t>
            </a:r>
            <a:r>
              <a:rPr lang="en-US" altLang="ja-JP" sz="1400" dirty="0" smtClean="0">
                <a:latin typeface="ＭＳ 明朝" pitchFamily="84" charset="-128"/>
                <a:ea typeface="ＭＳ 明朝" pitchFamily="84" charset="-128"/>
              </a:rPr>
              <a:t>Population Theory and </a:t>
            </a:r>
            <a:r>
              <a:rPr lang="en-US" altLang="ja-JP" sz="1400" dirty="0" smtClean="0">
                <a:latin typeface="ＭＳ 明朝" pitchFamily="84" charset="-128"/>
                <a:ea typeface="ＭＳ 明朝" pitchFamily="84" charset="-128"/>
              </a:rPr>
              <a:t>Policy</a:t>
            </a:r>
            <a:r>
              <a:rPr lang="ja-JP" altLang="en-US" sz="1400" dirty="0" smtClean="0">
                <a:latin typeface="ＭＳ 明朝" pitchFamily="84" charset="-128"/>
                <a:ea typeface="ＭＳ 明朝" pitchFamily="84" charset="-128"/>
              </a:rPr>
              <a:t>　</a:t>
            </a:r>
            <a:r>
              <a:rPr lang="ja-JP" altLang="en-US" sz="1400" dirty="0" smtClean="0">
                <a:latin typeface="ＭＳ 明朝" pitchFamily="84" charset="-128"/>
                <a:ea typeface="ＭＳ 明朝" pitchFamily="84" charset="-128"/>
              </a:rPr>
              <a:t>第４</a:t>
            </a:r>
            <a:r>
              <a:rPr lang="ja-JP" altLang="en-US" sz="1400" dirty="0" smtClean="0">
                <a:latin typeface="ＭＳ 明朝" pitchFamily="84" charset="-128"/>
                <a:ea typeface="ＭＳ 明朝" pitchFamily="84" charset="-128"/>
              </a:rPr>
              <a:t>報告</a:t>
            </a:r>
            <a:endParaRPr lang="ja-JP" altLang="en-US" sz="1400" dirty="0">
              <a:latin typeface="ＭＳ 明朝" pitchFamily="84" charset="-128"/>
              <a:ea typeface="ＭＳ 明朝" pitchFamily="8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ＭＳ ゴシック"/>
                <a:ea typeface="ＭＳ ゴシック"/>
                <a:cs typeface="ＭＳ ゴシック"/>
              </a:rPr>
              <a:t>図３人口高齢化による負荷の見通し</a:t>
            </a:r>
            <a:r>
              <a:rPr lang="en-US" altLang="ja-JP" sz="3200" dirty="0" smtClean="0">
                <a:latin typeface="ＭＳ ゴシック"/>
                <a:ea typeface="ＭＳ ゴシック"/>
                <a:cs typeface="ＭＳ ゴシック"/>
              </a:rPr>
              <a:t/>
            </a:r>
            <a:br>
              <a:rPr lang="en-US" altLang="ja-JP" sz="3200" dirty="0" smtClean="0">
                <a:latin typeface="ＭＳ ゴシック"/>
                <a:ea typeface="ＭＳ ゴシック"/>
                <a:cs typeface="ＭＳ ゴシック"/>
              </a:rPr>
            </a:br>
            <a:r>
              <a:rPr lang="ja-JP" altLang="en-US" sz="3200" dirty="0" smtClean="0">
                <a:latin typeface="ＭＳ ゴシック"/>
                <a:ea typeface="ＭＳ ゴシック"/>
                <a:cs typeface="ＭＳ ゴシック"/>
              </a:rPr>
              <a:t>ドイツと日本　</a:t>
            </a:r>
            <a:r>
              <a:rPr lang="en-US" sz="3200" dirty="0" smtClean="0">
                <a:latin typeface="ＭＳ ゴシック"/>
                <a:ea typeface="ＭＳ ゴシック"/>
                <a:cs typeface="ＭＳ ゴシック"/>
              </a:rPr>
              <a:t>2000-2090</a:t>
            </a:r>
            <a:r>
              <a:rPr lang="ja-JP" altLang="en-US" sz="3200" dirty="0" smtClean="0">
                <a:latin typeface="ＭＳ ゴシック"/>
                <a:ea typeface="ＭＳ ゴシック"/>
                <a:cs typeface="ＭＳ ゴシック"/>
              </a:rPr>
              <a:t>年 </a:t>
            </a:r>
            <a:endParaRPr lang="ja-JP" altLang="en-US" sz="3200" dirty="0">
              <a:latin typeface="ＭＳ 明朝"/>
              <a:ea typeface="ＭＳ 明朝"/>
              <a:cs typeface="ＭＳ 明朝"/>
            </a:endParaRPr>
          </a:p>
        </p:txBody>
      </p:sp>
      <p:pic>
        <p:nvPicPr>
          <p:cNvPr id="5" name="図 4"/>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762000" y="1676400"/>
            <a:ext cx="7315200" cy="4518808"/>
          </a:xfrm>
          <a:prstGeom prst="rect">
            <a:avLst/>
          </a:prstGeom>
          <a:solidFill>
            <a:schemeClr val="bg1"/>
          </a:solidFill>
        </p:spPr>
      </p:pic>
      <p:sp>
        <p:nvSpPr>
          <p:cNvPr id="6" name="テキスト ボックス 5"/>
          <p:cNvSpPr txBox="1"/>
          <p:nvPr/>
        </p:nvSpPr>
        <p:spPr>
          <a:xfrm>
            <a:off x="1066800" y="6172200"/>
            <a:ext cx="7162800" cy="461665"/>
          </a:xfrm>
          <a:prstGeom prst="rect">
            <a:avLst/>
          </a:prstGeom>
          <a:noFill/>
        </p:spPr>
        <p:txBody>
          <a:bodyPr wrap="square" rtlCol="0">
            <a:spAutoFit/>
          </a:bodyPr>
          <a:lstStyle/>
          <a:p>
            <a:r>
              <a:rPr lang="ja-JP" altLang="en-US" sz="1200" dirty="0" smtClean="0"/>
              <a:t>日本は</a:t>
            </a:r>
            <a:r>
              <a:rPr lang="en-US" sz="1200" dirty="0" smtClean="0"/>
              <a:t>2000</a:t>
            </a:r>
            <a:r>
              <a:rPr lang="ja-JP" altLang="en-US" sz="1200" dirty="0" smtClean="0"/>
              <a:t>年現在の</a:t>
            </a:r>
            <a:r>
              <a:rPr lang="en-US" sz="1200" dirty="0" smtClean="0"/>
              <a:t>20</a:t>
            </a:r>
            <a:r>
              <a:rPr lang="ja-JP" altLang="en-US" sz="1200" dirty="0" smtClean="0"/>
              <a:t>－</a:t>
            </a:r>
            <a:r>
              <a:rPr lang="en-US" sz="1200" dirty="0" smtClean="0"/>
              <a:t>60</a:t>
            </a:r>
            <a:r>
              <a:rPr lang="ja-JP" altLang="en-US" sz="1200" dirty="0" smtClean="0"/>
              <a:t>歳</a:t>
            </a:r>
            <a:r>
              <a:rPr lang="en-US" sz="1200" dirty="0" smtClean="0"/>
              <a:t>100</a:t>
            </a:r>
            <a:r>
              <a:rPr lang="ja-JP" altLang="en-US" sz="1200" dirty="0" smtClean="0"/>
              <a:t>人対し、</a:t>
            </a:r>
            <a:r>
              <a:rPr lang="en-US" sz="1200" dirty="0" smtClean="0"/>
              <a:t>60</a:t>
            </a:r>
            <a:r>
              <a:rPr lang="ja-JP" altLang="en-US" sz="1200" dirty="0" smtClean="0"/>
              <a:t>－</a:t>
            </a:r>
            <a:r>
              <a:rPr lang="en-US" sz="1200" dirty="0" smtClean="0"/>
              <a:t>80</a:t>
            </a:r>
            <a:r>
              <a:rPr lang="ja-JP" altLang="en-US" sz="1200" dirty="0" smtClean="0"/>
              <a:t>歳</a:t>
            </a:r>
            <a:r>
              <a:rPr lang="en-US" sz="1200" dirty="0" smtClean="0"/>
              <a:t>35.1</a:t>
            </a:r>
            <a:r>
              <a:rPr lang="ja-JP" altLang="en-US" sz="1200" dirty="0" smtClean="0"/>
              <a:t>人＋</a:t>
            </a:r>
            <a:r>
              <a:rPr lang="en-US" sz="1200" dirty="0" smtClean="0"/>
              <a:t>80</a:t>
            </a:r>
            <a:r>
              <a:rPr lang="ja-JP" altLang="en-US" sz="1200" dirty="0" smtClean="0"/>
              <a:t>歳以上</a:t>
            </a:r>
            <a:r>
              <a:rPr lang="en-US" sz="1200" dirty="0" smtClean="0"/>
              <a:t>6.8</a:t>
            </a:r>
            <a:r>
              <a:rPr lang="ja-JP" altLang="en-US" sz="1200" dirty="0" smtClean="0"/>
              <a:t>人＝</a:t>
            </a:r>
            <a:r>
              <a:rPr lang="en-US" sz="1200" dirty="0" smtClean="0"/>
              <a:t>41.9</a:t>
            </a:r>
            <a:r>
              <a:rPr lang="ja-JP" altLang="en-US" sz="1200" dirty="0" smtClean="0"/>
              <a:t>人から、同じく倍増し</a:t>
            </a:r>
            <a:r>
              <a:rPr lang="en-US" sz="1200" dirty="0" smtClean="0"/>
              <a:t>2050</a:t>
            </a:r>
            <a:r>
              <a:rPr lang="ja-JP" altLang="en-US" sz="1200" dirty="0" smtClean="0"/>
              <a:t>年には</a:t>
            </a:r>
            <a:r>
              <a:rPr lang="en-US" sz="1200" dirty="0" smtClean="0"/>
              <a:t>110.9</a:t>
            </a:r>
            <a:r>
              <a:rPr lang="ja-JP" altLang="en-US" sz="1200" dirty="0" smtClean="0"/>
              <a:t>人となるが、</a:t>
            </a:r>
            <a:r>
              <a:rPr lang="ja-JP" altLang="en-US" sz="1200" dirty="0" smtClean="0">
                <a:solidFill>
                  <a:srgbClr val="CC0000"/>
                </a:solidFill>
              </a:rPr>
              <a:t>逆ピラミッド型</a:t>
            </a:r>
            <a:r>
              <a:rPr lang="ja-JP" altLang="en-US" sz="1200" dirty="0" smtClean="0"/>
              <a:t>になる。 </a:t>
            </a:r>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381000"/>
            <a:ext cx="8001000" cy="1216025"/>
          </a:xfrm>
        </p:spPr>
        <p:txBody>
          <a:bodyPr/>
          <a:lstStyle/>
          <a:p>
            <a:r>
              <a:rPr lang="ja-JP" altLang="en-US" sz="2800" dirty="0" smtClean="0">
                <a:latin typeface="ＭＳ ゴシック"/>
                <a:ea typeface="ＭＳ ゴシック"/>
                <a:cs typeface="ＭＳ ゴシック"/>
              </a:rPr>
              <a:t>表２</a:t>
            </a:r>
            <a:r>
              <a:rPr lang="en-US" altLang="ja-JP" sz="2800" dirty="0" smtClean="0">
                <a:latin typeface="ＭＳ ゴシック"/>
                <a:ea typeface="ＭＳ ゴシック"/>
                <a:cs typeface="ＭＳ ゴシック"/>
              </a:rPr>
              <a:t> </a:t>
            </a:r>
            <a:r>
              <a:rPr lang="ja-JP" altLang="en-US" sz="2800" dirty="0" smtClean="0">
                <a:latin typeface="ＭＳ ゴシック"/>
                <a:ea typeface="ＭＳ ゴシック"/>
                <a:cs typeface="ＭＳ ゴシック"/>
              </a:rPr>
              <a:t>出生・死亡・移民の影響可能性 </a:t>
            </a:r>
            <a:endParaRPr lang="ja-JP" altLang="en-US" sz="2800" dirty="0">
              <a:latin typeface="ＭＳ ゴシック"/>
              <a:ea typeface="ＭＳ ゴシック"/>
              <a:cs typeface="ＭＳ ゴシック"/>
            </a:endParaRPr>
          </a:p>
        </p:txBody>
      </p:sp>
      <p:pic>
        <p:nvPicPr>
          <p:cNvPr id="6" name="図 5"/>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838200" y="1828800"/>
            <a:ext cx="7454900" cy="3738780"/>
          </a:xfrm>
          <a:prstGeom prst="rect">
            <a:avLst/>
          </a:prstGeom>
          <a:solidFill>
            <a:schemeClr val="bg1"/>
          </a:solidFill>
        </p:spPr>
      </p:pic>
      <p:sp>
        <p:nvSpPr>
          <p:cNvPr id="7" name="テキスト ボックス 6"/>
          <p:cNvSpPr txBox="1"/>
          <p:nvPr/>
        </p:nvSpPr>
        <p:spPr>
          <a:xfrm>
            <a:off x="838200" y="5638800"/>
            <a:ext cx="7924800" cy="646331"/>
          </a:xfrm>
          <a:prstGeom prst="rect">
            <a:avLst/>
          </a:prstGeom>
          <a:noFill/>
        </p:spPr>
        <p:txBody>
          <a:bodyPr wrap="square" rtlCol="0">
            <a:spAutoFit/>
          </a:bodyPr>
          <a:lstStyle/>
          <a:p>
            <a:r>
              <a:rPr lang="ja-JP" altLang="en-US" sz="1200" dirty="0" smtClean="0"/>
              <a:t>ドイツの平均的な出生力を、女性</a:t>
            </a:r>
            <a:r>
              <a:rPr lang="en-US" sz="1200" dirty="0" smtClean="0"/>
              <a:t>1</a:t>
            </a:r>
            <a:r>
              <a:rPr lang="ja-JP" altLang="en-US" sz="1200" dirty="0" smtClean="0"/>
              <a:t>人あたり子ども</a:t>
            </a:r>
            <a:r>
              <a:rPr lang="en-US" sz="1200" dirty="0" smtClean="0"/>
              <a:t>1.6</a:t>
            </a:r>
            <a:r>
              <a:rPr lang="ja-JP" altLang="en-US" sz="1200" dirty="0" smtClean="0"/>
              <a:t>人（いわゆる緩</a:t>
            </a:r>
            <a:r>
              <a:rPr lang="en-US" sz="1200" dirty="0" smtClean="0"/>
              <a:t>(</a:t>
            </a:r>
            <a:r>
              <a:rPr lang="ja-JP" altLang="en-US" sz="1200" dirty="0" smtClean="0"/>
              <a:t>かん</a:t>
            </a:r>
            <a:r>
              <a:rPr lang="en-US" sz="1200" dirty="0" smtClean="0"/>
              <a:t>)</a:t>
            </a:r>
            <a:r>
              <a:rPr lang="ja-JP" altLang="en-US" sz="1200" dirty="0" smtClean="0"/>
              <a:t>少子化水準）か、それを越えるところまで継続的に高めることができれば、人口減少に対し年間</a:t>
            </a:r>
            <a:r>
              <a:rPr lang="en-US" sz="1200" dirty="0" smtClean="0"/>
              <a:t>12</a:t>
            </a:r>
            <a:r>
              <a:rPr lang="ja-JP" altLang="en-US" sz="1200" dirty="0" smtClean="0"/>
              <a:t>万人の継続的移民と同じくらいの強い効果が期待できる。</a:t>
            </a:r>
            <a:endParaRPr kumimoji="1" lang="en-US" altLang="ja-JP" sz="1200" dirty="0" smtClean="0">
              <a:latin typeface="ＭＳ 明朝"/>
              <a:ea typeface="ＭＳ 明朝"/>
              <a:cs typeface="ＭＳ 明朝"/>
            </a:endParaRPr>
          </a:p>
          <a:p>
            <a:endParaRPr kumimoji="1" lang="ja-JP" altLang="en-US" sz="1200" dirty="0">
              <a:latin typeface="ＭＳ 明朝"/>
              <a:ea typeface="ＭＳ 明朝"/>
              <a:cs typeface="ＭＳ 明朝"/>
            </a:endParaRPr>
          </a:p>
        </p:txBody>
      </p:sp>
      <p:sp>
        <p:nvSpPr>
          <p:cNvPr id="5" name="円/楕円 4"/>
          <p:cNvSpPr/>
          <p:nvPr/>
        </p:nvSpPr>
        <p:spPr>
          <a:xfrm>
            <a:off x="5638800" y="32004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7315200" y="31242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3600" dirty="0" smtClean="0"/>
              <a:t>２</a:t>
            </a:r>
            <a:r>
              <a:rPr lang="en-US" altLang="ja-JP" sz="3600" dirty="0" smtClean="0"/>
              <a:t>.</a:t>
            </a:r>
            <a:r>
              <a:rPr lang="ja-JP" altLang="en-US" sz="3600" dirty="0" smtClean="0"/>
              <a:t>後継世代の減少</a:t>
            </a:r>
            <a:r>
              <a:rPr lang="en-US" altLang="ja-JP" sz="3600" dirty="0" smtClean="0"/>
              <a:t>−</a:t>
            </a:r>
            <a:r>
              <a:rPr lang="en-US" altLang="en-US" sz="3600" dirty="0" smtClean="0"/>
              <a:t>低</a:t>
            </a:r>
            <a:r>
              <a:rPr lang="ja-JP" altLang="en-US" sz="3600" dirty="0" smtClean="0"/>
              <a:t>出生力の背景 </a:t>
            </a:r>
            <a:endParaRPr lang="ja-JP" altLang="en-US"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8001000" cy="1216025"/>
          </a:xfrm>
        </p:spPr>
        <p:txBody>
          <a:bodyPr anchor="ctr" anchorCtr="0"/>
          <a:lstStyle/>
          <a:p>
            <a:r>
              <a:rPr lang="ja-JP" altLang="en-US" sz="2800" dirty="0" smtClean="0">
                <a:latin typeface="ＭＳ ゴシック"/>
                <a:ea typeface="ＭＳ ゴシック"/>
                <a:cs typeface="ＭＳ ゴシック"/>
              </a:rPr>
              <a:t>図４合計特殊出生率の推移</a:t>
            </a:r>
            <a:r>
              <a:rPr lang="en-US" altLang="ja-JP" sz="2800" dirty="0" smtClean="0">
                <a:latin typeface="ＭＳ ゴシック"/>
                <a:ea typeface="ＭＳ ゴシック"/>
                <a:cs typeface="ＭＳ ゴシック"/>
              </a:rPr>
              <a:t/>
            </a:r>
            <a:br>
              <a:rPr lang="en-US" altLang="ja-JP" sz="2800" dirty="0" smtClean="0">
                <a:latin typeface="ＭＳ ゴシック"/>
                <a:ea typeface="ＭＳ ゴシック"/>
                <a:cs typeface="ＭＳ ゴシック"/>
              </a:rPr>
            </a:br>
            <a:r>
              <a:rPr lang="ja-JP" altLang="en-US" sz="2800" dirty="0" smtClean="0">
                <a:latin typeface="ＭＳ ゴシック"/>
                <a:ea typeface="ＭＳ ゴシック"/>
                <a:cs typeface="ＭＳ ゴシック"/>
              </a:rPr>
              <a:t>（</a:t>
            </a:r>
            <a:r>
              <a:rPr lang="en-US" sz="2800" dirty="0" smtClean="0">
                <a:latin typeface="ＭＳ ゴシック"/>
                <a:ea typeface="ＭＳ ゴシック"/>
                <a:cs typeface="ＭＳ ゴシック"/>
              </a:rPr>
              <a:t>1960</a:t>
            </a:r>
            <a:r>
              <a:rPr lang="ja-JP" altLang="en-US" sz="2800" dirty="0" smtClean="0">
                <a:latin typeface="ＭＳ ゴシック"/>
                <a:ea typeface="ＭＳ ゴシック"/>
                <a:cs typeface="ＭＳ ゴシック"/>
              </a:rPr>
              <a:t>年</a:t>
            </a:r>
            <a:r>
              <a:rPr lang="en-US" sz="2800" dirty="0" smtClean="0">
                <a:latin typeface="ＭＳ ゴシック"/>
                <a:ea typeface="ＭＳ ゴシック"/>
                <a:cs typeface="ＭＳ ゴシック"/>
              </a:rPr>
              <a:t>-2008</a:t>
            </a:r>
            <a:r>
              <a:rPr lang="ja-JP" altLang="en-US" sz="2800" dirty="0" smtClean="0">
                <a:latin typeface="ＭＳ ゴシック"/>
                <a:ea typeface="ＭＳ ゴシック"/>
                <a:cs typeface="ＭＳ ゴシック"/>
              </a:rPr>
              <a:t>年） </a:t>
            </a:r>
            <a:endParaRPr lang="ja-JP" altLang="en-US" sz="2800" dirty="0">
              <a:latin typeface="ＭＳ ゴシック"/>
              <a:ea typeface="ＭＳ ゴシック"/>
              <a:cs typeface="ＭＳ ゴシック"/>
            </a:endParaRPr>
          </a:p>
        </p:txBody>
      </p:sp>
      <p:pic>
        <p:nvPicPr>
          <p:cNvPr id="7" name="図 6"/>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57200" y="1600200"/>
            <a:ext cx="7937500" cy="4749307"/>
          </a:xfrm>
          <a:prstGeom prst="rect">
            <a:avLst/>
          </a:prstGeom>
          <a:solidFill>
            <a:schemeClr val="bg1"/>
          </a:solidFill>
        </p:spPr>
      </p:pic>
      <p:sp>
        <p:nvSpPr>
          <p:cNvPr id="6" name="テキスト ボックス 5"/>
          <p:cNvSpPr txBox="1"/>
          <p:nvPr/>
        </p:nvSpPr>
        <p:spPr>
          <a:xfrm>
            <a:off x="5410200" y="762000"/>
            <a:ext cx="3505200" cy="1938992"/>
          </a:xfrm>
          <a:prstGeom prst="rect">
            <a:avLst/>
          </a:prstGeom>
          <a:noFill/>
        </p:spPr>
        <p:txBody>
          <a:bodyPr wrap="square" rtlCol="0">
            <a:spAutoFit/>
          </a:bodyPr>
          <a:lstStyle/>
          <a:p>
            <a:r>
              <a:rPr lang="ja-JP" altLang="en-US" sz="1200" dirty="0" smtClean="0"/>
              <a:t>ドイツ：</a:t>
            </a:r>
            <a:r>
              <a:rPr lang="en-US" sz="1200" dirty="0" smtClean="0">
                <a:solidFill>
                  <a:srgbClr val="CC0000"/>
                </a:solidFill>
              </a:rPr>
              <a:t>1964</a:t>
            </a:r>
            <a:r>
              <a:rPr lang="ja-JP" altLang="en-US" sz="1200" dirty="0" smtClean="0">
                <a:solidFill>
                  <a:srgbClr val="CC0000"/>
                </a:solidFill>
              </a:rPr>
              <a:t>年の</a:t>
            </a:r>
            <a:r>
              <a:rPr lang="en-US" sz="1200" dirty="0" smtClean="0">
                <a:solidFill>
                  <a:srgbClr val="CC0000"/>
                </a:solidFill>
              </a:rPr>
              <a:t>2.53</a:t>
            </a:r>
            <a:r>
              <a:rPr lang="ja-JP" altLang="en-US" sz="1200" dirty="0" smtClean="0"/>
              <a:t>、</a:t>
            </a:r>
            <a:r>
              <a:rPr lang="en-US" sz="1200" dirty="0" smtClean="0"/>
              <a:t>1975</a:t>
            </a:r>
            <a:r>
              <a:rPr lang="ja-JP" altLang="en-US" sz="1200" dirty="0" smtClean="0"/>
              <a:t>年にはすでに</a:t>
            </a:r>
            <a:r>
              <a:rPr lang="en-US" sz="1200" dirty="0" smtClean="0"/>
              <a:t>1.48</a:t>
            </a:r>
            <a:r>
              <a:rPr lang="ja-JP" altLang="en-US" sz="1200" dirty="0" smtClean="0"/>
              <a:t>、長年にわたり</a:t>
            </a:r>
            <a:r>
              <a:rPr lang="en-US" sz="1200" dirty="0" smtClean="0"/>
              <a:t>1.40</a:t>
            </a:r>
            <a:r>
              <a:rPr lang="ja-JP" altLang="en-US" sz="1200" dirty="0" smtClean="0"/>
              <a:t>前後、</a:t>
            </a:r>
            <a:r>
              <a:rPr lang="ja-JP" altLang="en-US" sz="1200" dirty="0" smtClean="0">
                <a:solidFill>
                  <a:srgbClr val="CC0000"/>
                </a:solidFill>
              </a:rPr>
              <a:t>２００８年　</a:t>
            </a:r>
            <a:r>
              <a:rPr lang="en-US" altLang="ja-JP" sz="1200" dirty="0" smtClean="0">
                <a:solidFill>
                  <a:srgbClr val="CC0000"/>
                </a:solidFill>
              </a:rPr>
              <a:t>1.38</a:t>
            </a:r>
          </a:p>
          <a:p>
            <a:r>
              <a:rPr lang="ja-JP" altLang="en-US" sz="1200" dirty="0" smtClean="0"/>
              <a:t>北欧諸国：</a:t>
            </a:r>
            <a:r>
              <a:rPr lang="en-US" sz="1200" dirty="0" smtClean="0"/>
              <a:t>1980</a:t>
            </a:r>
            <a:r>
              <a:rPr lang="ja-JP" altLang="en-US" sz="1200" dirty="0" smtClean="0"/>
              <a:t>年代後半から出生力の回復傾向が現れた。 </a:t>
            </a:r>
            <a:endParaRPr lang="en-US" altLang="ja-JP" sz="1200" dirty="0" smtClean="0"/>
          </a:p>
          <a:p>
            <a:r>
              <a:rPr lang="ja-JP" altLang="en-US" sz="1200" dirty="0" smtClean="0"/>
              <a:t>フランス ：</a:t>
            </a:r>
            <a:r>
              <a:rPr lang="en-US" sz="1200" dirty="0" smtClean="0"/>
              <a:t>1964</a:t>
            </a:r>
            <a:r>
              <a:rPr lang="ja-JP" altLang="en-US" sz="1200" dirty="0" smtClean="0"/>
              <a:t>年の</a:t>
            </a:r>
            <a:r>
              <a:rPr lang="en-US" sz="1200" dirty="0" smtClean="0"/>
              <a:t>2.</a:t>
            </a:r>
            <a:r>
              <a:rPr lang="en-US" altLang="ja-JP" sz="1200" dirty="0" smtClean="0"/>
              <a:t>91</a:t>
            </a:r>
            <a:r>
              <a:rPr lang="ja-JP" altLang="en-US" sz="1200" dirty="0" smtClean="0"/>
              <a:t>、</a:t>
            </a:r>
            <a:r>
              <a:rPr lang="en-US" sz="1200" dirty="0" smtClean="0"/>
              <a:t>19</a:t>
            </a:r>
            <a:r>
              <a:rPr lang="ja-JP" altLang="en-US" sz="1200" dirty="0" smtClean="0"/>
              <a:t>９４年</a:t>
            </a:r>
            <a:r>
              <a:rPr lang="en-US" sz="1200" dirty="0" smtClean="0"/>
              <a:t>1.</a:t>
            </a:r>
            <a:r>
              <a:rPr lang="en-US" altLang="ja-JP" sz="1200" dirty="0" smtClean="0"/>
              <a:t>66</a:t>
            </a:r>
            <a:r>
              <a:rPr lang="ja-JP" altLang="en-US" sz="1200" dirty="0" smtClean="0"/>
              <a:t>、２００８年</a:t>
            </a:r>
            <a:r>
              <a:rPr lang="en-US" altLang="ja-JP" sz="1200" dirty="0" smtClean="0"/>
              <a:t>2.00</a:t>
            </a:r>
          </a:p>
          <a:p>
            <a:r>
              <a:rPr lang="ja-JP" altLang="en-US" sz="1200" dirty="0" smtClean="0"/>
              <a:t>日本：</a:t>
            </a:r>
            <a:r>
              <a:rPr lang="en-US" sz="1200" dirty="0" smtClean="0"/>
              <a:t>1950</a:t>
            </a:r>
            <a:r>
              <a:rPr lang="ja-JP" altLang="en-US" sz="1200" dirty="0" smtClean="0"/>
              <a:t>年から出生力の急速な低下、</a:t>
            </a:r>
            <a:r>
              <a:rPr lang="en-US" sz="1200" dirty="0" smtClean="0"/>
              <a:t>19</a:t>
            </a:r>
            <a:r>
              <a:rPr lang="en-US" altLang="ja-JP" sz="1200" dirty="0" smtClean="0"/>
              <a:t>7</a:t>
            </a:r>
            <a:r>
              <a:rPr lang="ja-JP" altLang="en-US" sz="1200" dirty="0" smtClean="0"/>
              <a:t>４年</a:t>
            </a:r>
            <a:r>
              <a:rPr lang="en-US" sz="1200" dirty="0" smtClean="0"/>
              <a:t>2.</a:t>
            </a:r>
            <a:r>
              <a:rPr lang="en-US" altLang="ja-JP" sz="1200" dirty="0" smtClean="0"/>
              <a:t>14</a:t>
            </a:r>
            <a:r>
              <a:rPr lang="ja-JP" altLang="en-US" sz="1200" dirty="0" smtClean="0"/>
              <a:t>以降、再生産水準を切り</a:t>
            </a:r>
            <a:r>
              <a:rPr lang="en-US" altLang="ja-JP" sz="1200" dirty="0" smtClean="0"/>
              <a:t>30</a:t>
            </a:r>
            <a:r>
              <a:rPr lang="ja-JP" altLang="en-US" sz="1200" dirty="0" smtClean="0"/>
              <a:t>年近く低下を続ける。</a:t>
            </a:r>
            <a:r>
              <a:rPr lang="en-US" altLang="ja-JP" sz="1200" dirty="0" smtClean="0"/>
              <a:t>2005</a:t>
            </a:r>
            <a:r>
              <a:rPr lang="ja-JP" altLang="en-US" sz="1200" dirty="0" smtClean="0"/>
              <a:t>年から反転、</a:t>
            </a:r>
            <a:r>
              <a:rPr lang="ja-JP" altLang="en-US" sz="1200" dirty="0" smtClean="0">
                <a:solidFill>
                  <a:srgbClr val="CC0000"/>
                </a:solidFill>
              </a:rPr>
              <a:t>２００８年現在</a:t>
            </a:r>
            <a:r>
              <a:rPr lang="en-US" altLang="ja-JP" sz="1200" dirty="0" smtClean="0">
                <a:solidFill>
                  <a:srgbClr val="CC0000"/>
                </a:solidFill>
              </a:rPr>
              <a:t>1.37</a:t>
            </a:r>
          </a:p>
          <a:p>
            <a:endParaRPr kumimoji="1" lang="ja-JP" altLang="en-US" sz="1200" dirty="0">
              <a:latin typeface="ＭＳ 明朝"/>
              <a:ea typeface="ＭＳ 明朝"/>
              <a:cs typeface="ＭＳ 明朝"/>
            </a:endParaRPr>
          </a:p>
        </p:txBody>
      </p:sp>
      <p:sp>
        <p:nvSpPr>
          <p:cNvPr id="5" name="テキスト ボックス 4"/>
          <p:cNvSpPr txBox="1"/>
          <p:nvPr/>
        </p:nvSpPr>
        <p:spPr>
          <a:xfrm>
            <a:off x="914400" y="6172200"/>
            <a:ext cx="7162800" cy="276999"/>
          </a:xfrm>
          <a:prstGeom prst="rect">
            <a:avLst/>
          </a:prstGeom>
          <a:noFill/>
        </p:spPr>
        <p:txBody>
          <a:bodyPr wrap="square" rtlCol="0">
            <a:spAutoFit/>
          </a:bodyPr>
          <a:lstStyle/>
          <a:p>
            <a:r>
              <a:rPr lang="ja-JP" altLang="en-US" sz="1200" dirty="0" smtClean="0">
                <a:latin typeface="ＭＳ 明朝"/>
                <a:ea typeface="ＭＳ 明朝"/>
                <a:cs typeface="ＭＳ 明朝"/>
              </a:rPr>
              <a:t>出典：</a:t>
            </a:r>
            <a:r>
              <a:rPr lang="en-US" sz="1200" dirty="0" smtClean="0">
                <a:latin typeface="ＭＳ 明朝"/>
                <a:ea typeface="ＭＳ 明朝"/>
                <a:cs typeface="ＭＳ 明朝"/>
              </a:rPr>
              <a:t>Council of Europe (2006)</a:t>
            </a:r>
            <a:r>
              <a:rPr lang="ja-JP" altLang="en-US" sz="1200" dirty="0" smtClean="0">
                <a:latin typeface="ＭＳ 明朝"/>
                <a:ea typeface="ＭＳ 明朝"/>
                <a:cs typeface="ＭＳ 明朝"/>
              </a:rPr>
              <a:t>及び国立社会保障・人口問題研究所（</a:t>
            </a:r>
            <a:r>
              <a:rPr lang="en-US" sz="1200" dirty="0" smtClean="0">
                <a:latin typeface="ＭＳ 明朝"/>
                <a:ea typeface="ＭＳ 明朝"/>
                <a:cs typeface="ＭＳ 明朝"/>
              </a:rPr>
              <a:t>2011</a:t>
            </a:r>
            <a:r>
              <a:rPr lang="ja-JP" altLang="en-US" sz="1200" dirty="0" smtClean="0">
                <a:latin typeface="ＭＳ 明朝"/>
                <a:ea typeface="ＭＳ 明朝"/>
                <a:cs typeface="ＭＳ 明朝"/>
              </a:rPr>
              <a:t>）より作成。 </a:t>
            </a:r>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ea typeface="ＭＳ ゴシック"/>
                <a:cs typeface="ＭＳ ゴシック"/>
              </a:rPr>
              <a:t>表３</a:t>
            </a:r>
            <a:r>
              <a:rPr lang="en-US" altLang="ja-JP" sz="2800" dirty="0" smtClean="0">
                <a:ea typeface="ＭＳ ゴシック"/>
                <a:cs typeface="ＭＳ ゴシック"/>
              </a:rPr>
              <a:t> </a:t>
            </a:r>
            <a:r>
              <a:rPr lang="ja-JP" altLang="en-US" sz="2800" dirty="0" smtClean="0">
                <a:ea typeface="ＭＳ ゴシック"/>
                <a:cs typeface="ＭＳ ゴシック"/>
              </a:rPr>
              <a:t>女子出生コーホート別出生児数割合と</a:t>
            </a:r>
            <a:r>
              <a:rPr lang="en-US" altLang="ja-JP" sz="2800" dirty="0" smtClean="0">
                <a:ea typeface="ＭＳ ゴシック"/>
                <a:cs typeface="ＭＳ ゴシック"/>
              </a:rPr>
              <a:t/>
            </a:r>
            <a:br>
              <a:rPr lang="en-US" altLang="ja-JP" sz="2800" dirty="0" smtClean="0">
                <a:ea typeface="ＭＳ ゴシック"/>
                <a:cs typeface="ＭＳ ゴシック"/>
              </a:rPr>
            </a:br>
            <a:r>
              <a:rPr lang="ja-JP" altLang="en-US" sz="2800" dirty="0" smtClean="0">
                <a:ea typeface="ＭＳ ゴシック"/>
                <a:cs typeface="ＭＳ ゴシック"/>
              </a:rPr>
              <a:t>平均子ども数 ：ドイツと日本 </a:t>
            </a:r>
            <a:endParaRPr lang="ja-JP" altLang="en-US" sz="2800" dirty="0">
              <a:ea typeface="ＭＳ ゴシック"/>
              <a:cs typeface="ＭＳ ゴシック"/>
            </a:endParaRPr>
          </a:p>
        </p:txBody>
      </p:sp>
      <p:pic>
        <p:nvPicPr>
          <p:cNvPr id="4" name="図 3"/>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685800" y="1600200"/>
            <a:ext cx="5257800" cy="4427023"/>
          </a:xfrm>
          <a:prstGeom prst="rect">
            <a:avLst/>
          </a:prstGeom>
          <a:solidFill>
            <a:schemeClr val="bg1"/>
          </a:solidFill>
        </p:spPr>
      </p:pic>
      <p:sp>
        <p:nvSpPr>
          <p:cNvPr id="5" name="テキスト ボックス 4"/>
          <p:cNvSpPr txBox="1"/>
          <p:nvPr/>
        </p:nvSpPr>
        <p:spPr>
          <a:xfrm>
            <a:off x="6172200" y="1905000"/>
            <a:ext cx="2362200" cy="1631216"/>
          </a:xfrm>
          <a:prstGeom prst="rect">
            <a:avLst/>
          </a:prstGeom>
          <a:noFill/>
        </p:spPr>
        <p:txBody>
          <a:bodyPr wrap="square" rtlCol="0">
            <a:spAutoFit/>
          </a:bodyPr>
          <a:lstStyle/>
          <a:p>
            <a:r>
              <a:rPr lang="ja-JP" altLang="en-US" sz="1100" dirty="0" smtClean="0">
                <a:latin typeface="ＭＳ 明朝"/>
                <a:ea typeface="ＭＳ 明朝"/>
                <a:cs typeface="ＭＳ 明朝"/>
              </a:rPr>
              <a:t>出典：ドイツは</a:t>
            </a:r>
            <a:r>
              <a:rPr lang="en-US" sz="1100" dirty="0" smtClean="0">
                <a:latin typeface="ＭＳ 明朝"/>
                <a:ea typeface="ＭＳ 明朝"/>
                <a:cs typeface="ＭＳ 明朝"/>
              </a:rPr>
              <a:t>Kaufmann 2005:125</a:t>
            </a:r>
            <a:r>
              <a:rPr lang="ja-JP" altLang="en-US" sz="1100" dirty="0" smtClean="0">
                <a:latin typeface="ＭＳ 明朝"/>
                <a:ea typeface="ＭＳ 明朝"/>
                <a:cs typeface="ＭＳ 明朝"/>
              </a:rPr>
              <a:t>。ただ</a:t>
            </a:r>
            <a:r>
              <a:rPr lang="en-US" sz="1100" dirty="0" smtClean="0">
                <a:latin typeface="ＭＳ 明朝"/>
                <a:ea typeface="ＭＳ 明朝"/>
                <a:cs typeface="ＭＳ 明朝"/>
              </a:rPr>
              <a:t>1935</a:t>
            </a:r>
            <a:r>
              <a:rPr lang="ja-JP" altLang="en-US" sz="1100" dirty="0" smtClean="0">
                <a:latin typeface="ＭＳ 明朝"/>
                <a:ea typeface="ＭＳ 明朝"/>
                <a:cs typeface="ＭＳ 明朝"/>
              </a:rPr>
              <a:t>年は</a:t>
            </a:r>
            <a:r>
              <a:rPr lang="en-US" sz="1100" dirty="0" smtClean="0">
                <a:latin typeface="ＭＳ 明朝"/>
                <a:ea typeface="ＭＳ 明朝"/>
                <a:cs typeface="ＭＳ 明朝"/>
              </a:rPr>
              <a:t>Biedenkopf,K,u.a.Hrsg.2005:46</a:t>
            </a:r>
            <a:r>
              <a:rPr lang="ja-JP" altLang="en-US" sz="1100" dirty="0" smtClean="0">
                <a:latin typeface="ＭＳ 明朝"/>
                <a:ea typeface="ＭＳ 明朝"/>
                <a:cs typeface="ＭＳ 明朝"/>
              </a:rPr>
              <a:t>より作成。日本のデータは、国立社会保障人口問題研究所（</a:t>
            </a:r>
            <a:r>
              <a:rPr lang="en-US" sz="1100" dirty="0" smtClean="0">
                <a:latin typeface="ＭＳ 明朝"/>
                <a:ea typeface="ＭＳ 明朝"/>
                <a:cs typeface="ＭＳ 明朝"/>
              </a:rPr>
              <a:t>2011</a:t>
            </a:r>
            <a:r>
              <a:rPr lang="ja-JP" altLang="en-US" sz="1100" dirty="0" smtClean="0">
                <a:latin typeface="ＭＳ 明朝"/>
                <a:ea typeface="ＭＳ 明朝"/>
                <a:cs typeface="ＭＳ 明朝"/>
              </a:rPr>
              <a:t>：</a:t>
            </a:r>
            <a:r>
              <a:rPr lang="en-US" sz="1100" dirty="0" smtClean="0">
                <a:latin typeface="ＭＳ 明朝"/>
                <a:ea typeface="ＭＳ 明朝"/>
                <a:cs typeface="ＭＳ 明朝"/>
              </a:rPr>
              <a:t>70</a:t>
            </a:r>
            <a:r>
              <a:rPr lang="ja-JP" altLang="en-US" sz="1100" dirty="0" smtClean="0">
                <a:latin typeface="ＭＳ 明朝"/>
                <a:ea typeface="ＭＳ 明朝"/>
                <a:cs typeface="ＭＳ 明朝"/>
              </a:rPr>
              <a:t>）の「出生コーホート別妻の出生児数割合および平均出生児数：</a:t>
            </a:r>
            <a:r>
              <a:rPr lang="en-US" sz="1100" dirty="0" smtClean="0">
                <a:latin typeface="ＭＳ 明朝"/>
                <a:ea typeface="ＭＳ 明朝"/>
                <a:cs typeface="ＭＳ 明朝"/>
              </a:rPr>
              <a:t>1890</a:t>
            </a:r>
            <a:r>
              <a:rPr lang="ja-JP" altLang="en-US" sz="1100" dirty="0" smtClean="0">
                <a:latin typeface="ＭＳ 明朝"/>
                <a:ea typeface="ＭＳ 明朝"/>
                <a:cs typeface="ＭＳ 明朝"/>
              </a:rPr>
              <a:t>年以前</a:t>
            </a:r>
            <a:r>
              <a:rPr lang="en-US" altLang="ja-JP" sz="1100" dirty="0" smtClean="0">
                <a:latin typeface="ＭＳ 明朝"/>
                <a:ea typeface="ＭＳ 明朝"/>
                <a:cs typeface="ＭＳ 明朝"/>
              </a:rPr>
              <a:t>〜</a:t>
            </a:r>
            <a:r>
              <a:rPr lang="en-US" sz="1100" dirty="0" smtClean="0">
                <a:latin typeface="ＭＳ 明朝"/>
                <a:ea typeface="ＭＳ 明朝"/>
                <a:cs typeface="ＭＳ 明朝"/>
              </a:rPr>
              <a:t>1960</a:t>
            </a:r>
            <a:r>
              <a:rPr lang="ja-JP" altLang="en-US" sz="1100" dirty="0" smtClean="0">
                <a:latin typeface="ＭＳ 明朝"/>
                <a:ea typeface="ＭＳ 明朝"/>
                <a:cs typeface="ＭＳ 明朝"/>
              </a:rPr>
              <a:t>年生まれ」を元に作成。 </a:t>
            </a:r>
            <a:endParaRPr kumimoji="1" lang="ja-JP" altLang="en-US" sz="1100" dirty="0">
              <a:latin typeface="ＭＳ 明朝"/>
              <a:ea typeface="ＭＳ 明朝"/>
              <a:cs typeface="ＭＳ 明朝"/>
            </a:endParaRPr>
          </a:p>
        </p:txBody>
      </p:sp>
      <p:sp>
        <p:nvSpPr>
          <p:cNvPr id="6" name="テキスト ボックス 5"/>
          <p:cNvSpPr txBox="1"/>
          <p:nvPr/>
        </p:nvSpPr>
        <p:spPr>
          <a:xfrm>
            <a:off x="6172200" y="3886200"/>
            <a:ext cx="2438400" cy="1954381"/>
          </a:xfrm>
          <a:prstGeom prst="rect">
            <a:avLst/>
          </a:prstGeom>
          <a:noFill/>
        </p:spPr>
        <p:txBody>
          <a:bodyPr wrap="square" rtlCol="0">
            <a:spAutoFit/>
          </a:bodyPr>
          <a:lstStyle/>
          <a:p>
            <a:r>
              <a:rPr lang="ja-JP" altLang="en-US" sz="1100" dirty="0" smtClean="0">
                <a:latin typeface="ＭＳ 明朝"/>
                <a:ea typeface="ＭＳ 明朝"/>
                <a:cs typeface="ＭＳ 明朝"/>
              </a:rPr>
              <a:t>註：いずれも出産可能期間終了時の完結出生児数をもとに計算。</a:t>
            </a:r>
            <a:r>
              <a:rPr lang="en-US" sz="1100" dirty="0" smtClean="0">
                <a:latin typeface="ＭＳ 明朝"/>
                <a:ea typeface="ＭＳ 明朝"/>
                <a:cs typeface="ＭＳ 明朝"/>
              </a:rPr>
              <a:t>1965,1970</a:t>
            </a:r>
            <a:r>
              <a:rPr lang="ja-JP" altLang="en-US" sz="1100" dirty="0" smtClean="0">
                <a:latin typeface="ＭＳ 明朝"/>
                <a:ea typeface="ＭＳ 明朝"/>
                <a:cs typeface="ＭＳ 明朝"/>
              </a:rPr>
              <a:t>年のコーホートについては推計値を含む。また平均子ども数の計算にあたっては４子以上は４．５人として計算した。また表中、日本のデータは前後</a:t>
            </a:r>
            <a:r>
              <a:rPr lang="en-US" sz="1100" dirty="0" smtClean="0">
                <a:latin typeface="ＭＳ 明朝"/>
                <a:ea typeface="ＭＳ 明朝"/>
                <a:cs typeface="ＭＳ 明朝"/>
              </a:rPr>
              <a:t>2</a:t>
            </a:r>
            <a:r>
              <a:rPr lang="ja-JP" altLang="en-US" sz="1100" dirty="0" smtClean="0">
                <a:latin typeface="ＭＳ 明朝"/>
                <a:ea typeface="ＭＳ 明朝"/>
                <a:cs typeface="ＭＳ 明朝"/>
              </a:rPr>
              <a:t>年の出生コーホートを含む。例　</a:t>
            </a:r>
            <a:r>
              <a:rPr lang="en-US" sz="1100" dirty="0" smtClean="0">
                <a:latin typeface="ＭＳ 明朝"/>
                <a:ea typeface="ＭＳ 明朝"/>
                <a:cs typeface="ＭＳ 明朝"/>
              </a:rPr>
              <a:t>1935</a:t>
            </a:r>
            <a:r>
              <a:rPr lang="ja-JP" altLang="en-US" sz="1100" dirty="0" smtClean="0">
                <a:latin typeface="ＭＳ 明朝"/>
                <a:ea typeface="ＭＳ 明朝"/>
                <a:cs typeface="ＭＳ 明朝"/>
              </a:rPr>
              <a:t>は、</a:t>
            </a:r>
            <a:r>
              <a:rPr lang="en-US" sz="1100" dirty="0" smtClean="0">
                <a:latin typeface="ＭＳ 明朝"/>
                <a:ea typeface="ＭＳ 明朝"/>
                <a:cs typeface="ＭＳ 明朝"/>
              </a:rPr>
              <a:t>1933-1937</a:t>
            </a:r>
            <a:r>
              <a:rPr lang="ja-JP" altLang="en-US" sz="1100" dirty="0" smtClean="0">
                <a:latin typeface="ＭＳ 明朝"/>
                <a:ea typeface="ＭＳ 明朝"/>
                <a:cs typeface="ＭＳ 明朝"/>
              </a:rPr>
              <a:t>。また出生児数割合は離別・死別分を含まないため合計は</a:t>
            </a:r>
            <a:r>
              <a:rPr lang="en-US" sz="1100" dirty="0" smtClean="0">
                <a:latin typeface="ＭＳ 明朝"/>
                <a:ea typeface="ＭＳ 明朝"/>
                <a:cs typeface="ＭＳ 明朝"/>
              </a:rPr>
              <a:t>100</a:t>
            </a:r>
            <a:r>
              <a:rPr lang="ja-JP" altLang="en-US" sz="1100" dirty="0" smtClean="0">
                <a:latin typeface="ＭＳ 明朝"/>
                <a:ea typeface="ＭＳ 明朝"/>
                <a:cs typeface="ＭＳ 明朝"/>
              </a:rPr>
              <a:t>％にならない。 。 </a:t>
            </a:r>
            <a:endParaRPr kumimoji="1" lang="ja-JP" altLang="en-US" sz="1100" dirty="0">
              <a:latin typeface="ＭＳ 明朝"/>
              <a:ea typeface="ＭＳ 明朝"/>
              <a:cs typeface="ＭＳ 明朝"/>
            </a:endParaRPr>
          </a:p>
        </p:txBody>
      </p:sp>
      <p:sp>
        <p:nvSpPr>
          <p:cNvPr id="7" name="円/楕円 6"/>
          <p:cNvSpPr/>
          <p:nvPr/>
        </p:nvSpPr>
        <p:spPr>
          <a:xfrm>
            <a:off x="1066800" y="33528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181600" y="18288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1066800" y="53340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5181600" y="38862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914400" y="6248400"/>
            <a:ext cx="7162800" cy="461665"/>
          </a:xfrm>
          <a:prstGeom prst="rect">
            <a:avLst/>
          </a:prstGeom>
          <a:noFill/>
        </p:spPr>
        <p:txBody>
          <a:bodyPr wrap="square" rtlCol="0">
            <a:spAutoFit/>
          </a:bodyPr>
          <a:lstStyle/>
          <a:p>
            <a:r>
              <a:rPr lang="ja-JP" altLang="en-US" sz="1200" dirty="0" smtClean="0">
                <a:solidFill>
                  <a:srgbClr val="CC0000"/>
                </a:solidFill>
              </a:rPr>
              <a:t>日本＝</a:t>
            </a:r>
            <a:r>
              <a:rPr lang="en-US" sz="1200" dirty="0" smtClean="0">
                <a:solidFill>
                  <a:srgbClr val="CC0000"/>
                </a:solidFill>
              </a:rPr>
              <a:t>1949</a:t>
            </a:r>
            <a:r>
              <a:rPr lang="ja-JP" altLang="en-US" sz="1200" dirty="0" smtClean="0">
                <a:solidFill>
                  <a:srgbClr val="CC0000"/>
                </a:solidFill>
              </a:rPr>
              <a:t>年の優生保護法の改正</a:t>
            </a:r>
            <a:r>
              <a:rPr lang="ja-JP" altLang="en-US" sz="1200" dirty="0" smtClean="0"/>
              <a:t>による事実上の中絶自由化が、</a:t>
            </a:r>
            <a:r>
              <a:rPr lang="ja-JP" altLang="en-US" sz="1200" dirty="0" smtClean="0">
                <a:solidFill>
                  <a:srgbClr val="CC0000"/>
                </a:solidFill>
              </a:rPr>
              <a:t>ドイツ＝</a:t>
            </a:r>
            <a:r>
              <a:rPr lang="en-US" sz="1200" dirty="0" smtClean="0">
                <a:solidFill>
                  <a:srgbClr val="CC0000"/>
                </a:solidFill>
              </a:rPr>
              <a:t>1962</a:t>
            </a:r>
            <a:r>
              <a:rPr lang="ja-JP" altLang="en-US" sz="1200" dirty="0" smtClean="0">
                <a:solidFill>
                  <a:srgbClr val="CC0000"/>
                </a:solidFill>
              </a:rPr>
              <a:t>年のピル導入</a:t>
            </a:r>
            <a:r>
              <a:rPr lang="ja-JP" altLang="en-US" sz="1200" dirty="0" smtClean="0"/>
              <a:t>を契機に、家族規模の縮小が進み、晩婚・未婚化、晩産化、無子の増加、有配偶出生は安定的</a:t>
            </a:r>
            <a:r>
              <a:rPr lang="en-US" altLang="ja-JP" sz="1200" dirty="0" smtClean="0"/>
              <a:t>→</a:t>
            </a:r>
            <a:r>
              <a:rPr lang="ja-JP" altLang="en-US" sz="1200" dirty="0" smtClean="0"/>
              <a:t>両極化（</a:t>
            </a:r>
            <a:r>
              <a:rPr lang="en-US" altLang="ja-JP" sz="1200" dirty="0" err="1" smtClean="0"/>
              <a:t>Polarizierung</a:t>
            </a:r>
            <a:r>
              <a:rPr lang="ja-JP" altLang="en-US" sz="1200" dirty="0" smtClean="0"/>
              <a:t>）</a:t>
            </a:r>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ＭＳ ゴシック"/>
                <a:ea typeface="ＭＳ ゴシック"/>
                <a:cs typeface="ＭＳ ゴシック"/>
              </a:rPr>
              <a:t>ライフスタイルの多様化あるいは両極化 </a:t>
            </a:r>
            <a:endParaRPr lang="ja-JP" altLang="en-US" sz="3200" dirty="0">
              <a:latin typeface="ＭＳ ゴシック"/>
              <a:ea typeface="ＭＳ ゴシック"/>
              <a:cs typeface="ＭＳ ゴシック"/>
            </a:endParaRPr>
          </a:p>
        </p:txBody>
      </p:sp>
      <p:sp>
        <p:nvSpPr>
          <p:cNvPr id="3" name="コンテンツ プレースホルダ 2"/>
          <p:cNvSpPr>
            <a:spLocks noGrp="1"/>
          </p:cNvSpPr>
          <p:nvPr>
            <p:ph idx="1"/>
          </p:nvPr>
        </p:nvSpPr>
        <p:spPr>
          <a:xfrm>
            <a:off x="566738" y="1752600"/>
            <a:ext cx="8043862" cy="4419600"/>
          </a:xfrm>
        </p:spPr>
        <p:txBody>
          <a:bodyPr/>
          <a:lstStyle/>
          <a:p>
            <a:r>
              <a:rPr lang="ja-JP" altLang="en-US" sz="2400" dirty="0" smtClean="0">
                <a:latin typeface="ＭＳ 明朝"/>
                <a:ea typeface="ＭＳ 明朝"/>
                <a:cs typeface="ＭＳ 明朝"/>
              </a:rPr>
              <a:t>ドイツでは</a:t>
            </a:r>
            <a:r>
              <a:rPr lang="en-US" sz="2400" dirty="0" smtClean="0">
                <a:latin typeface="ＭＳ 明朝"/>
                <a:ea typeface="ＭＳ 明朝"/>
                <a:cs typeface="ＭＳ 明朝"/>
              </a:rPr>
              <a:t>1950</a:t>
            </a:r>
            <a:r>
              <a:rPr lang="ja-JP" altLang="en-US" sz="2400" dirty="0" smtClean="0">
                <a:latin typeface="ＭＳ 明朝"/>
                <a:ea typeface="ＭＳ 明朝"/>
                <a:cs typeface="ＭＳ 明朝"/>
              </a:rPr>
              <a:t>年生まれ以降</a:t>
            </a:r>
            <a:endParaRPr lang="en-US" altLang="ja-JP" sz="2400" dirty="0" smtClean="0">
              <a:latin typeface="ＭＳ 明朝"/>
              <a:ea typeface="ＭＳ 明朝"/>
              <a:cs typeface="ＭＳ 明朝"/>
            </a:endParaRPr>
          </a:p>
          <a:p>
            <a:pPr lvl="1">
              <a:buFont typeface="Wingdings" charset="2"/>
              <a:buChar char="Ø"/>
            </a:pPr>
            <a:r>
              <a:rPr lang="ja-JP" altLang="en-US" sz="2400" dirty="0" smtClean="0">
                <a:latin typeface="ＭＳ 明朝"/>
                <a:ea typeface="ＭＳ 明朝"/>
                <a:cs typeface="ＭＳ 明朝"/>
              </a:rPr>
              <a:t>既婚夫婦による法的正統性に立つ家族 </a:t>
            </a:r>
            <a:endParaRPr lang="en-US" altLang="ja-JP" sz="2400" dirty="0" smtClean="0">
              <a:latin typeface="ＭＳ 明朝"/>
              <a:ea typeface="ＭＳ 明朝"/>
              <a:cs typeface="ＭＳ 明朝"/>
            </a:endParaRPr>
          </a:p>
          <a:p>
            <a:pPr lvl="1">
              <a:buFont typeface="Wingdings" charset="2"/>
              <a:buChar char="Ø"/>
            </a:pPr>
            <a:r>
              <a:rPr lang="ja-JP" altLang="en-US" sz="2400" dirty="0" smtClean="0">
                <a:latin typeface="ＭＳ 明朝"/>
                <a:ea typeface="ＭＳ 明朝"/>
                <a:cs typeface="ＭＳ 明朝"/>
              </a:rPr>
              <a:t>オールタナティブな家族（少子／無子）</a:t>
            </a:r>
            <a:endParaRPr lang="en-US" altLang="ja-JP" sz="2400" dirty="0" smtClean="0">
              <a:latin typeface="ＭＳ 明朝"/>
              <a:ea typeface="ＭＳ 明朝"/>
              <a:cs typeface="ＭＳ 明朝"/>
            </a:endParaRPr>
          </a:p>
          <a:p>
            <a:r>
              <a:rPr lang="ja-JP" altLang="en-US" sz="2400" dirty="0" smtClean="0">
                <a:latin typeface="ＭＳ 明朝"/>
                <a:ea typeface="ＭＳ 明朝"/>
                <a:cs typeface="ＭＳ 明朝"/>
              </a:rPr>
              <a:t>近代的な避妊方法</a:t>
            </a:r>
            <a:r>
              <a:rPr lang="en-US" altLang="ja-JP" sz="2400" dirty="0" smtClean="0">
                <a:latin typeface="ＭＳ 明朝"/>
                <a:ea typeface="ＭＳ 明朝"/>
                <a:cs typeface="ＭＳ 明朝"/>
              </a:rPr>
              <a:t>→</a:t>
            </a:r>
            <a:r>
              <a:rPr lang="ja-JP" altLang="en-US" sz="2400" dirty="0" smtClean="0">
                <a:latin typeface="ＭＳ 明朝"/>
                <a:ea typeface="ＭＳ 明朝"/>
                <a:cs typeface="ＭＳ 明朝"/>
              </a:rPr>
              <a:t>出生行動の変化</a:t>
            </a:r>
            <a:r>
              <a:rPr lang="en-US" altLang="ja-JP" sz="2400" dirty="0" smtClean="0">
                <a:latin typeface="ＭＳ 明朝"/>
                <a:ea typeface="ＭＳ 明朝"/>
                <a:cs typeface="ＭＳ 明朝"/>
              </a:rPr>
              <a:t>→</a:t>
            </a:r>
            <a:r>
              <a:rPr lang="ja-JP" altLang="en-US" sz="2400" dirty="0" smtClean="0">
                <a:latin typeface="ＭＳ 明朝"/>
                <a:ea typeface="ＭＳ 明朝"/>
                <a:cs typeface="ＭＳ 明朝"/>
              </a:rPr>
              <a:t>婚姻から性的接触における独占的な地位を奪う。</a:t>
            </a:r>
            <a:endParaRPr lang="en-US" altLang="ja-JP" sz="2400" dirty="0" smtClean="0">
              <a:latin typeface="ＭＳ 明朝"/>
              <a:ea typeface="ＭＳ 明朝"/>
              <a:cs typeface="ＭＳ 明朝"/>
            </a:endParaRPr>
          </a:p>
          <a:p>
            <a:r>
              <a:rPr lang="ja-JP" altLang="en-US" sz="2400" dirty="0" smtClean="0">
                <a:latin typeface="ＭＳ 明朝"/>
                <a:ea typeface="ＭＳ 明朝"/>
                <a:cs typeface="ＭＳ 明朝"/>
              </a:rPr>
              <a:t>子どもの誕生＝当然の帰結から</a:t>
            </a:r>
            <a:r>
              <a:rPr lang="ja-JP" altLang="en-US" sz="2400" dirty="0" smtClean="0">
                <a:solidFill>
                  <a:srgbClr val="BE0204"/>
                </a:solidFill>
                <a:latin typeface="ＭＳ 明朝"/>
                <a:ea typeface="ＭＳ 明朝"/>
                <a:cs typeface="ＭＳ 明朝"/>
              </a:rPr>
              <a:t>両親／母親による意識的決断の結果</a:t>
            </a:r>
            <a:r>
              <a:rPr lang="ja-JP" altLang="en-US" sz="2400" dirty="0" smtClean="0">
                <a:latin typeface="ＭＳ 明朝"/>
                <a:ea typeface="ＭＳ 明朝"/>
                <a:cs typeface="ＭＳ 明朝"/>
              </a:rPr>
              <a:t>となる。</a:t>
            </a:r>
            <a:endParaRPr lang="en-US" altLang="ja-JP" sz="2400" dirty="0" smtClean="0">
              <a:latin typeface="ＭＳ 明朝"/>
              <a:ea typeface="ＭＳ 明朝"/>
              <a:cs typeface="ＭＳ 明朝"/>
            </a:endParaRPr>
          </a:p>
          <a:p>
            <a:r>
              <a:rPr lang="ja-JP" altLang="en-US" sz="2400" dirty="0" smtClean="0">
                <a:latin typeface="ＭＳ 明朝"/>
                <a:ea typeface="ＭＳ 明朝"/>
                <a:cs typeface="ＭＳ 明朝"/>
              </a:rPr>
              <a:t>「責任ある両親」＝既婚夫婦の正統的関係という規範   </a:t>
            </a:r>
            <a:endParaRPr lang="en-US" altLang="ja-JP" sz="2400" dirty="0" smtClean="0">
              <a:latin typeface="ＭＳ 明朝"/>
              <a:ea typeface="ＭＳ 明朝"/>
              <a:cs typeface="ＭＳ 明朝"/>
            </a:endParaRPr>
          </a:p>
          <a:p>
            <a:pPr lvl="1">
              <a:buFont typeface="Wingdings" charset="2"/>
              <a:buChar char="Ø"/>
            </a:pPr>
            <a:r>
              <a:rPr lang="ja-JP" altLang="en-US" sz="1400" dirty="0" smtClean="0">
                <a:latin typeface="ＭＳ 明朝"/>
                <a:ea typeface="ＭＳ 明朝"/>
                <a:cs typeface="ＭＳ 明朝"/>
              </a:rPr>
              <a:t>「スカンジナビア諸国とは異なり、ドイツ（旧西ドイツ地域）では、子どもは既婚夫婦の正統的な関係の中で育つべきであるとの社会規範が壊れなかった。」（カウフマン</a:t>
            </a:r>
            <a:r>
              <a:rPr lang="en-US" altLang="ja-JP" sz="1400" dirty="0" smtClean="0">
                <a:latin typeface="ＭＳ 明朝"/>
                <a:ea typeface="ＭＳ 明朝"/>
                <a:cs typeface="ＭＳ 明朝"/>
              </a:rPr>
              <a:t>2011</a:t>
            </a:r>
            <a:r>
              <a:rPr lang="ja-JP" altLang="en-US" sz="1400" dirty="0" smtClean="0">
                <a:latin typeface="ＭＳ 明朝"/>
                <a:ea typeface="ＭＳ 明朝"/>
                <a:cs typeface="ＭＳ 明朝"/>
              </a:rPr>
              <a:t>：</a:t>
            </a:r>
            <a:r>
              <a:rPr lang="en-US" altLang="ja-JP" sz="1400" dirty="0" smtClean="0">
                <a:latin typeface="ＭＳ 明朝"/>
                <a:ea typeface="ＭＳ 明朝"/>
                <a:cs typeface="ＭＳ 明朝"/>
              </a:rPr>
              <a:t>123</a:t>
            </a:r>
            <a:r>
              <a:rPr lang="ja-JP" altLang="en-US" sz="1400" dirty="0" smtClean="0">
                <a:latin typeface="ＭＳ 明朝"/>
                <a:ea typeface="ＭＳ 明朝"/>
                <a:cs typeface="ＭＳ 明朝"/>
              </a:rPr>
              <a:t>）。</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日本にも当てはまる。</a:t>
            </a:r>
            <a:endParaRPr lang="en-US" altLang="ja-JP" sz="1400" dirty="0" smtClean="0">
              <a:latin typeface="ＭＳ 明朝"/>
              <a:ea typeface="ＭＳ 明朝"/>
              <a:cs typeface="ＭＳ 明朝"/>
            </a:endParaRPr>
          </a:p>
          <a:p>
            <a:pPr lvl="1">
              <a:buFont typeface="Wingdings" charset="2"/>
              <a:buChar char="Ø"/>
            </a:pPr>
            <a:r>
              <a:rPr lang="ja-JP" altLang="en-US" sz="1400" dirty="0" smtClean="0">
                <a:latin typeface="ＭＳ 明朝"/>
                <a:ea typeface="ＭＳ 明朝"/>
                <a:cs typeface="ＭＳ 明朝"/>
              </a:rPr>
              <a:t>第二の人口転換以降の緩少子化と超少子化の相違 </a:t>
            </a:r>
            <a:endParaRPr lang="ja-JP" altLang="en-US" sz="14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父権主義と家族政策／「構造化された無配慮</a:t>
            </a:r>
            <a:r>
              <a:rPr lang="ja-JP" altLang="en-US" sz="2800" dirty="0" smtClean="0">
                <a:latin typeface="Times New Roman"/>
                <a:ea typeface="ＭＳ 明朝"/>
                <a:cs typeface="Times New Roman"/>
              </a:rPr>
              <a:t>（</a:t>
            </a:r>
            <a:r>
              <a:rPr lang="en-US" sz="2800" dirty="0" err="1" smtClean="0">
                <a:latin typeface="Times New Roman"/>
                <a:ea typeface="ＭＳ 明朝"/>
                <a:cs typeface="Times New Roman"/>
              </a:rPr>
              <a:t>strukturelle</a:t>
            </a:r>
            <a:r>
              <a:rPr lang="en-US" sz="2800" dirty="0" smtClean="0">
                <a:latin typeface="Times New Roman"/>
                <a:ea typeface="ＭＳ 明朝"/>
                <a:cs typeface="Times New Roman"/>
              </a:rPr>
              <a:t> </a:t>
            </a:r>
            <a:r>
              <a:rPr lang="en-US" sz="2800" dirty="0" err="1" smtClean="0">
                <a:latin typeface="Times New Roman"/>
                <a:ea typeface="ＭＳ 明朝"/>
                <a:cs typeface="Times New Roman"/>
              </a:rPr>
              <a:t>Rücksichtslosigkeit</a:t>
            </a:r>
            <a:r>
              <a:rPr lang="ja-JP" altLang="en-US" sz="2800" dirty="0" smtClean="0">
                <a:latin typeface="Times New Roman"/>
                <a:ea typeface="ＭＳ 明朝"/>
                <a:cs typeface="Times New Roman"/>
              </a:rPr>
              <a:t>）</a:t>
            </a:r>
            <a:r>
              <a:rPr lang="ja-JP" altLang="en-US" dirty="0" smtClean="0"/>
              <a:t>」 </a:t>
            </a:r>
            <a:endParaRPr lang="ja-JP" altLang="en-US" dirty="0"/>
          </a:p>
        </p:txBody>
      </p:sp>
      <p:sp>
        <p:nvSpPr>
          <p:cNvPr id="3" name="コンテンツ プレースホルダ 2"/>
          <p:cNvSpPr>
            <a:spLocks noGrp="1"/>
          </p:cNvSpPr>
          <p:nvPr>
            <p:ph idx="1"/>
          </p:nvPr>
        </p:nvSpPr>
        <p:spPr>
          <a:xfrm>
            <a:off x="566738" y="1752600"/>
            <a:ext cx="8043862" cy="4724400"/>
          </a:xfrm>
        </p:spPr>
        <p:txBody>
          <a:bodyPr/>
          <a:lstStyle/>
          <a:p>
            <a:r>
              <a:rPr lang="ja-JP" altLang="en-US" sz="1800" dirty="0" smtClean="0">
                <a:latin typeface="ＭＳ 明朝"/>
                <a:ea typeface="ＭＳ 明朝"/>
                <a:cs typeface="ＭＳ 明朝"/>
              </a:rPr>
              <a:t>父権主義：女性が結婚または出産を契機に就業を中断する 。</a:t>
            </a:r>
            <a:endParaRPr lang="en-US" altLang="ja-JP" sz="1800" dirty="0" smtClean="0">
              <a:latin typeface="ＭＳ 明朝"/>
              <a:ea typeface="ＭＳ 明朝"/>
              <a:cs typeface="ＭＳ 明朝"/>
            </a:endParaRPr>
          </a:p>
          <a:p>
            <a:pPr lvl="2">
              <a:buFont typeface="Wingdings" charset="2"/>
              <a:buChar char="Ø"/>
            </a:pPr>
            <a:r>
              <a:rPr lang="ja-JP" altLang="en-US" sz="1800" dirty="0" smtClean="0">
                <a:latin typeface="ＭＳ 明朝"/>
                <a:ea typeface="ＭＳ 明朝"/>
                <a:cs typeface="ＭＳ 明朝"/>
              </a:rPr>
              <a:t>ドイツ（西ドイツ）：「</a:t>
            </a:r>
            <a:r>
              <a:rPr lang="en-US" sz="1800" dirty="0" smtClean="0">
                <a:latin typeface="ＭＳ 明朝"/>
                <a:ea typeface="ＭＳ 明朝"/>
                <a:cs typeface="ＭＳ 明朝"/>
              </a:rPr>
              <a:t>3</a:t>
            </a:r>
            <a:r>
              <a:rPr lang="ja-JP" altLang="en-US" sz="1800" dirty="0" smtClean="0">
                <a:latin typeface="ＭＳ 明朝"/>
                <a:ea typeface="ＭＳ 明朝"/>
                <a:cs typeface="ＭＳ 明朝"/>
              </a:rPr>
              <a:t>フェーズモデル」 </a:t>
            </a:r>
            <a:endParaRPr lang="en-US" altLang="ja-JP" sz="1800" dirty="0" smtClean="0">
              <a:latin typeface="ＭＳ 明朝"/>
              <a:ea typeface="ＭＳ 明朝"/>
              <a:cs typeface="ＭＳ 明朝"/>
            </a:endParaRPr>
          </a:p>
          <a:p>
            <a:pPr lvl="2">
              <a:buFont typeface="Wingdings" charset="2"/>
              <a:buChar char="Ø"/>
            </a:pPr>
            <a:r>
              <a:rPr lang="ja-JP" altLang="en-US" sz="1800" dirty="0" smtClean="0">
                <a:latin typeface="ＭＳ 明朝"/>
                <a:ea typeface="ＭＳ 明朝"/>
                <a:cs typeface="ＭＳ 明朝"/>
              </a:rPr>
              <a:t>日本 ：女子の「</a:t>
            </a:r>
            <a:r>
              <a:rPr lang="en-US" sz="1800" dirty="0" smtClean="0">
                <a:latin typeface="ＭＳ 明朝"/>
                <a:ea typeface="ＭＳ 明朝"/>
                <a:cs typeface="ＭＳ 明朝"/>
              </a:rPr>
              <a:t>M</a:t>
            </a:r>
            <a:r>
              <a:rPr lang="ja-JP" altLang="en-US" sz="1800" dirty="0" smtClean="0">
                <a:latin typeface="ＭＳ 明朝"/>
                <a:ea typeface="ＭＳ 明朝"/>
                <a:cs typeface="ＭＳ 明朝"/>
              </a:rPr>
              <a:t>字型就業 」</a:t>
            </a:r>
            <a:endParaRPr lang="en-US" altLang="ja-JP" sz="1800" dirty="0" smtClean="0">
              <a:latin typeface="ＭＳ 明朝"/>
              <a:ea typeface="ＭＳ 明朝"/>
              <a:cs typeface="ＭＳ 明朝"/>
            </a:endParaRPr>
          </a:p>
          <a:p>
            <a:r>
              <a:rPr lang="ja-JP" altLang="en-US" sz="1800" dirty="0" smtClean="0">
                <a:latin typeface="ＭＳ 明朝"/>
                <a:ea typeface="ＭＳ 明朝"/>
                <a:cs typeface="ＭＳ 明朝"/>
              </a:rPr>
              <a:t>視点をジェンダー論的文脈から、さらに拡張</a:t>
            </a:r>
            <a:endParaRPr lang="en-US" altLang="ja-JP" sz="1800" dirty="0" smtClean="0">
              <a:latin typeface="ＭＳ 明朝"/>
              <a:ea typeface="ＭＳ 明朝"/>
              <a:cs typeface="ＭＳ 明朝"/>
            </a:endParaRPr>
          </a:p>
          <a:p>
            <a:r>
              <a:rPr lang="ja-JP" altLang="en-US" sz="1800" dirty="0" smtClean="0">
                <a:latin typeface="ＭＳ 明朝"/>
                <a:ea typeface="ＭＳ 明朝"/>
                <a:cs typeface="ＭＳ 明朝"/>
              </a:rPr>
              <a:t>子育てに対する「構造化された無配慮」 </a:t>
            </a:r>
            <a:endParaRPr lang="en-US" altLang="ja-JP" sz="1800" dirty="0" smtClean="0">
              <a:latin typeface="ＭＳ 明朝"/>
              <a:ea typeface="ＭＳ 明朝"/>
              <a:cs typeface="ＭＳ 明朝"/>
            </a:endParaRPr>
          </a:p>
          <a:p>
            <a:pPr>
              <a:buFont typeface="Wingdings" charset="2"/>
              <a:buChar char="Ø"/>
            </a:pPr>
            <a:r>
              <a:rPr lang="ja-JP" altLang="en-US" sz="1800" dirty="0" smtClean="0">
                <a:latin typeface="ＭＳ 明朝"/>
                <a:ea typeface="ＭＳ 明朝"/>
                <a:cs typeface="ＭＳ 明朝"/>
              </a:rPr>
              <a:t>人的資産の再生産、世代更新、世代間の連帯性の安定 </a:t>
            </a:r>
            <a:r>
              <a:rPr lang="en-US" altLang="ja-JP" sz="1800" dirty="0" smtClean="0">
                <a:latin typeface="ＭＳ 明朝"/>
                <a:ea typeface="ＭＳ 明朝"/>
                <a:cs typeface="ＭＳ 明朝"/>
              </a:rPr>
              <a:t>→</a:t>
            </a:r>
            <a:r>
              <a:rPr lang="ja-JP" altLang="en-US" sz="1800" dirty="0" smtClean="0">
                <a:latin typeface="ＭＳ 明朝"/>
                <a:ea typeface="ＭＳ 明朝"/>
                <a:cs typeface="ＭＳ 明朝"/>
              </a:rPr>
              <a:t>家族に全面的依存</a:t>
            </a:r>
            <a:endParaRPr lang="en-US" altLang="ja-JP" sz="1800" dirty="0" smtClean="0">
              <a:latin typeface="ＭＳ 明朝"/>
              <a:ea typeface="ＭＳ 明朝"/>
              <a:cs typeface="ＭＳ 明朝"/>
            </a:endParaRPr>
          </a:p>
          <a:p>
            <a:pPr>
              <a:buFont typeface="Wingdings" charset="2"/>
              <a:buChar char="Ø"/>
            </a:pPr>
            <a:r>
              <a:rPr lang="ja-JP" altLang="en-US" sz="1800" dirty="0" smtClean="0">
                <a:latin typeface="ＭＳ 明朝"/>
                <a:ea typeface="ＭＳ 明朝"/>
                <a:cs typeface="ＭＳ 明朝"/>
              </a:rPr>
              <a:t>親になる人々に対し格別の配慮をせず構造的不利益をもたらしている。</a:t>
            </a:r>
            <a:endParaRPr lang="en-US" altLang="ja-JP" sz="1800" dirty="0" smtClean="0">
              <a:latin typeface="ＭＳ 明朝"/>
              <a:ea typeface="ＭＳ 明朝"/>
              <a:cs typeface="ＭＳ 明朝"/>
            </a:endParaRPr>
          </a:p>
          <a:p>
            <a:pPr>
              <a:buFont typeface="Wingdings" charset="2"/>
              <a:buChar char="Ø"/>
            </a:pPr>
            <a:r>
              <a:rPr lang="ja-JP" altLang="en-US" sz="1800" dirty="0" smtClean="0">
                <a:latin typeface="ＭＳ 明朝"/>
                <a:ea typeface="ＭＳ 明朝"/>
                <a:cs typeface="ＭＳ 明朝"/>
              </a:rPr>
              <a:t>子どもを育むことは経済的には無意味であり、消費活動ないしは</a:t>
            </a:r>
            <a:r>
              <a:rPr lang="en-US" altLang="ja-JP" sz="1800" dirty="0" smtClean="0">
                <a:latin typeface="ＭＳ 明朝"/>
                <a:ea typeface="ＭＳ 明朝"/>
                <a:cs typeface="ＭＳ 明朝"/>
              </a:rPr>
              <a:t>『</a:t>
            </a:r>
            <a:r>
              <a:rPr lang="ja-JP" altLang="en-US" sz="1800" dirty="0" smtClean="0">
                <a:latin typeface="ＭＳ 明朝"/>
                <a:ea typeface="ＭＳ 明朝"/>
                <a:cs typeface="ＭＳ 明朝"/>
              </a:rPr>
              <a:t>私的</a:t>
            </a:r>
            <a:r>
              <a:rPr lang="en-US" sz="1800" dirty="0" smtClean="0">
                <a:latin typeface="ＭＳ 明朝"/>
                <a:ea typeface="ＭＳ 明朝"/>
                <a:cs typeface="ＭＳ 明朝"/>
              </a:rPr>
              <a:t>(</a:t>
            </a:r>
            <a:r>
              <a:rPr lang="ja-JP" altLang="en-US" sz="1800" dirty="0" smtClean="0">
                <a:latin typeface="ＭＳ 明朝"/>
                <a:ea typeface="ＭＳ 明朝"/>
                <a:cs typeface="ＭＳ 明朝"/>
              </a:rPr>
              <a:t>プライベート</a:t>
            </a:r>
            <a:r>
              <a:rPr lang="en-US" sz="1800" dirty="0" smtClean="0">
                <a:latin typeface="ＭＳ 明朝"/>
                <a:ea typeface="ＭＳ 明朝"/>
                <a:cs typeface="ＭＳ 明朝"/>
              </a:rPr>
              <a:t>)</a:t>
            </a:r>
            <a:r>
              <a:rPr lang="ja-JP" altLang="en-US" sz="1800" dirty="0" smtClean="0">
                <a:latin typeface="ＭＳ 明朝"/>
                <a:ea typeface="ＭＳ 明朝"/>
                <a:cs typeface="ＭＳ 明朝"/>
              </a:rPr>
              <a:t>な楽しみ　</a:t>
            </a:r>
            <a:r>
              <a:rPr lang="en-US" sz="1800" dirty="0" err="1" smtClean="0">
                <a:latin typeface="ＭＳ 明朝"/>
                <a:ea typeface="ＭＳ 明朝"/>
                <a:cs typeface="ＭＳ 明朝"/>
              </a:rPr>
              <a:t>Privatvergnügen</a:t>
            </a:r>
            <a:r>
              <a:rPr lang="en-US" altLang="ja-JP" sz="1800" dirty="0" err="1" smtClean="0">
                <a:latin typeface="ＭＳ 明朝"/>
                <a:ea typeface="ＭＳ 明朝"/>
                <a:cs typeface="ＭＳ 明朝"/>
              </a:rPr>
              <a:t>』</a:t>
            </a:r>
            <a:r>
              <a:rPr lang="ja-JP" altLang="en-US" sz="1800" dirty="0" smtClean="0">
                <a:latin typeface="ＭＳ 明朝"/>
                <a:ea typeface="ＭＳ 明朝"/>
                <a:cs typeface="ＭＳ 明朝"/>
              </a:rPr>
              <a:t> となっている。</a:t>
            </a:r>
            <a:endParaRPr lang="en-US" altLang="ja-JP" sz="1800" dirty="0" smtClean="0">
              <a:latin typeface="ＭＳ 明朝"/>
              <a:ea typeface="ＭＳ 明朝"/>
              <a:cs typeface="ＭＳ 明朝"/>
            </a:endParaRPr>
          </a:p>
          <a:p>
            <a:pPr>
              <a:buFont typeface="Wingdings" charset="2"/>
              <a:buChar char="Ø"/>
            </a:pPr>
            <a:r>
              <a:rPr lang="ja-JP" altLang="en-US" sz="1800" dirty="0" smtClean="0">
                <a:latin typeface="ＭＳ 明朝"/>
                <a:ea typeface="ＭＳ 明朝"/>
                <a:cs typeface="ＭＳ 明朝"/>
              </a:rPr>
              <a:t>「家族からの所得移転的搾取　</a:t>
            </a:r>
            <a:r>
              <a:rPr lang="en-US" sz="1800" dirty="0" err="1" smtClean="0">
                <a:latin typeface="ＭＳ 明朝"/>
                <a:ea typeface="ＭＳ 明朝"/>
                <a:cs typeface="ＭＳ 明朝"/>
              </a:rPr>
              <a:t>Transferausbeutung</a:t>
            </a:r>
            <a:r>
              <a:rPr lang="en-US" sz="1800" dirty="0" smtClean="0">
                <a:latin typeface="ＭＳ 明朝"/>
                <a:ea typeface="ＭＳ 明朝"/>
                <a:cs typeface="ＭＳ 明朝"/>
              </a:rPr>
              <a:t> </a:t>
            </a:r>
            <a:r>
              <a:rPr lang="en-US" sz="1800" dirty="0" err="1" smtClean="0">
                <a:latin typeface="ＭＳ 明朝"/>
                <a:ea typeface="ＭＳ 明朝"/>
                <a:cs typeface="ＭＳ 明朝"/>
              </a:rPr>
              <a:t>der</a:t>
            </a:r>
            <a:r>
              <a:rPr lang="en-US" sz="1800" dirty="0" smtClean="0">
                <a:latin typeface="ＭＳ 明朝"/>
                <a:ea typeface="ＭＳ 明朝"/>
                <a:cs typeface="ＭＳ 明朝"/>
              </a:rPr>
              <a:t> </a:t>
            </a:r>
            <a:r>
              <a:rPr lang="en-US" sz="1800" dirty="0" err="1" smtClean="0">
                <a:latin typeface="ＭＳ 明朝"/>
                <a:ea typeface="ＭＳ 明朝"/>
                <a:cs typeface="ＭＳ 明朝"/>
              </a:rPr>
              <a:t>Familie</a:t>
            </a:r>
            <a:r>
              <a:rPr lang="ja-JP" altLang="en-US" sz="1800" dirty="0" smtClean="0">
                <a:latin typeface="ＭＳ 明朝"/>
                <a:ea typeface="ＭＳ 明朝"/>
                <a:cs typeface="ＭＳ 明朝"/>
              </a:rPr>
              <a:t>」</a:t>
            </a:r>
            <a:endParaRPr lang="en-US" altLang="ja-JP" sz="1800" dirty="0" smtClean="0">
              <a:latin typeface="ＭＳ 明朝"/>
              <a:ea typeface="ＭＳ 明朝"/>
              <a:cs typeface="ＭＳ 明朝"/>
            </a:endParaRPr>
          </a:p>
          <a:p>
            <a:pPr>
              <a:buFont typeface="Wingdings" charset="2"/>
              <a:buChar char="Ø"/>
            </a:pPr>
            <a:r>
              <a:rPr lang="ja-JP" altLang="en-US" sz="1800" dirty="0" smtClean="0">
                <a:latin typeface="ＭＳ 明朝"/>
                <a:ea typeface="ＭＳ 明朝"/>
                <a:cs typeface="ＭＳ 明朝"/>
              </a:rPr>
              <a:t>消費税などの逆進性／家族負担調整金への拠出 </a:t>
            </a:r>
            <a:endParaRPr lang="en-US" altLang="ja-JP" sz="1800" dirty="0" smtClean="0">
              <a:latin typeface="ＭＳ 明朝"/>
              <a:ea typeface="ＭＳ 明朝"/>
              <a:cs typeface="ＭＳ 明朝"/>
            </a:endParaRPr>
          </a:p>
          <a:p>
            <a:pPr>
              <a:buFont typeface="Wingdings" charset="2"/>
              <a:buChar char="Ø"/>
            </a:pPr>
            <a:r>
              <a:rPr lang="ja-JP" altLang="en-US" sz="1800" dirty="0" smtClean="0">
                <a:latin typeface="ＭＳ 明朝"/>
                <a:ea typeface="ＭＳ 明朝"/>
                <a:cs typeface="ＭＳ 明朝"/>
              </a:rPr>
              <a:t>「社会の構成員として豚を育てる者は生産的であるが、子どもを育てる者は非生産的である 。」（フリードリッヒ・リスト）</a:t>
            </a:r>
            <a:endParaRPr lang="en-US" altLang="ja-JP" sz="1800" dirty="0" smtClean="0">
              <a:latin typeface="ＭＳ 明朝"/>
              <a:ea typeface="ＭＳ 明朝"/>
              <a:cs typeface="ＭＳ 明朝"/>
            </a:endParaRPr>
          </a:p>
          <a:p>
            <a:endParaRPr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3600" dirty="0" smtClean="0"/>
              <a:t>３</a:t>
            </a:r>
            <a:r>
              <a:rPr lang="en-US" altLang="ja-JP" sz="3600" dirty="0" smtClean="0"/>
              <a:t>.</a:t>
            </a:r>
            <a:r>
              <a:rPr lang="ja-JP" altLang="en-US" sz="3600" dirty="0" smtClean="0"/>
              <a:t>人口学的負荷と「世代間の公平」</a:t>
            </a:r>
            <a:endParaRPr lang="ja-JP" altLang="en-US"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世代間契約</a:t>
            </a:r>
            <a:r>
              <a:rPr lang="en-US" altLang="ja-JP" dirty="0" smtClean="0"/>
              <a:t> </a:t>
            </a:r>
            <a:r>
              <a:rPr lang="en-US" dirty="0" err="1" smtClean="0"/>
              <a:t>Generationenvertrag</a:t>
            </a:r>
            <a:r>
              <a:rPr lang="ja-JP" altLang="en-US" dirty="0" smtClean="0"/>
              <a:t> </a:t>
            </a:r>
            <a:endParaRPr lang="ja-JP" altLang="en-US" dirty="0"/>
          </a:p>
        </p:txBody>
      </p:sp>
      <p:sp>
        <p:nvSpPr>
          <p:cNvPr id="3" name="コンテンツ プレースホルダ 2"/>
          <p:cNvSpPr>
            <a:spLocks noGrp="1"/>
          </p:cNvSpPr>
          <p:nvPr>
            <p:ph idx="1"/>
          </p:nvPr>
        </p:nvSpPr>
        <p:spPr/>
        <p:txBody>
          <a:bodyPr/>
          <a:lstStyle/>
          <a:p>
            <a:r>
              <a:rPr lang="ja-JP" altLang="en-US" dirty="0" smtClean="0"/>
              <a:t>少子化</a:t>
            </a:r>
            <a:r>
              <a:rPr lang="en-US" altLang="ja-JP" dirty="0" smtClean="0"/>
              <a:t>−</a:t>
            </a:r>
            <a:r>
              <a:rPr lang="ja-JP" altLang="en-US" dirty="0" smtClean="0"/>
              <a:t>子育てという個人レベルの問題から社会レベルの問題へと拡張</a:t>
            </a:r>
            <a:endParaRPr lang="en-US" altLang="ja-JP" dirty="0" smtClean="0"/>
          </a:p>
          <a:p>
            <a:r>
              <a:rPr lang="ja-JP" altLang="en-US" dirty="0" smtClean="0"/>
              <a:t>就業可能年齢にある世代</a:t>
            </a:r>
            <a:r>
              <a:rPr lang="en-US" dirty="0" smtClean="0"/>
              <a:t>(</a:t>
            </a:r>
            <a:r>
              <a:rPr lang="ja-JP" altLang="en-US" dirty="0" smtClean="0"/>
              <a:t>人口</a:t>
            </a:r>
            <a:r>
              <a:rPr lang="en-US" dirty="0" smtClean="0"/>
              <a:t>)</a:t>
            </a:r>
            <a:r>
              <a:rPr lang="ja-JP" altLang="en-US" dirty="0" smtClean="0"/>
              <a:t>は、未就業の次世代（人口）を産み育てると同時に、すでに退職した先行世代</a:t>
            </a:r>
            <a:r>
              <a:rPr lang="en-US" dirty="0" smtClean="0"/>
              <a:t>(</a:t>
            </a:r>
            <a:r>
              <a:rPr lang="ja-JP" altLang="en-US" dirty="0" smtClean="0"/>
              <a:t>人口</a:t>
            </a:r>
            <a:r>
              <a:rPr lang="en-US" dirty="0" smtClean="0"/>
              <a:t>)</a:t>
            </a:r>
            <a:r>
              <a:rPr lang="ja-JP" altLang="en-US" dirty="0" smtClean="0"/>
              <a:t>を養育する義務を負う 。 </a:t>
            </a:r>
            <a:endParaRPr lang="en-US" altLang="ja-JP" dirty="0" smtClean="0"/>
          </a:p>
          <a:p>
            <a:endParaRPr lang="ja-JP" altLang="en-US" dirty="0"/>
          </a:p>
        </p:txBody>
      </p:sp>
      <p:pic>
        <p:nvPicPr>
          <p:cNvPr id="4" name="Picture 4"/>
          <p:cNvPicPr>
            <a:picLocks noChangeAspect="1" noChangeArrowheads="1"/>
          </p:cNvPicPr>
          <p:nvPr/>
        </p:nvPicPr>
        <p:blipFill>
          <a:blip r:embed="rId2"/>
          <a:srcRect/>
          <a:stretch>
            <a:fillRect/>
          </a:stretch>
        </p:blipFill>
        <p:spPr bwMode="auto">
          <a:xfrm>
            <a:off x="685800" y="4648200"/>
            <a:ext cx="4724400" cy="1390650"/>
          </a:xfrm>
          <a:prstGeom prst="rect">
            <a:avLst/>
          </a:prstGeom>
          <a:noFill/>
          <a:ln w="9525">
            <a:noFill/>
            <a:miter lim="800000"/>
            <a:headEnd/>
            <a:tailEnd/>
          </a:ln>
        </p:spPr>
      </p:pic>
      <p:sp>
        <p:nvSpPr>
          <p:cNvPr id="5" name="テキスト ボックス 4"/>
          <p:cNvSpPr txBox="1"/>
          <p:nvPr/>
        </p:nvSpPr>
        <p:spPr>
          <a:xfrm>
            <a:off x="5638800" y="4724400"/>
            <a:ext cx="2895600" cy="1169551"/>
          </a:xfrm>
          <a:prstGeom prst="rect">
            <a:avLst/>
          </a:prstGeom>
          <a:noFill/>
        </p:spPr>
        <p:txBody>
          <a:bodyPr wrap="square" rtlCol="0">
            <a:spAutoFit/>
          </a:bodyPr>
          <a:lstStyle/>
          <a:p>
            <a:r>
              <a:rPr lang="ja-JP" altLang="en-US" sz="1400" dirty="0" smtClean="0">
                <a:latin typeface="ＭＳ 明朝"/>
                <a:ea typeface="ＭＳ 明朝"/>
                <a:cs typeface="ＭＳ 明朝"/>
              </a:rPr>
              <a:t>「ドイツの出生減退は、</a:t>
            </a:r>
            <a:r>
              <a:rPr lang="en-US" sz="1400" dirty="0" smtClean="0">
                <a:latin typeface="ＭＳ 明朝"/>
                <a:ea typeface="ＭＳ 明朝"/>
                <a:cs typeface="ＭＳ 明朝"/>
              </a:rPr>
              <a:t>1950</a:t>
            </a:r>
            <a:r>
              <a:rPr lang="ja-JP" altLang="en-US" sz="1400" dirty="0" smtClean="0">
                <a:latin typeface="ＭＳ 明朝"/>
                <a:ea typeface="ＭＳ 明朝"/>
                <a:cs typeface="ＭＳ 明朝"/>
              </a:rPr>
              <a:t>年以降に生まれた世代が、三世代契約が内包する義務を果していない」ことを意味する </a:t>
            </a:r>
            <a:r>
              <a:rPr lang="en-US" sz="1400" dirty="0" smtClean="0">
                <a:latin typeface="ＭＳ 明朝"/>
                <a:ea typeface="ＭＳ 明朝"/>
                <a:cs typeface="ＭＳ 明朝"/>
              </a:rPr>
              <a:t>(</a:t>
            </a:r>
            <a:r>
              <a:rPr lang="ja-JP" altLang="en-US" sz="1400" dirty="0" smtClean="0">
                <a:latin typeface="ＭＳ 明朝"/>
                <a:ea typeface="ＭＳ 明朝"/>
                <a:cs typeface="ＭＳ 明朝"/>
              </a:rPr>
              <a:t>カウフマン</a:t>
            </a:r>
            <a:r>
              <a:rPr lang="en-US" sz="1400" dirty="0" smtClean="0">
                <a:latin typeface="ＭＳ 明朝"/>
                <a:ea typeface="ＭＳ 明朝"/>
                <a:cs typeface="ＭＳ 明朝"/>
              </a:rPr>
              <a:t>2011</a:t>
            </a:r>
            <a:r>
              <a:rPr lang="ja-JP" altLang="en-US" sz="1400" dirty="0" smtClean="0">
                <a:latin typeface="ＭＳ 明朝"/>
                <a:ea typeface="ＭＳ 明朝"/>
                <a:cs typeface="ＭＳ 明朝"/>
              </a:rPr>
              <a:t>：</a:t>
            </a:r>
            <a:r>
              <a:rPr lang="en-US" sz="1400" dirty="0" smtClean="0">
                <a:latin typeface="ＭＳ 明朝"/>
                <a:ea typeface="ＭＳ 明朝"/>
                <a:cs typeface="ＭＳ 明朝"/>
              </a:rPr>
              <a:t>103)</a:t>
            </a:r>
            <a:r>
              <a:rPr lang="ja-JP" altLang="en-US" sz="1400" dirty="0" smtClean="0">
                <a:latin typeface="ＭＳ 明朝"/>
                <a:ea typeface="ＭＳ 明朝"/>
                <a:cs typeface="ＭＳ 明朝"/>
              </a:rPr>
              <a:t> </a:t>
            </a:r>
            <a:endParaRPr kumimoji="1" lang="ja-JP" altLang="en-US" sz="14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smtClean="0"/>
              <a:t>人口学的扶養負荷と</a:t>
            </a:r>
            <a:r>
              <a:rPr lang="en-US" altLang="ja-JP" sz="4000" dirty="0" smtClean="0"/>
              <a:t/>
            </a:r>
            <a:br>
              <a:rPr lang="en-US" altLang="ja-JP" sz="4000" dirty="0" smtClean="0"/>
            </a:br>
            <a:r>
              <a:rPr lang="ja-JP" altLang="en-US" sz="4000" dirty="0" smtClean="0"/>
              <a:t>長期的な最小扶養負荷</a:t>
            </a:r>
            <a:endParaRPr lang="ja-JP" altLang="en-US" dirty="0"/>
          </a:p>
        </p:txBody>
      </p:sp>
      <p:sp>
        <p:nvSpPr>
          <p:cNvPr id="3" name="コンテンツ プレースホルダ 2"/>
          <p:cNvSpPr>
            <a:spLocks noGrp="1"/>
          </p:cNvSpPr>
          <p:nvPr>
            <p:ph idx="1"/>
          </p:nvPr>
        </p:nvSpPr>
        <p:spPr>
          <a:xfrm>
            <a:off x="609600" y="1905000"/>
            <a:ext cx="8272462" cy="4495800"/>
          </a:xfrm>
        </p:spPr>
        <p:txBody>
          <a:bodyPr/>
          <a:lstStyle/>
          <a:p>
            <a:r>
              <a:rPr lang="ja-JP" altLang="en-US" sz="2400" dirty="0" smtClean="0"/>
              <a:t>人口学的扶養負荷：</a:t>
            </a:r>
            <a:r>
              <a:rPr lang="en-US" sz="2400" dirty="0" smtClean="0"/>
              <a:t>20-60</a:t>
            </a:r>
            <a:r>
              <a:rPr lang="ja-JP" altLang="en-US" sz="2400" dirty="0" smtClean="0"/>
              <a:t>歳の就業人口が担う扶養負担（その年次の年齢構造）　</a:t>
            </a:r>
            <a:r>
              <a:rPr lang="ja-JP" altLang="en-US" sz="1800" dirty="0" smtClean="0">
                <a:solidFill>
                  <a:srgbClr val="3366FF"/>
                </a:solidFill>
              </a:rPr>
              <a:t>＊従属人口指数に類似した概念</a:t>
            </a:r>
            <a:endParaRPr lang="en-US" altLang="ja-JP" sz="2400" dirty="0" smtClean="0">
              <a:solidFill>
                <a:srgbClr val="3366FF"/>
              </a:solidFill>
            </a:endParaRPr>
          </a:p>
          <a:p>
            <a:pPr lvl="1">
              <a:buFont typeface="Wingdings" charset="2"/>
              <a:buChar char="Ø"/>
            </a:pPr>
            <a:r>
              <a:rPr lang="ja-JP" altLang="en-US" sz="2400" dirty="0" smtClean="0"/>
              <a:t>若年指数＝（</a:t>
            </a:r>
            <a:r>
              <a:rPr lang="en-US" sz="2400" dirty="0" smtClean="0"/>
              <a:t>0-20</a:t>
            </a:r>
            <a:r>
              <a:rPr lang="ja-JP" altLang="en-US" sz="2400" dirty="0" smtClean="0"/>
              <a:t>歳未満）／（</a:t>
            </a:r>
            <a:r>
              <a:rPr lang="en-US" sz="2400" dirty="0" smtClean="0"/>
              <a:t>20-60</a:t>
            </a:r>
            <a:r>
              <a:rPr lang="ja-JP" altLang="en-US" sz="2400" dirty="0" smtClean="0"/>
              <a:t>歳）</a:t>
            </a:r>
            <a:endParaRPr lang="en-US" altLang="ja-JP" sz="2400" dirty="0" smtClean="0"/>
          </a:p>
          <a:p>
            <a:pPr lvl="1">
              <a:buFont typeface="Wingdings" charset="2"/>
              <a:buChar char="Ø"/>
            </a:pPr>
            <a:r>
              <a:rPr lang="ja-JP" altLang="en-US" sz="2400" dirty="0" smtClean="0"/>
              <a:t>老年指数（</a:t>
            </a:r>
            <a:r>
              <a:rPr lang="en-US" sz="2400" dirty="0" smtClean="0"/>
              <a:t>60</a:t>
            </a:r>
            <a:r>
              <a:rPr lang="ja-JP" altLang="en-US" sz="2400" dirty="0" smtClean="0"/>
              <a:t>歳以上）／（</a:t>
            </a:r>
            <a:r>
              <a:rPr lang="en-US" sz="2400" dirty="0" smtClean="0"/>
              <a:t>20-60</a:t>
            </a:r>
            <a:r>
              <a:rPr lang="ja-JP" altLang="en-US" sz="2400" dirty="0" smtClean="0"/>
              <a:t>歳）</a:t>
            </a:r>
            <a:endParaRPr lang="en-US" altLang="ja-JP" sz="2400" dirty="0" smtClean="0"/>
          </a:p>
          <a:p>
            <a:pPr lvl="1">
              <a:buFont typeface="Wingdings" charset="2"/>
              <a:buChar char="Ø"/>
            </a:pPr>
            <a:r>
              <a:rPr lang="ja-JP" altLang="en-US" sz="2400" dirty="0" smtClean="0"/>
              <a:t>総負荷＝若年指数＋老年指数</a:t>
            </a:r>
            <a:r>
              <a:rPr lang="ja-JP" altLang="en-US" sz="2400" dirty="0" smtClean="0">
                <a:solidFill>
                  <a:srgbClr val="3366FF"/>
                </a:solidFill>
              </a:rPr>
              <a:t>（＋１：本人分）</a:t>
            </a:r>
            <a:endParaRPr lang="en-US" altLang="ja-JP" sz="2400" dirty="0" smtClean="0">
              <a:solidFill>
                <a:srgbClr val="3366FF"/>
              </a:solidFill>
            </a:endParaRPr>
          </a:p>
          <a:p>
            <a:r>
              <a:rPr lang="ja-JP" altLang="en-US" sz="2400" dirty="0" smtClean="0"/>
              <a:t>長期的な最小扶養負荷：安定人口（生命表の年齢構造、純再生産率</a:t>
            </a:r>
            <a:r>
              <a:rPr lang="en-US" altLang="ja-JP" sz="2400" dirty="0" smtClean="0"/>
              <a:t>=1</a:t>
            </a:r>
            <a:r>
              <a:rPr lang="ja-JP" altLang="en-US" sz="2400" dirty="0" smtClean="0"/>
              <a:t>）を仮定。</a:t>
            </a:r>
            <a:endParaRPr lang="en-US" altLang="ja-JP" sz="2400" dirty="0" smtClean="0"/>
          </a:p>
          <a:p>
            <a:pPr lvl="1">
              <a:buFont typeface="Wingdings" charset="2"/>
              <a:buChar char="Ø"/>
            </a:pPr>
            <a:r>
              <a:rPr lang="ja-JP" altLang="en-US" sz="2400" dirty="0" smtClean="0">
                <a:solidFill>
                  <a:srgbClr val="BE0204"/>
                </a:solidFill>
              </a:rPr>
              <a:t>死亡秩序の影響のみを考慮した長期的な最低扶養負担（平均世代間隔＝</a:t>
            </a:r>
            <a:r>
              <a:rPr lang="en-US" altLang="ja-JP" sz="2400" dirty="0" smtClean="0">
                <a:solidFill>
                  <a:srgbClr val="BE0204"/>
                </a:solidFill>
              </a:rPr>
              <a:t>30</a:t>
            </a:r>
            <a:r>
              <a:rPr lang="ja-JP" altLang="en-US" sz="2400" dirty="0" smtClean="0">
                <a:solidFill>
                  <a:srgbClr val="BE0204"/>
                </a:solidFill>
              </a:rPr>
              <a:t>年）　</a:t>
            </a:r>
            <a:endParaRPr lang="en-US" altLang="ja-JP" sz="2400" dirty="0" smtClean="0">
              <a:solidFill>
                <a:srgbClr val="BE0204"/>
              </a:solidFill>
            </a:endParaRPr>
          </a:p>
          <a:p>
            <a:pPr lvl="1">
              <a:buNone/>
            </a:pPr>
            <a:r>
              <a:rPr lang="ja-JP" altLang="ja-JP" sz="2400" dirty="0" smtClean="0">
                <a:solidFill>
                  <a:srgbClr val="BE0204"/>
                </a:solidFill>
              </a:rPr>
              <a:t>　</a:t>
            </a:r>
            <a:r>
              <a:rPr lang="ja-JP" altLang="en-US" sz="2400" dirty="0" smtClean="0">
                <a:solidFill>
                  <a:srgbClr val="BE0204"/>
                </a:solidFill>
              </a:rPr>
              <a:t>　</a:t>
            </a:r>
            <a:r>
              <a:rPr lang="ja-JP" altLang="en-US" sz="1800" dirty="0" smtClean="0">
                <a:solidFill>
                  <a:srgbClr val="3366FF"/>
                </a:solidFill>
              </a:rPr>
              <a:t>＊再生産率が１の場合に次世代が担うことになる負担</a:t>
            </a:r>
            <a:endParaRPr lang="en-US" altLang="ja-JP" sz="2400" dirty="0" smtClean="0">
              <a:solidFill>
                <a:srgbClr val="BE0204"/>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はじめに</a:t>
            </a:r>
            <a:endParaRPr lang="ja-JP" altLang="en-US" dirty="0"/>
          </a:p>
        </p:txBody>
      </p:sp>
      <p:sp>
        <p:nvSpPr>
          <p:cNvPr id="3" name="コンテンツ プレースホルダ 2"/>
          <p:cNvSpPr>
            <a:spLocks noGrp="1"/>
          </p:cNvSpPr>
          <p:nvPr>
            <p:ph idx="1"/>
          </p:nvPr>
        </p:nvSpPr>
        <p:spPr>
          <a:xfrm>
            <a:off x="533400" y="1828800"/>
            <a:ext cx="8043862" cy="3962400"/>
          </a:xfrm>
        </p:spPr>
        <p:txBody>
          <a:bodyPr/>
          <a:lstStyle/>
          <a:p>
            <a:r>
              <a:rPr lang="ja-JP" altLang="en-US" sz="2400" b="1" dirty="0" smtClean="0"/>
              <a:t>先進諸国の中でいち早く長期の人口減少に入ったドイツ（</a:t>
            </a:r>
            <a:r>
              <a:rPr lang="en-US" altLang="ja-JP" sz="2400" b="1" dirty="0" smtClean="0"/>
              <a:t>2003 </a:t>
            </a:r>
            <a:r>
              <a:rPr lang="ja-JP" altLang="en-US" sz="2400" b="1" dirty="0" smtClean="0"/>
              <a:t>年－）と日本</a:t>
            </a:r>
            <a:r>
              <a:rPr lang="en-US" altLang="ja-JP" sz="2400" b="1" dirty="0" smtClean="0"/>
              <a:t>(2005 </a:t>
            </a:r>
            <a:r>
              <a:rPr lang="ja-JP" altLang="en-US" sz="2400" b="1" dirty="0" smtClean="0"/>
              <a:t>年－）</a:t>
            </a:r>
          </a:p>
          <a:p>
            <a:r>
              <a:rPr lang="ja-JP" altLang="en-US" sz="2400" b="1" dirty="0" smtClean="0"/>
              <a:t>「縮減する社会</a:t>
            </a:r>
            <a:r>
              <a:rPr lang="en-US" altLang="ja-JP" sz="2400" b="1" dirty="0" smtClean="0"/>
              <a:t>−</a:t>
            </a:r>
            <a:r>
              <a:rPr lang="ja-JP" altLang="en-US" sz="2400" b="1" dirty="0" smtClean="0"/>
              <a:t>人口減少とその帰結　</a:t>
            </a:r>
            <a:r>
              <a:rPr lang="en-US" sz="2400" i="1" dirty="0" err="1" smtClean="0"/>
              <a:t>Schrumpfende</a:t>
            </a:r>
            <a:r>
              <a:rPr lang="en-US" sz="2400" i="1" dirty="0" smtClean="0"/>
              <a:t> </a:t>
            </a:r>
            <a:r>
              <a:rPr lang="en-US" sz="2400" i="1" dirty="0" err="1" smtClean="0"/>
              <a:t>Gesellschaft</a:t>
            </a:r>
            <a:r>
              <a:rPr lang="ja-JP" altLang="en-US" sz="2400" i="1" dirty="0" smtClean="0"/>
              <a:t>　</a:t>
            </a:r>
            <a:r>
              <a:rPr lang="ja-JP" altLang="en-US" sz="2400" b="1" dirty="0" smtClean="0"/>
              <a:t>」　</a:t>
            </a:r>
            <a:r>
              <a:rPr lang="en-US" altLang="ja-JP" sz="1800" b="1" dirty="0" smtClean="0"/>
              <a:t>(</a:t>
            </a:r>
            <a:r>
              <a:rPr lang="ja-JP" altLang="en-US" sz="1800" b="1" dirty="0" smtClean="0"/>
              <a:t>カウフマン２０１１／</a:t>
            </a:r>
            <a:r>
              <a:rPr lang="en-US" altLang="ja-JP" sz="1800" b="1" dirty="0" err="1" smtClean="0"/>
              <a:t>Kaufmann,F.X</a:t>
            </a:r>
            <a:r>
              <a:rPr lang="en-US" altLang="ja-JP" sz="1800" b="1" dirty="0" smtClean="0"/>
              <a:t>.</a:t>
            </a:r>
            <a:r>
              <a:rPr lang="ja-JP" altLang="en-US" sz="1800" b="1" dirty="0" smtClean="0"/>
              <a:t>２００５</a:t>
            </a:r>
            <a:r>
              <a:rPr lang="en-US" altLang="ja-JP" sz="1800" b="1" dirty="0" smtClean="0"/>
              <a:t>)</a:t>
            </a:r>
          </a:p>
          <a:p>
            <a:endParaRPr lang="ja-JP" altLang="en-US" sz="1800" b="1" dirty="0" smtClean="0"/>
          </a:p>
          <a:p>
            <a:pPr>
              <a:buFont typeface="Wingdings" charset="2"/>
              <a:buChar char="Ø"/>
            </a:pPr>
            <a:r>
              <a:rPr lang="en-US" sz="2400" dirty="0" smtClean="0"/>
              <a:t>1. </a:t>
            </a:r>
            <a:r>
              <a:rPr lang="ja-JP" altLang="en-US" sz="2400" dirty="0" smtClean="0"/>
              <a:t>人口学的展望 </a:t>
            </a:r>
            <a:r>
              <a:rPr lang="en-US" altLang="ja-JP" sz="2400" dirty="0" smtClean="0"/>
              <a:t>−</a:t>
            </a:r>
            <a:r>
              <a:rPr lang="ja-JP" altLang="en-US" sz="2400" dirty="0" smtClean="0"/>
              <a:t>人口減少と超高齢化</a:t>
            </a:r>
            <a:endParaRPr lang="en-US" altLang="ja-JP" sz="2400" dirty="0" smtClean="0"/>
          </a:p>
          <a:p>
            <a:pPr>
              <a:buFont typeface="Wingdings" charset="2"/>
              <a:buChar char="Ø"/>
            </a:pPr>
            <a:r>
              <a:rPr lang="en-US" sz="2400" dirty="0" smtClean="0"/>
              <a:t>2. </a:t>
            </a:r>
            <a:r>
              <a:rPr lang="ja-JP" altLang="en-US" sz="2400" dirty="0" smtClean="0"/>
              <a:t>後継世代の減少</a:t>
            </a:r>
            <a:r>
              <a:rPr lang="en-US" altLang="ja-JP" sz="2400" dirty="0" smtClean="0"/>
              <a:t>−</a:t>
            </a:r>
            <a:r>
              <a:rPr lang="en-US" altLang="en-US" sz="2400" dirty="0" smtClean="0"/>
              <a:t>低</a:t>
            </a:r>
            <a:r>
              <a:rPr lang="ja-JP" altLang="en-US" sz="2400" dirty="0" smtClean="0"/>
              <a:t>出生力の背景 </a:t>
            </a:r>
            <a:endParaRPr lang="en-US" altLang="ja-JP" sz="2400" dirty="0" smtClean="0"/>
          </a:p>
          <a:p>
            <a:pPr>
              <a:buFont typeface="Wingdings" charset="2"/>
              <a:buChar char="Ø"/>
            </a:pPr>
            <a:r>
              <a:rPr lang="en-US" sz="2400" dirty="0" smtClean="0"/>
              <a:t>3. </a:t>
            </a:r>
            <a:r>
              <a:rPr lang="ja-JP" altLang="en-US" sz="2400" dirty="0" smtClean="0"/>
              <a:t>人口学的負荷と「世代間の公平」</a:t>
            </a:r>
            <a:endParaRPr lang="en-US" altLang="ja-JP" sz="2400" dirty="0" smtClean="0"/>
          </a:p>
          <a:p>
            <a:pPr>
              <a:buFont typeface="Wingdings" charset="2"/>
              <a:buChar char="Ø"/>
            </a:pPr>
            <a:r>
              <a:rPr lang="en-US" sz="2400" dirty="0" smtClean="0"/>
              <a:t>4. </a:t>
            </a:r>
            <a:r>
              <a:rPr lang="ja-JP" altLang="en-US" sz="2400" dirty="0" smtClean="0"/>
              <a:t>「縮減する社会」の未来 </a:t>
            </a:r>
            <a:endParaRPr lang="ja-JP" altLang="en-US" sz="2400" b="1" cap="small" dirty="0" smtClean="0"/>
          </a:p>
          <a:p>
            <a:endParaRPr lang="en-US" altLang="ja-JP"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152400"/>
            <a:ext cx="8001000" cy="1216025"/>
          </a:xfrm>
        </p:spPr>
        <p:txBody>
          <a:bodyPr/>
          <a:lstStyle/>
          <a:p>
            <a:r>
              <a:rPr lang="ja-JP" altLang="en-US" sz="2800" dirty="0" smtClean="0">
                <a:latin typeface="ＭＳ ゴシック"/>
                <a:ea typeface="ＭＳ ゴシック"/>
                <a:cs typeface="ＭＳ ゴシック"/>
              </a:rPr>
              <a:t>図５青少年・老年指標の推移</a:t>
            </a:r>
            <a:r>
              <a:rPr lang="en-US" altLang="ja-JP" sz="2800" dirty="0" smtClean="0">
                <a:latin typeface="ＭＳ ゴシック"/>
                <a:ea typeface="ＭＳ ゴシック"/>
                <a:cs typeface="ＭＳ ゴシック"/>
              </a:rPr>
              <a:t/>
            </a:r>
            <a:br>
              <a:rPr lang="en-US" altLang="ja-JP" sz="2800" dirty="0" smtClean="0">
                <a:latin typeface="ＭＳ ゴシック"/>
                <a:ea typeface="ＭＳ ゴシック"/>
                <a:cs typeface="ＭＳ ゴシック"/>
              </a:rPr>
            </a:br>
            <a:r>
              <a:rPr lang="ja-JP" altLang="en-US" sz="2800" dirty="0" smtClean="0">
                <a:latin typeface="ＭＳ ゴシック"/>
                <a:ea typeface="ＭＳ ゴシック"/>
                <a:cs typeface="ＭＳ ゴシック"/>
              </a:rPr>
              <a:t>ドイツと日本</a:t>
            </a:r>
            <a:r>
              <a:rPr lang="en-US" sz="2800" dirty="0" smtClean="0">
                <a:latin typeface="ＭＳ ゴシック"/>
                <a:ea typeface="ＭＳ ゴシック"/>
                <a:cs typeface="ＭＳ ゴシック"/>
              </a:rPr>
              <a:t>1950-2050</a:t>
            </a:r>
            <a:r>
              <a:rPr lang="ja-JP" altLang="en-US" sz="2800" dirty="0" smtClean="0">
                <a:latin typeface="ＭＳ ゴシック"/>
                <a:ea typeface="ＭＳ ゴシック"/>
                <a:cs typeface="ＭＳ ゴシック"/>
              </a:rPr>
              <a:t> </a:t>
            </a:r>
            <a:endParaRPr lang="ja-JP" altLang="en-US" sz="2800" dirty="0">
              <a:latin typeface="ＭＳ ゴシック"/>
              <a:ea typeface="ＭＳ ゴシック"/>
              <a:cs typeface="ＭＳ ゴシック"/>
            </a:endParaRPr>
          </a:p>
        </p:txBody>
      </p:sp>
      <p:pic>
        <p:nvPicPr>
          <p:cNvPr id="5" name="図 4"/>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81000" y="1676400"/>
            <a:ext cx="7401309" cy="4572000"/>
          </a:xfrm>
          <a:prstGeom prst="rect">
            <a:avLst/>
          </a:prstGeom>
          <a:solidFill>
            <a:schemeClr val="bg1"/>
          </a:solidFill>
        </p:spPr>
      </p:pic>
      <p:sp>
        <p:nvSpPr>
          <p:cNvPr id="6" name="テキスト ボックス 5"/>
          <p:cNvSpPr txBox="1"/>
          <p:nvPr/>
        </p:nvSpPr>
        <p:spPr>
          <a:xfrm>
            <a:off x="7162800" y="2057400"/>
            <a:ext cx="1371600" cy="3308598"/>
          </a:xfrm>
          <a:prstGeom prst="rect">
            <a:avLst/>
          </a:prstGeom>
          <a:noFill/>
        </p:spPr>
        <p:txBody>
          <a:bodyPr wrap="square" rtlCol="0">
            <a:spAutoFit/>
          </a:bodyPr>
          <a:lstStyle/>
          <a:p>
            <a:r>
              <a:rPr lang="ja-JP" altLang="en-US" sz="1100" dirty="0" smtClean="0">
                <a:latin typeface="ＭＳ 明朝"/>
                <a:ea typeface="ＭＳ 明朝"/>
                <a:cs typeface="ＭＳ 明朝"/>
              </a:rPr>
              <a:t>出典：ドイツ統計年鑑各巻、</a:t>
            </a:r>
            <a:r>
              <a:rPr lang="en-US" sz="1100" dirty="0" smtClean="0">
                <a:latin typeface="ＭＳ 明朝"/>
                <a:ea typeface="ＭＳ 明朝"/>
                <a:cs typeface="ＭＳ 明朝"/>
              </a:rPr>
              <a:t>2010</a:t>
            </a:r>
            <a:r>
              <a:rPr lang="ja-JP" altLang="en-US" sz="1100" dirty="0" smtClean="0">
                <a:latin typeface="ＭＳ 明朝"/>
                <a:ea typeface="ＭＳ 明朝"/>
                <a:cs typeface="ＭＳ 明朝"/>
              </a:rPr>
              <a:t>年以降は第</a:t>
            </a:r>
            <a:r>
              <a:rPr lang="en-US" sz="1100" dirty="0" smtClean="0">
                <a:latin typeface="ＭＳ 明朝"/>
                <a:ea typeface="ＭＳ 明朝"/>
                <a:cs typeface="ＭＳ 明朝"/>
              </a:rPr>
              <a:t>10</a:t>
            </a:r>
            <a:r>
              <a:rPr lang="ja-JP" altLang="en-US" sz="1100" dirty="0" smtClean="0">
                <a:latin typeface="ＭＳ 明朝"/>
                <a:ea typeface="ＭＳ 明朝"/>
                <a:cs typeface="ＭＳ 明朝"/>
              </a:rPr>
              <a:t>回調整人口推計のヴァリエーション５</a:t>
            </a:r>
            <a:r>
              <a:rPr lang="en-US" sz="1100" dirty="0" smtClean="0">
                <a:latin typeface="ＭＳ 明朝"/>
                <a:ea typeface="ＭＳ 明朝"/>
                <a:cs typeface="ＭＳ 明朝"/>
              </a:rPr>
              <a:t>( Kaufmann 2005:210)</a:t>
            </a:r>
            <a:r>
              <a:rPr lang="ja-JP" altLang="en-US" sz="1100" dirty="0" smtClean="0">
                <a:latin typeface="ＭＳ 明朝"/>
                <a:ea typeface="ＭＳ 明朝"/>
                <a:cs typeface="ＭＳ 明朝"/>
              </a:rPr>
              <a:t>。日本は</a:t>
            </a:r>
            <a:r>
              <a:rPr lang="en-US" sz="1100" dirty="0" smtClean="0">
                <a:latin typeface="ＭＳ 明朝"/>
                <a:ea typeface="ＭＳ 明朝"/>
                <a:cs typeface="ＭＳ 明朝"/>
              </a:rPr>
              <a:t>1950</a:t>
            </a:r>
            <a:r>
              <a:rPr lang="ja-JP" altLang="en-US" sz="1100" dirty="0" smtClean="0">
                <a:latin typeface="ＭＳ 明朝"/>
                <a:ea typeface="ＭＳ 明朝"/>
                <a:cs typeface="ＭＳ 明朝"/>
              </a:rPr>
              <a:t>年から</a:t>
            </a:r>
            <a:r>
              <a:rPr lang="en-US" sz="1100" dirty="0" smtClean="0">
                <a:latin typeface="ＭＳ 明朝"/>
                <a:ea typeface="ＭＳ 明朝"/>
                <a:cs typeface="ＭＳ 明朝"/>
              </a:rPr>
              <a:t>2000</a:t>
            </a:r>
            <a:r>
              <a:rPr lang="ja-JP" altLang="en-US" sz="1100" dirty="0" smtClean="0">
                <a:latin typeface="ＭＳ 明朝"/>
                <a:ea typeface="ＭＳ 明朝"/>
                <a:cs typeface="ＭＳ 明朝"/>
              </a:rPr>
              <a:t>年まで総務省統計局監修（</a:t>
            </a:r>
            <a:r>
              <a:rPr lang="en-US" sz="1100" dirty="0" smtClean="0">
                <a:latin typeface="ＭＳ 明朝"/>
                <a:ea typeface="ＭＳ 明朝"/>
                <a:cs typeface="ＭＳ 明朝"/>
              </a:rPr>
              <a:t>2006</a:t>
            </a:r>
            <a:r>
              <a:rPr lang="ja-JP" altLang="en-US" sz="1100" dirty="0" smtClean="0">
                <a:latin typeface="ＭＳ 明朝"/>
                <a:ea typeface="ＭＳ 明朝"/>
                <a:cs typeface="ＭＳ 明朝"/>
              </a:rPr>
              <a:t>）「新版　日本長期統計総覧　第</a:t>
            </a:r>
            <a:r>
              <a:rPr lang="en-US" sz="1100" dirty="0" smtClean="0">
                <a:latin typeface="ＭＳ 明朝"/>
                <a:ea typeface="ＭＳ 明朝"/>
                <a:cs typeface="ＭＳ 明朝"/>
              </a:rPr>
              <a:t>1</a:t>
            </a:r>
            <a:r>
              <a:rPr lang="ja-JP" altLang="en-US" sz="1100" dirty="0" smtClean="0">
                <a:latin typeface="ＭＳ 明朝"/>
                <a:ea typeface="ＭＳ 明朝"/>
                <a:cs typeface="ＭＳ 明朝"/>
              </a:rPr>
              <a:t>巻」日本統計協会。</a:t>
            </a:r>
            <a:r>
              <a:rPr lang="en-US" sz="1100" dirty="0" smtClean="0">
                <a:latin typeface="ＭＳ 明朝"/>
                <a:ea typeface="ＭＳ 明朝"/>
                <a:cs typeface="ＭＳ 明朝"/>
              </a:rPr>
              <a:t>2010</a:t>
            </a:r>
            <a:r>
              <a:rPr lang="ja-JP" altLang="en-US" sz="1100" dirty="0" smtClean="0">
                <a:latin typeface="ＭＳ 明朝"/>
                <a:ea typeface="ＭＳ 明朝"/>
                <a:cs typeface="ＭＳ 明朝"/>
              </a:rPr>
              <a:t>年</a:t>
            </a:r>
            <a:r>
              <a:rPr lang="en-US" sz="1100" dirty="0" smtClean="0">
                <a:latin typeface="ＭＳ 明朝"/>
                <a:ea typeface="ＭＳ 明朝"/>
                <a:cs typeface="ＭＳ 明朝"/>
              </a:rPr>
              <a:t>-2050</a:t>
            </a:r>
            <a:r>
              <a:rPr lang="ja-JP" altLang="en-US" sz="1100" dirty="0" smtClean="0">
                <a:latin typeface="ＭＳ 明朝"/>
                <a:ea typeface="ＭＳ 明朝"/>
                <a:cs typeface="ＭＳ 明朝"/>
              </a:rPr>
              <a:t>年まで国立社会保障人口問題研究所　「日本の将来推計人口（平成</a:t>
            </a:r>
            <a:r>
              <a:rPr lang="en-US" sz="1100" dirty="0" smtClean="0">
                <a:latin typeface="ＭＳ 明朝"/>
                <a:ea typeface="ＭＳ 明朝"/>
                <a:cs typeface="ＭＳ 明朝"/>
              </a:rPr>
              <a:t>18</a:t>
            </a:r>
            <a:r>
              <a:rPr lang="ja-JP" altLang="en-US" sz="1100" dirty="0" smtClean="0">
                <a:latin typeface="ＭＳ 明朝"/>
                <a:ea typeface="ＭＳ 明朝"/>
                <a:cs typeface="ＭＳ 明朝"/>
              </a:rPr>
              <a:t>年</a:t>
            </a:r>
            <a:r>
              <a:rPr lang="en-US" sz="1100" dirty="0" smtClean="0">
                <a:latin typeface="ＭＳ 明朝"/>
                <a:ea typeface="ＭＳ 明朝"/>
                <a:cs typeface="ＭＳ 明朝"/>
              </a:rPr>
              <a:t>12</a:t>
            </a:r>
            <a:r>
              <a:rPr lang="ja-JP" altLang="en-US" sz="1100" dirty="0" smtClean="0">
                <a:latin typeface="ＭＳ 明朝"/>
                <a:ea typeface="ＭＳ 明朝"/>
                <a:cs typeface="ＭＳ 明朝"/>
              </a:rPr>
              <a:t>月推計）中位推計より算出。 </a:t>
            </a:r>
            <a:endParaRPr kumimoji="1" lang="ja-JP" altLang="en-US" sz="1100" dirty="0">
              <a:latin typeface="ＭＳ 明朝"/>
              <a:ea typeface="ＭＳ 明朝"/>
              <a:cs typeface="ＭＳ 明朝"/>
            </a:endParaRPr>
          </a:p>
        </p:txBody>
      </p:sp>
      <p:sp>
        <p:nvSpPr>
          <p:cNvPr id="7" name="テキスト ボックス 6"/>
          <p:cNvSpPr txBox="1"/>
          <p:nvPr/>
        </p:nvSpPr>
        <p:spPr>
          <a:xfrm>
            <a:off x="5638800" y="228600"/>
            <a:ext cx="3124200" cy="1384995"/>
          </a:xfrm>
          <a:prstGeom prst="rect">
            <a:avLst/>
          </a:prstGeom>
          <a:noFill/>
        </p:spPr>
        <p:txBody>
          <a:bodyPr wrap="square" rtlCol="0">
            <a:spAutoFit/>
          </a:bodyPr>
          <a:lstStyle/>
          <a:p>
            <a:r>
              <a:rPr lang="ja-JP" altLang="en-US" sz="1200" dirty="0" smtClean="0"/>
              <a:t>日本でも、</a:t>
            </a:r>
            <a:r>
              <a:rPr lang="ja-JP" altLang="en-US" sz="1200" dirty="0" smtClean="0">
                <a:solidFill>
                  <a:srgbClr val="CC0000"/>
                </a:solidFill>
              </a:rPr>
              <a:t>少子化とともに年少人口負荷が低下する一方、人口高齢化の影響から人口負荷が上昇</a:t>
            </a:r>
            <a:r>
              <a:rPr lang="ja-JP" altLang="en-US" sz="1200" dirty="0" smtClean="0"/>
              <a:t>し、両者が交錯した時点で、従属人口指数（両者の合計）が最も低くなった時期が</a:t>
            </a:r>
            <a:r>
              <a:rPr lang="en-US" sz="1200" dirty="0" smtClean="0"/>
              <a:t>1990</a:t>
            </a:r>
            <a:r>
              <a:rPr lang="ja-JP" altLang="en-US" sz="1200" dirty="0" smtClean="0"/>
              <a:t>年代中頃にあり、それ以前を「</a:t>
            </a:r>
            <a:r>
              <a:rPr lang="ja-JP" altLang="en-US" sz="1200" dirty="0" smtClean="0">
                <a:solidFill>
                  <a:srgbClr val="FF0000"/>
                </a:solidFill>
              </a:rPr>
              <a:t>人口ボーナス」</a:t>
            </a:r>
            <a:r>
              <a:rPr lang="ja-JP" altLang="en-US" sz="1200" dirty="0" smtClean="0"/>
              <a:t>、現在のように従属人口指数が高くなってゆく状況を「</a:t>
            </a:r>
            <a:r>
              <a:rPr lang="ja-JP" altLang="en-US" sz="1200" dirty="0" smtClean="0">
                <a:solidFill>
                  <a:srgbClr val="FF0000"/>
                </a:solidFill>
              </a:rPr>
              <a:t>人口オーナス</a:t>
            </a:r>
            <a:r>
              <a:rPr lang="ja-JP" altLang="en-US" sz="1200" dirty="0" smtClean="0"/>
              <a:t>」 と呼んでいる。</a:t>
            </a:r>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t>図６　人口的扶養負荷と最小扶養負荷の推移：</a:t>
            </a:r>
            <a:r>
              <a:rPr lang="en-US" altLang="ja-JP" sz="2800" dirty="0" smtClean="0"/>
              <a:t/>
            </a:r>
            <a:br>
              <a:rPr lang="en-US" altLang="ja-JP" sz="2800" dirty="0" smtClean="0"/>
            </a:br>
            <a:r>
              <a:rPr lang="ja-JP" altLang="en-US" sz="2800" dirty="0" smtClean="0"/>
              <a:t>ドイツと日本</a:t>
            </a:r>
            <a:r>
              <a:rPr lang="en-US" sz="2800" dirty="0" smtClean="0"/>
              <a:t> 1950</a:t>
            </a:r>
            <a:r>
              <a:rPr lang="ja-JP" altLang="en-US" sz="2800" dirty="0" smtClean="0"/>
              <a:t>年</a:t>
            </a:r>
            <a:r>
              <a:rPr lang="en-US" sz="2800" dirty="0" smtClean="0"/>
              <a:t>-2060</a:t>
            </a:r>
            <a:r>
              <a:rPr lang="ja-JP" altLang="en-US" sz="2800" dirty="0" smtClean="0"/>
              <a:t>年 </a:t>
            </a:r>
            <a:endParaRPr lang="ja-JP" altLang="en-US" sz="2800" dirty="0">
              <a:latin typeface="ＭＳ 明朝"/>
              <a:ea typeface="ＭＳ 明朝"/>
              <a:cs typeface="ＭＳ 明朝"/>
            </a:endParaRPr>
          </a:p>
        </p:txBody>
      </p:sp>
      <p:pic>
        <p:nvPicPr>
          <p:cNvPr id="4" name="図 3"/>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533400" y="1600200"/>
            <a:ext cx="7315200" cy="4518808"/>
          </a:xfrm>
          <a:prstGeom prst="rect">
            <a:avLst/>
          </a:prstGeom>
          <a:solidFill>
            <a:schemeClr val="bg1"/>
          </a:solidFill>
        </p:spPr>
      </p:pic>
      <p:sp>
        <p:nvSpPr>
          <p:cNvPr id="6" name="テキスト ボックス 5"/>
          <p:cNvSpPr txBox="1"/>
          <p:nvPr/>
        </p:nvSpPr>
        <p:spPr>
          <a:xfrm>
            <a:off x="1219200" y="5791200"/>
            <a:ext cx="6248400" cy="600164"/>
          </a:xfrm>
          <a:prstGeom prst="rect">
            <a:avLst/>
          </a:prstGeom>
          <a:noFill/>
        </p:spPr>
        <p:txBody>
          <a:bodyPr wrap="square" rtlCol="0">
            <a:spAutoFit/>
          </a:bodyPr>
          <a:lstStyle/>
          <a:p>
            <a:r>
              <a:rPr lang="ja-JP" altLang="en-US" sz="1100" dirty="0" smtClean="0"/>
              <a:t>出典：ドイツ統計年鑑及び第</a:t>
            </a:r>
            <a:r>
              <a:rPr lang="en-US" sz="1100" dirty="0" smtClean="0"/>
              <a:t>9</a:t>
            </a:r>
            <a:r>
              <a:rPr lang="ja-JP" altLang="en-US" sz="1100" dirty="0" smtClean="0"/>
              <a:t>回調整人口推移のヴァリエーション</a:t>
            </a:r>
            <a:r>
              <a:rPr lang="en-US" sz="1100" dirty="0" smtClean="0"/>
              <a:t>2a(Kaufmann 2005:212)</a:t>
            </a:r>
            <a:r>
              <a:rPr lang="ja-JP" altLang="en-US" sz="1100" dirty="0" smtClean="0"/>
              <a:t>。</a:t>
            </a:r>
            <a:endParaRPr lang="en-US" altLang="ja-JP" sz="1100" dirty="0" smtClean="0"/>
          </a:p>
          <a:p>
            <a:r>
              <a:rPr lang="ja-JP" altLang="en-US" sz="1100" dirty="0" smtClean="0"/>
              <a:t>なお、長期的な最小扶養負荷については、両資料より該当年次の生命表（</a:t>
            </a:r>
            <a:r>
              <a:rPr lang="en-US" sz="1100" dirty="0" smtClean="0"/>
              <a:t>2005</a:t>
            </a:r>
            <a:r>
              <a:rPr lang="ja-JP" altLang="en-US" sz="1100" dirty="0" smtClean="0"/>
              <a:t>年以降は中位推計仮定値）より年齢構造を算出した。 </a:t>
            </a:r>
            <a:endParaRPr kumimoji="1" lang="ja-JP" altLang="en-US" sz="1100" dirty="0">
              <a:latin typeface="ＭＳ 明朝"/>
              <a:ea typeface="ＭＳ 明朝"/>
              <a:cs typeface="ＭＳ 明朝"/>
            </a:endParaRPr>
          </a:p>
        </p:txBody>
      </p:sp>
      <p:sp>
        <p:nvSpPr>
          <p:cNvPr id="9" name="テキスト ボックス 8"/>
          <p:cNvSpPr txBox="1"/>
          <p:nvPr/>
        </p:nvSpPr>
        <p:spPr>
          <a:xfrm>
            <a:off x="7315200" y="2133601"/>
            <a:ext cx="1524000" cy="2970043"/>
          </a:xfrm>
          <a:prstGeom prst="rect">
            <a:avLst/>
          </a:prstGeom>
          <a:noFill/>
        </p:spPr>
        <p:txBody>
          <a:bodyPr wrap="square" rtlCol="0">
            <a:spAutoFit/>
          </a:bodyPr>
          <a:lstStyle/>
          <a:p>
            <a:r>
              <a:rPr lang="ja-JP" altLang="en-US" sz="1100" dirty="0" smtClean="0"/>
              <a:t>長期的な最小扶養負荷曲線（</a:t>
            </a:r>
            <a:r>
              <a:rPr lang="ja-JP" altLang="en-US" sz="1100" dirty="0" smtClean="0">
                <a:solidFill>
                  <a:schemeClr val="accent2"/>
                </a:solidFill>
              </a:rPr>
              <a:t>仮に人口再生産レベルの出生率が維持されていたとした場合の理論上の扶養負荷</a:t>
            </a:r>
            <a:r>
              <a:rPr lang="ja-JP" altLang="en-US" sz="1100" dirty="0" smtClean="0"/>
              <a:t>） </a:t>
            </a:r>
            <a:r>
              <a:rPr lang="en-US" altLang="ja-JP" sz="1100" dirty="0" smtClean="0"/>
              <a:t>−</a:t>
            </a:r>
            <a:r>
              <a:rPr lang="ja-JP" altLang="en-US" sz="1100" dirty="0" smtClean="0"/>
              <a:t>人口学的総負荷 との乖離部分</a:t>
            </a:r>
            <a:endParaRPr lang="en-US" altLang="ja-JP" sz="1100" dirty="0" smtClean="0"/>
          </a:p>
          <a:p>
            <a:endParaRPr lang="en-US" altLang="ja-JP" sz="1100" dirty="0" smtClean="0"/>
          </a:p>
          <a:p>
            <a:r>
              <a:rPr lang="ja-JP" altLang="en-US" sz="1100" dirty="0" smtClean="0"/>
              <a:t>＝</a:t>
            </a:r>
            <a:r>
              <a:rPr lang="en-US" sz="1100" dirty="0" smtClean="0"/>
              <a:t>1972</a:t>
            </a:r>
            <a:r>
              <a:rPr lang="ja-JP" altLang="en-US" sz="1100" dirty="0" smtClean="0"/>
              <a:t>年以降の「出生数不足」がもたらした</a:t>
            </a:r>
            <a:r>
              <a:rPr lang="en-US" sz="1100" dirty="0" smtClean="0"/>
              <a:t>1985</a:t>
            </a:r>
            <a:r>
              <a:rPr lang="ja-JP" altLang="en-US" sz="1100" dirty="0" smtClean="0"/>
              <a:t>年から</a:t>
            </a:r>
            <a:r>
              <a:rPr lang="en-US" sz="1100" dirty="0" smtClean="0"/>
              <a:t>2030</a:t>
            </a:r>
            <a:r>
              <a:rPr lang="ja-JP" altLang="en-US" sz="1100" dirty="0" smtClean="0"/>
              <a:t>年までの「節約」部分</a:t>
            </a:r>
            <a:endParaRPr lang="en-US" altLang="ja-JP" sz="1100" dirty="0" smtClean="0"/>
          </a:p>
          <a:p>
            <a:endParaRPr lang="en-US" altLang="ja-JP" sz="1100" dirty="0" smtClean="0"/>
          </a:p>
          <a:p>
            <a:r>
              <a:rPr lang="ja-JP" altLang="en-US" sz="1100" dirty="0" smtClean="0"/>
              <a:t> ＝本来、果たされるべきである「世代間契約」の不履行部分 </a:t>
            </a:r>
            <a:endParaRPr lang="en-US" altLang="ja-JP" sz="1100" dirty="0" smtClean="0"/>
          </a:p>
          <a:p>
            <a:endParaRPr kumimoji="1" lang="ja-JP" altLang="en-US" sz="11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t>図６　人口的扶養負荷と最小扶養負荷の推移：</a:t>
            </a:r>
            <a:r>
              <a:rPr lang="en-US" altLang="ja-JP" sz="2800" dirty="0" smtClean="0"/>
              <a:t/>
            </a:r>
            <a:br>
              <a:rPr lang="en-US" altLang="ja-JP" sz="2800" dirty="0" smtClean="0"/>
            </a:br>
            <a:r>
              <a:rPr lang="ja-JP" altLang="en-US" sz="2800" dirty="0" smtClean="0"/>
              <a:t>ドイツと日本</a:t>
            </a:r>
            <a:r>
              <a:rPr lang="en-US" sz="2800" dirty="0" smtClean="0"/>
              <a:t> 1950</a:t>
            </a:r>
            <a:r>
              <a:rPr lang="ja-JP" altLang="en-US" sz="2800" dirty="0" smtClean="0"/>
              <a:t>年</a:t>
            </a:r>
            <a:r>
              <a:rPr lang="en-US" sz="2800" dirty="0" smtClean="0"/>
              <a:t>-2060</a:t>
            </a:r>
            <a:r>
              <a:rPr lang="ja-JP" altLang="en-US" sz="2800" dirty="0" smtClean="0"/>
              <a:t>年 </a:t>
            </a:r>
            <a:endParaRPr lang="ja-JP" altLang="en-US" sz="2800" dirty="0">
              <a:latin typeface="ＭＳ 明朝"/>
              <a:ea typeface="ＭＳ 明朝"/>
              <a:cs typeface="ＭＳ 明朝"/>
            </a:endParaRPr>
          </a:p>
        </p:txBody>
      </p:sp>
      <p:pic>
        <p:nvPicPr>
          <p:cNvPr id="5" name="図 4"/>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609600" y="1676400"/>
            <a:ext cx="7239000" cy="4471737"/>
          </a:xfrm>
          <a:prstGeom prst="rect">
            <a:avLst/>
          </a:prstGeom>
          <a:solidFill>
            <a:schemeClr val="bg1"/>
          </a:solidFill>
        </p:spPr>
      </p:pic>
      <p:sp>
        <p:nvSpPr>
          <p:cNvPr id="6" name="テキスト ボックス 5"/>
          <p:cNvSpPr txBox="1"/>
          <p:nvPr/>
        </p:nvSpPr>
        <p:spPr>
          <a:xfrm>
            <a:off x="1828800" y="5867400"/>
            <a:ext cx="6019800" cy="762000"/>
          </a:xfrm>
          <a:prstGeom prst="rect">
            <a:avLst/>
          </a:prstGeom>
          <a:noFill/>
        </p:spPr>
        <p:txBody>
          <a:bodyPr wrap="square" rtlCol="0">
            <a:spAutoFit/>
          </a:bodyPr>
          <a:lstStyle/>
          <a:p>
            <a:r>
              <a:rPr lang="ja-JP" altLang="en-US" sz="1100" dirty="0" smtClean="0"/>
              <a:t>出典：</a:t>
            </a:r>
            <a:r>
              <a:rPr lang="en-US" sz="1100" dirty="0" smtClean="0"/>
              <a:t>1950</a:t>
            </a:r>
            <a:r>
              <a:rPr lang="ja-JP" altLang="en-US" sz="1100" dirty="0" smtClean="0"/>
              <a:t>年から</a:t>
            </a:r>
            <a:r>
              <a:rPr lang="en-US" sz="1100" dirty="0" smtClean="0"/>
              <a:t>2000</a:t>
            </a:r>
            <a:r>
              <a:rPr lang="ja-JP" altLang="en-US" sz="1100" dirty="0" smtClean="0"/>
              <a:t>年まで総務省統計局監修（</a:t>
            </a:r>
            <a:r>
              <a:rPr lang="en-US" sz="1100" dirty="0" smtClean="0"/>
              <a:t>2006</a:t>
            </a:r>
            <a:r>
              <a:rPr lang="ja-JP" altLang="en-US" sz="1100" dirty="0" smtClean="0"/>
              <a:t>）「新版　日本長期統計総覧　第</a:t>
            </a:r>
            <a:r>
              <a:rPr lang="en-US" sz="1100" dirty="0" smtClean="0"/>
              <a:t>1</a:t>
            </a:r>
            <a:r>
              <a:rPr lang="ja-JP" altLang="en-US" sz="1100" dirty="0" smtClean="0"/>
              <a:t>巻」日本統計協会。</a:t>
            </a:r>
            <a:r>
              <a:rPr lang="en-US" sz="1100" dirty="0" smtClean="0"/>
              <a:t>2010</a:t>
            </a:r>
            <a:r>
              <a:rPr lang="ja-JP" altLang="en-US" sz="1100" dirty="0" smtClean="0"/>
              <a:t>年</a:t>
            </a:r>
            <a:r>
              <a:rPr lang="en-US" sz="1100" dirty="0" smtClean="0"/>
              <a:t>-2050</a:t>
            </a:r>
            <a:r>
              <a:rPr lang="ja-JP" altLang="en-US" sz="1100" dirty="0" smtClean="0"/>
              <a:t>年までは国立社会保障人口問題研究所「日本の将来推計人口（平成</a:t>
            </a:r>
            <a:r>
              <a:rPr lang="en-US" sz="1100" dirty="0" smtClean="0"/>
              <a:t>18</a:t>
            </a:r>
            <a:r>
              <a:rPr lang="ja-JP" altLang="en-US" sz="1100" dirty="0" smtClean="0"/>
              <a:t>年</a:t>
            </a:r>
            <a:r>
              <a:rPr lang="en-US" sz="1100" dirty="0" smtClean="0"/>
              <a:t>12</a:t>
            </a:r>
            <a:r>
              <a:rPr lang="ja-JP" altLang="en-US" sz="1100" dirty="0" smtClean="0"/>
              <a:t>月推計）中位推計より算出。なお、長期的な最小扶養負荷については、両資料より該当年次の生命表（</a:t>
            </a:r>
            <a:r>
              <a:rPr lang="en-US" sz="1100" dirty="0" smtClean="0"/>
              <a:t>2005</a:t>
            </a:r>
            <a:r>
              <a:rPr lang="ja-JP" altLang="en-US" sz="1100" dirty="0" smtClean="0"/>
              <a:t>年以降は中位推計仮定値）より年齢構造を算出した。 </a:t>
            </a:r>
            <a:endParaRPr kumimoji="1" lang="ja-JP" altLang="en-US" sz="1100" dirty="0">
              <a:latin typeface="ＭＳ 明朝"/>
              <a:ea typeface="ＭＳ 明朝"/>
              <a:cs typeface="ＭＳ 明朝"/>
            </a:endParaRPr>
          </a:p>
        </p:txBody>
      </p:sp>
      <p:sp>
        <p:nvSpPr>
          <p:cNvPr id="7" name="テキスト ボックス 6"/>
          <p:cNvSpPr txBox="1"/>
          <p:nvPr/>
        </p:nvSpPr>
        <p:spPr>
          <a:xfrm>
            <a:off x="7239000" y="1981200"/>
            <a:ext cx="1676400" cy="2292935"/>
          </a:xfrm>
          <a:prstGeom prst="rect">
            <a:avLst/>
          </a:prstGeom>
          <a:noFill/>
        </p:spPr>
        <p:txBody>
          <a:bodyPr wrap="square" rtlCol="0">
            <a:spAutoFit/>
          </a:bodyPr>
          <a:lstStyle/>
          <a:p>
            <a:r>
              <a:rPr lang="ja-JP" altLang="en-US" sz="1100" dirty="0" smtClean="0"/>
              <a:t>日本の場合</a:t>
            </a:r>
            <a:endParaRPr lang="en-US" altLang="ja-JP" sz="1100" dirty="0" smtClean="0"/>
          </a:p>
          <a:p>
            <a:endParaRPr lang="en-US" altLang="ja-JP" sz="1100" dirty="0" smtClean="0"/>
          </a:p>
          <a:p>
            <a:r>
              <a:rPr lang="ja-JP" altLang="en-US" sz="1100" dirty="0" smtClean="0"/>
              <a:t>戦後第一次の出生減退（</a:t>
            </a:r>
            <a:r>
              <a:rPr lang="en-US" sz="1100" dirty="0" smtClean="0"/>
              <a:t>1950-1961</a:t>
            </a:r>
            <a:r>
              <a:rPr lang="ja-JP" altLang="en-US" sz="1100" dirty="0" smtClean="0"/>
              <a:t>年）</a:t>
            </a:r>
            <a:endParaRPr lang="en-US" altLang="ja-JP" sz="1100" dirty="0" smtClean="0"/>
          </a:p>
          <a:p>
            <a:endParaRPr lang="en-US" altLang="ja-JP" sz="1100" dirty="0" smtClean="0"/>
          </a:p>
          <a:p>
            <a:r>
              <a:rPr lang="ja-JP" altLang="en-US" sz="1100" dirty="0" smtClean="0"/>
              <a:t>第二次の出生減退（</a:t>
            </a:r>
            <a:r>
              <a:rPr lang="en-US" sz="1100" dirty="0" smtClean="0"/>
              <a:t>1975</a:t>
            </a:r>
            <a:r>
              <a:rPr lang="ja-JP" altLang="en-US" sz="1100" dirty="0" smtClean="0"/>
              <a:t>年以降）</a:t>
            </a:r>
            <a:endParaRPr lang="en-US" altLang="ja-JP" sz="1100" dirty="0" smtClean="0"/>
          </a:p>
          <a:p>
            <a:r>
              <a:rPr lang="ja-JP" altLang="en-US" sz="1100" dirty="0" smtClean="0"/>
              <a:t>の二つの時期があり、これが最小扶養負荷曲線の形に現れている。</a:t>
            </a:r>
            <a:endParaRPr lang="en-US" altLang="ja-JP" sz="1100" dirty="0" smtClean="0"/>
          </a:p>
          <a:p>
            <a:endParaRPr lang="en-US" altLang="ja-JP" sz="1100" dirty="0" smtClean="0"/>
          </a:p>
          <a:p>
            <a:r>
              <a:rPr lang="ja-JP" altLang="en-US" sz="1100" dirty="0" smtClean="0"/>
              <a:t>ドイツ以上に「節約」部分が大きいことがわかる。 </a:t>
            </a:r>
            <a:endParaRPr kumimoji="1" lang="ja-JP" altLang="en-US" sz="11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smtClean="0"/>
              <a:t>理論的な最適扶養負荷 </a:t>
            </a:r>
            <a:endParaRPr lang="ja-JP" altLang="en-US" dirty="0"/>
          </a:p>
        </p:txBody>
      </p:sp>
      <p:sp>
        <p:nvSpPr>
          <p:cNvPr id="3" name="コンテンツ プレースホルダ 2"/>
          <p:cNvSpPr>
            <a:spLocks noGrp="1"/>
          </p:cNvSpPr>
          <p:nvPr>
            <p:ph idx="1"/>
          </p:nvPr>
        </p:nvSpPr>
        <p:spPr>
          <a:xfrm>
            <a:off x="533400" y="1752600"/>
            <a:ext cx="8305800" cy="4572000"/>
          </a:xfrm>
        </p:spPr>
        <p:txBody>
          <a:bodyPr/>
          <a:lstStyle/>
          <a:p>
            <a:r>
              <a:rPr lang="ja-JP" altLang="en-US" sz="2400" dirty="0" smtClean="0"/>
              <a:t>所与の就業構造、生産性比率、所得分配を持つ、封鎖国民経済を仮定した場合、どのような出生力水準が</a:t>
            </a:r>
            <a:r>
              <a:rPr lang="en-US" sz="2400" dirty="0" smtClean="0"/>
              <a:t>1</a:t>
            </a:r>
            <a:r>
              <a:rPr lang="ja-JP" altLang="en-US" sz="2400" dirty="0" smtClean="0"/>
              <a:t>人あたり国民所得を最大化するだろうか？</a:t>
            </a:r>
            <a:endParaRPr lang="en-US" altLang="ja-JP" sz="2400" dirty="0" smtClean="0"/>
          </a:p>
          <a:p>
            <a:r>
              <a:rPr lang="ja-JP" altLang="en-US" sz="2400" dirty="0" smtClean="0"/>
              <a:t>人口再生率が最小扶養負荷に与える影響 をモデル化</a:t>
            </a:r>
            <a:endParaRPr lang="en-US" altLang="ja-JP" sz="2400" dirty="0" smtClean="0"/>
          </a:p>
          <a:p>
            <a:r>
              <a:rPr lang="ja-JP" altLang="en-US" sz="2400" dirty="0" smtClean="0"/>
              <a:t>最小扶養負荷</a:t>
            </a:r>
            <a:r>
              <a:rPr lang="en-US" sz="2400" dirty="0" err="1" smtClean="0"/>
              <a:t>T(r</a:t>
            </a:r>
            <a:r>
              <a:rPr lang="en-US" sz="2400" dirty="0" smtClean="0"/>
              <a:t>)</a:t>
            </a:r>
            <a:r>
              <a:rPr lang="ja-JP" altLang="en-US" sz="2400" dirty="0" smtClean="0"/>
              <a:t> </a:t>
            </a:r>
            <a:endParaRPr lang="en-US" altLang="ja-JP" sz="2400" dirty="0" smtClean="0"/>
          </a:p>
          <a:p>
            <a:pPr>
              <a:buFont typeface="Wingdings" charset="2"/>
              <a:buChar char="Ø"/>
            </a:pPr>
            <a:r>
              <a:rPr lang="ja-JP" altLang="en-US" sz="2400" dirty="0" smtClean="0"/>
              <a:t>＝１＋（</a:t>
            </a:r>
            <a:r>
              <a:rPr lang="en-US" altLang="ja-JP" sz="2400" dirty="0" smtClean="0"/>
              <a:t>J</a:t>
            </a:r>
            <a:r>
              <a:rPr lang="ja-JP" altLang="en-US" sz="2400" baseline="-25000" dirty="0" smtClean="0"/>
              <a:t>０</a:t>
            </a:r>
            <a:r>
              <a:rPr lang="ja-JP" altLang="en-US" sz="2400" dirty="0" smtClean="0"/>
              <a:t>／</a:t>
            </a:r>
            <a:r>
              <a:rPr lang="en-US" altLang="ja-JP" sz="2400" dirty="0" smtClean="0"/>
              <a:t>E</a:t>
            </a:r>
            <a:r>
              <a:rPr lang="ja-JP" altLang="en-US" sz="2400" baseline="-25000" dirty="0" smtClean="0"/>
              <a:t>０</a:t>
            </a:r>
            <a:r>
              <a:rPr lang="ja-JP" altLang="en-US" sz="2400" dirty="0" smtClean="0"/>
              <a:t>）＊</a:t>
            </a:r>
            <a:r>
              <a:rPr lang="en-US" altLang="ja-JP" sz="2400" dirty="0" smtClean="0"/>
              <a:t>R+</a:t>
            </a:r>
            <a:r>
              <a:rPr lang="ja-JP" altLang="en-US" sz="2400" dirty="0" smtClean="0"/>
              <a:t>（</a:t>
            </a:r>
            <a:r>
              <a:rPr lang="en-US" altLang="ja-JP" sz="2400" dirty="0" smtClean="0"/>
              <a:t>A</a:t>
            </a:r>
            <a:r>
              <a:rPr lang="ja-JP" altLang="en-US" sz="2400" baseline="-25000" dirty="0" smtClean="0"/>
              <a:t>０</a:t>
            </a:r>
            <a:r>
              <a:rPr lang="ja-JP" altLang="en-US" sz="2400" dirty="0" smtClean="0"/>
              <a:t>／</a:t>
            </a:r>
            <a:r>
              <a:rPr lang="en-US" altLang="ja-JP" sz="2400" dirty="0" smtClean="0"/>
              <a:t>E</a:t>
            </a:r>
            <a:r>
              <a:rPr lang="ja-JP" altLang="en-US" sz="2400" baseline="-25000" dirty="0" smtClean="0"/>
              <a:t>０</a:t>
            </a:r>
            <a:r>
              <a:rPr lang="ja-JP" altLang="en-US" sz="2400" dirty="0" smtClean="0"/>
              <a:t>）／</a:t>
            </a:r>
            <a:r>
              <a:rPr lang="en-US" altLang="ja-JP" sz="2400" dirty="0" smtClean="0"/>
              <a:t>R</a:t>
            </a:r>
            <a:endParaRPr lang="en-US" altLang="ja-JP" sz="2400" baseline="-25000" dirty="0" smtClean="0"/>
          </a:p>
          <a:p>
            <a:pPr>
              <a:buFont typeface="Wingdings" charset="2"/>
              <a:buChar char="Ø"/>
            </a:pPr>
            <a:r>
              <a:rPr lang="ja-JP" altLang="en-US" sz="2400" dirty="0" smtClean="0"/>
              <a:t>＝１＋（基準年次の若年指数）</a:t>
            </a:r>
            <a:r>
              <a:rPr lang="en-US" altLang="ja-JP" sz="2400" dirty="0" smtClean="0"/>
              <a:t>×</a:t>
            </a:r>
            <a:r>
              <a:rPr lang="ja-JP" altLang="en-US" sz="2400" dirty="0" smtClean="0"/>
              <a:t>純再生産率＋（基準年次の老年指数）</a:t>
            </a:r>
            <a:r>
              <a:rPr lang="en-US" altLang="ja-JP" sz="2400" dirty="0" smtClean="0"/>
              <a:t>÷</a:t>
            </a:r>
            <a:r>
              <a:rPr lang="ja-JP" altLang="en-US" sz="2400" dirty="0" smtClean="0"/>
              <a:t>純再生産率</a:t>
            </a:r>
            <a:endParaRPr lang="en-US" altLang="ja-JP" sz="2400" dirty="0" smtClean="0"/>
          </a:p>
          <a:p>
            <a:pPr>
              <a:buFont typeface="Wingdings" charset="2"/>
              <a:buChar char="Ø"/>
            </a:pPr>
            <a:r>
              <a:rPr lang="ja-JP" altLang="en-US" sz="2400" dirty="0" smtClean="0"/>
              <a:t>純再生産率</a:t>
            </a:r>
            <a:r>
              <a:rPr lang="en-US" sz="2400" dirty="0" smtClean="0"/>
              <a:t>R</a:t>
            </a:r>
            <a:r>
              <a:rPr lang="ja-JP" altLang="en-US" sz="2400" dirty="0" smtClean="0"/>
              <a:t>＝１の時は、</a:t>
            </a:r>
            <a:r>
              <a:rPr lang="en-US" sz="2400" dirty="0" err="1" smtClean="0"/>
              <a:t>T(r</a:t>
            </a:r>
            <a:r>
              <a:rPr lang="en-US" sz="2400" dirty="0" smtClean="0"/>
              <a:t>)</a:t>
            </a:r>
            <a:r>
              <a:rPr lang="ja-JP" altLang="en-US" sz="2400" dirty="0" smtClean="0"/>
              <a:t>＝１＋</a:t>
            </a:r>
            <a:r>
              <a:rPr lang="en-US" sz="2400" dirty="0" smtClean="0"/>
              <a:t>(</a:t>
            </a:r>
            <a:r>
              <a:rPr lang="en-US" altLang="ja-JP" sz="2400" dirty="0" smtClean="0"/>
              <a:t>J</a:t>
            </a:r>
            <a:r>
              <a:rPr lang="ja-JP" altLang="en-US" sz="2400" baseline="-25000" dirty="0" smtClean="0"/>
              <a:t>０</a:t>
            </a:r>
            <a:r>
              <a:rPr lang="en-US" sz="2400" dirty="0" smtClean="0"/>
              <a:t>/</a:t>
            </a:r>
            <a:r>
              <a:rPr lang="en-US" altLang="ja-JP" sz="2400" dirty="0" smtClean="0"/>
              <a:t>E</a:t>
            </a:r>
            <a:r>
              <a:rPr lang="ja-JP" altLang="en-US" sz="2400" baseline="-25000" dirty="0" smtClean="0"/>
              <a:t>０</a:t>
            </a:r>
            <a:r>
              <a:rPr lang="en-US" sz="2400" dirty="0" smtClean="0"/>
              <a:t>)+(</a:t>
            </a:r>
            <a:r>
              <a:rPr lang="en-US" altLang="ja-JP" sz="2400" dirty="0" smtClean="0"/>
              <a:t>A</a:t>
            </a:r>
            <a:r>
              <a:rPr lang="ja-JP" altLang="en-US" sz="2400" baseline="-25000" dirty="0" smtClean="0"/>
              <a:t>０</a:t>
            </a:r>
            <a:r>
              <a:rPr lang="ja-JP" altLang="en-US" sz="2400" dirty="0" smtClean="0"/>
              <a:t>／</a:t>
            </a:r>
            <a:r>
              <a:rPr lang="en-US" altLang="ja-JP" sz="2400" dirty="0" smtClean="0"/>
              <a:t>E</a:t>
            </a:r>
            <a:r>
              <a:rPr lang="ja-JP" altLang="en-US" sz="2400" baseline="-25000" dirty="0" smtClean="0"/>
              <a:t>０</a:t>
            </a:r>
            <a:r>
              <a:rPr lang="en-US" sz="2400" dirty="0" smtClean="0"/>
              <a:t>)</a:t>
            </a:r>
            <a:r>
              <a:rPr lang="ja-JP" altLang="en-US" sz="2400" dirty="0" smtClean="0"/>
              <a:t>で、元の生命表人口における長期的最小扶養負荷と同じ。</a:t>
            </a:r>
            <a:endParaRPr lang="en-US" altLang="ja-JP" sz="2400" dirty="0" smtClean="0"/>
          </a:p>
          <a:p>
            <a:endParaRPr lang="en-US" altLang="ja-JP" sz="2400" dirty="0" smtClean="0">
              <a:solidFill>
                <a:srgbClr val="BE0204"/>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t>図７　理論的な最適扶養負荷 </a:t>
            </a:r>
            <a:r>
              <a:rPr lang="en-US" altLang="ja-JP" sz="2800" dirty="0" smtClean="0"/>
              <a:t/>
            </a:r>
            <a:br>
              <a:rPr lang="en-US" altLang="ja-JP" sz="2800" dirty="0" smtClean="0"/>
            </a:br>
            <a:r>
              <a:rPr lang="ja-JP" altLang="en-US" sz="2800" dirty="0" smtClean="0"/>
              <a:t>ドイツと日本</a:t>
            </a:r>
            <a:endParaRPr lang="ja-JP" altLang="en-US" sz="2800" dirty="0">
              <a:ea typeface="ＭＳ 明朝"/>
              <a:cs typeface="ＭＳ 明朝"/>
            </a:endParaRPr>
          </a:p>
        </p:txBody>
      </p:sp>
      <p:pic>
        <p:nvPicPr>
          <p:cNvPr id="4" name="図 3"/>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533400" y="1676400"/>
            <a:ext cx="7108931" cy="4419600"/>
          </a:xfrm>
          <a:prstGeom prst="rect">
            <a:avLst/>
          </a:prstGeom>
        </p:spPr>
      </p:pic>
      <p:sp>
        <p:nvSpPr>
          <p:cNvPr id="5" name="テキスト ボックス 4"/>
          <p:cNvSpPr txBox="1"/>
          <p:nvPr/>
        </p:nvSpPr>
        <p:spPr>
          <a:xfrm>
            <a:off x="7086600" y="1828800"/>
            <a:ext cx="1905000" cy="3985706"/>
          </a:xfrm>
          <a:prstGeom prst="rect">
            <a:avLst/>
          </a:prstGeom>
          <a:noFill/>
        </p:spPr>
        <p:txBody>
          <a:bodyPr wrap="square" rtlCol="0">
            <a:spAutoFit/>
          </a:bodyPr>
          <a:lstStyle/>
          <a:p>
            <a:r>
              <a:rPr lang="ja-JP" altLang="en-US" sz="1100" dirty="0" smtClean="0"/>
              <a:t>純再生産率（ある平均寿命のもとで女性が自らを再生産する確率）が</a:t>
            </a:r>
            <a:r>
              <a:rPr lang="en-US" sz="1100" dirty="0" smtClean="0"/>
              <a:t>1.0</a:t>
            </a:r>
            <a:r>
              <a:rPr lang="ja-JP" altLang="en-US" sz="1100" dirty="0" smtClean="0"/>
              <a:t>の値を取る時に、扶養負荷は最小値の</a:t>
            </a:r>
            <a:r>
              <a:rPr lang="en-US" sz="1100" dirty="0" smtClean="0"/>
              <a:t>1</a:t>
            </a:r>
            <a:r>
              <a:rPr lang="ja-JP" altLang="en-US" sz="1100" dirty="0" smtClean="0"/>
              <a:t>人あたり</a:t>
            </a:r>
            <a:r>
              <a:rPr lang="en-US" sz="1100" dirty="0" smtClean="0"/>
              <a:t>1.07</a:t>
            </a:r>
            <a:r>
              <a:rPr lang="ja-JP" altLang="en-US" sz="1100" dirty="0" smtClean="0"/>
              <a:t>人（図中は自分自身も含めた値なので</a:t>
            </a:r>
            <a:r>
              <a:rPr lang="en-US" sz="1100" dirty="0" smtClean="0"/>
              <a:t>2.07</a:t>
            </a:r>
            <a:r>
              <a:rPr lang="ja-JP" altLang="en-US" sz="1100" dirty="0" smtClean="0"/>
              <a:t>人） </a:t>
            </a:r>
            <a:endParaRPr lang="en-US" altLang="ja-JP" sz="1100" dirty="0" smtClean="0"/>
          </a:p>
          <a:p>
            <a:endParaRPr lang="en-US" altLang="ja-JP" sz="1100" dirty="0" smtClean="0"/>
          </a:p>
          <a:p>
            <a:r>
              <a:rPr lang="ja-JP" altLang="en-US" sz="1100" dirty="0" smtClean="0"/>
              <a:t>純再生産率が約</a:t>
            </a:r>
            <a:r>
              <a:rPr lang="en-US" sz="1100" dirty="0" smtClean="0"/>
              <a:t>0.9</a:t>
            </a:r>
            <a:r>
              <a:rPr lang="ja-JP" altLang="en-US" sz="1100" dirty="0" smtClean="0"/>
              <a:t>から</a:t>
            </a:r>
            <a:r>
              <a:rPr lang="en-US" sz="1100" dirty="0" smtClean="0"/>
              <a:t>1.2</a:t>
            </a:r>
            <a:r>
              <a:rPr lang="ja-JP" altLang="en-US" sz="1100" dirty="0" smtClean="0"/>
              <a:t>までは負荷はほとんど変化しない 。</a:t>
            </a:r>
            <a:endParaRPr lang="en-US" altLang="ja-JP" sz="1100" dirty="0" smtClean="0"/>
          </a:p>
          <a:p>
            <a:endParaRPr lang="en-US" altLang="ja-JP" sz="1100" dirty="0" smtClean="0"/>
          </a:p>
          <a:p>
            <a:r>
              <a:rPr lang="ja-JP" altLang="en-US" sz="1100" dirty="0" smtClean="0"/>
              <a:t>再生産率が高くなれば（出生力の上昇、グラフの右方向）、その分、若年人口に対する扶養負荷は高まる 。</a:t>
            </a:r>
            <a:endParaRPr lang="en-US" altLang="ja-JP" sz="1100" dirty="0" smtClean="0"/>
          </a:p>
          <a:p>
            <a:endParaRPr lang="en-US" altLang="ja-JP" sz="1100" dirty="0" smtClean="0"/>
          </a:p>
          <a:p>
            <a:r>
              <a:rPr lang="ja-JP" altLang="en-US" sz="1100" dirty="0" smtClean="0">
                <a:solidFill>
                  <a:srgbClr val="FF0000"/>
                </a:solidFill>
              </a:rPr>
              <a:t>再生産率が１より低くなる（出生力の低下、グラフの左方向）側では、負荷のカーブが急速に上昇する 。</a:t>
            </a:r>
            <a:endParaRPr lang="en-US" altLang="ja-JP" sz="1100" dirty="0" smtClean="0">
              <a:solidFill>
                <a:srgbClr val="FF0000"/>
              </a:solidFill>
            </a:endParaRPr>
          </a:p>
          <a:p>
            <a:endParaRPr kumimoji="1" lang="en-US" altLang="ja-JP" sz="1100" dirty="0" smtClean="0">
              <a:latin typeface="ＭＳ 明朝"/>
              <a:ea typeface="ＭＳ 明朝"/>
              <a:cs typeface="ＭＳ 明朝"/>
            </a:endParaRPr>
          </a:p>
          <a:p>
            <a:endParaRPr lang="en-US" altLang="ja-JP" sz="1100" dirty="0" smtClean="0">
              <a:latin typeface="ＭＳ 明朝"/>
              <a:ea typeface="ＭＳ 明朝"/>
              <a:cs typeface="ＭＳ 明朝"/>
            </a:endParaRPr>
          </a:p>
          <a:p>
            <a:endParaRPr kumimoji="1" lang="ja-JP" altLang="en-US" sz="1100" dirty="0">
              <a:latin typeface="ＭＳ 明朝"/>
              <a:ea typeface="ＭＳ 明朝"/>
              <a:cs typeface="ＭＳ 明朝"/>
            </a:endParaRPr>
          </a:p>
        </p:txBody>
      </p:sp>
      <p:cxnSp>
        <p:nvCxnSpPr>
          <p:cNvPr id="7" name="直線コネクタ 6"/>
          <p:cNvCxnSpPr/>
          <p:nvPr/>
        </p:nvCxnSpPr>
        <p:spPr>
          <a:xfrm rot="5400000">
            <a:off x="1143794" y="3962400"/>
            <a:ext cx="3961606" cy="794"/>
          </a:xfrm>
          <a:prstGeom prst="line">
            <a:avLst/>
          </a:prstGeom>
          <a:ln w="22225">
            <a:solidFill>
              <a:schemeClr val="accent2"/>
            </a:solidFill>
            <a:prstDash val="sysDash"/>
          </a:ln>
          <a:effectLst/>
        </p:spPr>
        <p:style>
          <a:lnRef idx="2">
            <a:schemeClr val="accent1"/>
          </a:lnRef>
          <a:fillRef idx="0">
            <a:schemeClr val="accent1"/>
          </a:fillRef>
          <a:effectRef idx="1">
            <a:schemeClr val="accent1"/>
          </a:effectRef>
          <a:fontRef idx="minor">
            <a:schemeClr val="tx1"/>
          </a:fontRef>
        </p:style>
      </p:cxnSp>
      <p:sp>
        <p:nvSpPr>
          <p:cNvPr id="20" name="線吹き出し 1 (枠付き) 19"/>
          <p:cNvSpPr/>
          <p:nvPr/>
        </p:nvSpPr>
        <p:spPr>
          <a:xfrm>
            <a:off x="2286000" y="6019800"/>
            <a:ext cx="2133600" cy="609600"/>
          </a:xfrm>
          <a:prstGeom prst="borderCallout1">
            <a:avLst>
              <a:gd name="adj1" fmla="val 18750"/>
              <a:gd name="adj2" fmla="val -8333"/>
              <a:gd name="adj3" fmla="val -682255"/>
              <a:gd name="adj4" fmla="val -10897"/>
            </a:avLst>
          </a:prstGeom>
          <a:solidFill>
            <a:schemeClr val="bg1"/>
          </a:solidFill>
          <a:ln>
            <a:solidFill>
              <a:schemeClr val="accent6"/>
            </a:solidFill>
            <a:prstDash val="sysDash"/>
            <a:tailEnd type="arrow"/>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smtClean="0">
                <a:solidFill>
                  <a:schemeClr val="tx1"/>
                </a:solidFill>
                <a:latin typeface="ＭＳ 明朝"/>
                <a:ea typeface="ＭＳ 明朝"/>
                <a:cs typeface="ＭＳ 明朝"/>
              </a:rPr>
              <a:t>現在の再生産水準　</a:t>
            </a:r>
            <a:endParaRPr lang="en-US" altLang="ja-JP" sz="1000" dirty="0" smtClean="0">
              <a:solidFill>
                <a:schemeClr val="tx1"/>
              </a:solidFill>
              <a:latin typeface="ＭＳ 明朝"/>
              <a:ea typeface="ＭＳ 明朝"/>
              <a:cs typeface="ＭＳ 明朝"/>
            </a:endParaRPr>
          </a:p>
          <a:p>
            <a:pPr algn="ctr"/>
            <a:r>
              <a:rPr lang="ja-JP" altLang="en-US" sz="1000" dirty="0" smtClean="0">
                <a:solidFill>
                  <a:schemeClr val="tx1"/>
                </a:solidFill>
                <a:latin typeface="ＭＳ 明朝"/>
                <a:ea typeface="ＭＳ 明朝"/>
                <a:cs typeface="ＭＳ 明朝"/>
              </a:rPr>
              <a:t>ドイツ＝約</a:t>
            </a:r>
            <a:r>
              <a:rPr lang="en-US" sz="1000" dirty="0" smtClean="0">
                <a:solidFill>
                  <a:schemeClr val="tx1"/>
                </a:solidFill>
                <a:latin typeface="ＭＳ 明朝"/>
                <a:ea typeface="ＭＳ 明朝"/>
                <a:cs typeface="ＭＳ 明朝"/>
              </a:rPr>
              <a:t>0.65</a:t>
            </a:r>
          </a:p>
          <a:p>
            <a:pPr algn="ctr"/>
            <a:r>
              <a:rPr lang="ja-JP" altLang="en-US" sz="1000" dirty="0" smtClean="0">
                <a:solidFill>
                  <a:schemeClr val="tx1"/>
                </a:solidFill>
                <a:latin typeface="ＭＳ 明朝"/>
                <a:ea typeface="ＭＳ 明朝"/>
                <a:cs typeface="ＭＳ 明朝"/>
              </a:rPr>
              <a:t>日本＝</a:t>
            </a:r>
            <a:r>
              <a:rPr lang="en-US" sz="1000" dirty="0" smtClean="0">
                <a:solidFill>
                  <a:schemeClr val="tx1"/>
                </a:solidFill>
                <a:latin typeface="ＭＳ 明朝"/>
                <a:ea typeface="ＭＳ 明朝"/>
                <a:cs typeface="ＭＳ 明朝"/>
              </a:rPr>
              <a:t>2009</a:t>
            </a:r>
            <a:r>
              <a:rPr lang="ja-JP" altLang="en-US" sz="1000" dirty="0" smtClean="0">
                <a:solidFill>
                  <a:schemeClr val="tx1"/>
                </a:solidFill>
                <a:latin typeface="ＭＳ 明朝"/>
                <a:ea typeface="ＭＳ 明朝"/>
                <a:cs typeface="ＭＳ 明朝"/>
              </a:rPr>
              <a:t>年現在</a:t>
            </a:r>
            <a:r>
              <a:rPr lang="en-US" sz="1000" dirty="0" smtClean="0">
                <a:solidFill>
                  <a:schemeClr val="tx1"/>
                </a:solidFill>
                <a:latin typeface="ＭＳ 明朝"/>
                <a:ea typeface="ＭＳ 明朝"/>
                <a:cs typeface="ＭＳ 明朝"/>
              </a:rPr>
              <a:t>0.64</a:t>
            </a:r>
            <a:endParaRPr kumimoji="1" lang="ja-JP" altLang="en-US" sz="1000" dirty="0">
              <a:solidFill>
                <a:schemeClr val="tx1"/>
              </a:solidFill>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nchorCtr="0"/>
          <a:lstStyle/>
          <a:p>
            <a:r>
              <a:rPr lang="ja-JP" altLang="en-US" sz="3200" dirty="0" smtClean="0"/>
              <a:t>「縮減する社会」では</a:t>
            </a:r>
            <a:r>
              <a:rPr lang="en-US" altLang="ja-JP" sz="3200" dirty="0" smtClean="0"/>
              <a:t/>
            </a:r>
            <a:br>
              <a:rPr lang="en-US" altLang="ja-JP" sz="3200" dirty="0" smtClean="0"/>
            </a:br>
            <a:r>
              <a:rPr lang="ja-JP" altLang="en-US" sz="3200" dirty="0" smtClean="0"/>
              <a:t>分配を巡る衝突が深刻化する。 </a:t>
            </a:r>
            <a:endParaRPr lang="ja-JP" altLang="en-US" sz="3200" dirty="0"/>
          </a:p>
        </p:txBody>
      </p:sp>
      <p:sp>
        <p:nvSpPr>
          <p:cNvPr id="3" name="コンテンツ プレースホルダ 2"/>
          <p:cNvSpPr>
            <a:spLocks noGrp="1"/>
          </p:cNvSpPr>
          <p:nvPr>
            <p:ph idx="1"/>
          </p:nvPr>
        </p:nvSpPr>
        <p:spPr/>
        <p:txBody>
          <a:bodyPr/>
          <a:lstStyle/>
          <a:p>
            <a:r>
              <a:rPr lang="ja-JP" altLang="en-US" dirty="0" smtClean="0"/>
              <a:t>「分配の公平」の問題</a:t>
            </a:r>
            <a:endParaRPr lang="en-US" altLang="ja-JP" dirty="0" smtClean="0"/>
          </a:p>
          <a:p>
            <a:pPr>
              <a:buFont typeface="Wingdings" charset="2"/>
              <a:buChar char="Ø"/>
            </a:pPr>
            <a:r>
              <a:rPr lang="ja-JP" altLang="en-US" dirty="0" smtClean="0"/>
              <a:t>生産過程から</a:t>
            </a:r>
            <a:r>
              <a:rPr lang="ja-JP" altLang="en-US" dirty="0" smtClean="0">
                <a:solidFill>
                  <a:srgbClr val="FF0000"/>
                </a:solidFill>
              </a:rPr>
              <a:t>再生産過程における社会的不平等へ</a:t>
            </a:r>
            <a:r>
              <a:rPr lang="ja-JP" altLang="en-US" dirty="0" smtClean="0"/>
              <a:t>と焦点が移行してゆく。 </a:t>
            </a:r>
            <a:endParaRPr lang="en-US" altLang="ja-JP" dirty="0" smtClean="0"/>
          </a:p>
          <a:p>
            <a:pPr>
              <a:buFont typeface="Wingdings" charset="2"/>
              <a:buChar char="Ø"/>
            </a:pPr>
            <a:r>
              <a:rPr lang="ja-JP" altLang="en-US" dirty="0" smtClean="0"/>
              <a:t>ジェンダー間の公平 </a:t>
            </a:r>
            <a:endParaRPr lang="en-US" altLang="ja-JP" dirty="0" smtClean="0"/>
          </a:p>
          <a:p>
            <a:pPr>
              <a:buFont typeface="Wingdings" charset="2"/>
              <a:buChar char="Ø"/>
            </a:pPr>
            <a:r>
              <a:rPr lang="ja-JP" altLang="en-US" dirty="0" smtClean="0"/>
              <a:t>世代間の公平 </a:t>
            </a:r>
            <a:endParaRPr lang="en-US" altLang="ja-JP" dirty="0" smtClean="0"/>
          </a:p>
          <a:p>
            <a:pPr>
              <a:buFont typeface="Wingdings" charset="2"/>
              <a:buChar char="Ø"/>
            </a:pPr>
            <a:r>
              <a:rPr lang="ja-JP" altLang="en-US" dirty="0" smtClean="0"/>
              <a:t>子どもを持つ者と子どもを持たない者の間の公平　</a:t>
            </a:r>
            <a:endParaRPr lang="ja-JP" altLang="en-US" dirty="0"/>
          </a:p>
        </p:txBody>
      </p:sp>
      <p:sp>
        <p:nvSpPr>
          <p:cNvPr id="5" name="テキスト ボックス 4"/>
          <p:cNvSpPr txBox="1"/>
          <p:nvPr/>
        </p:nvSpPr>
        <p:spPr>
          <a:xfrm>
            <a:off x="2667000" y="5029200"/>
            <a:ext cx="5715000" cy="430887"/>
          </a:xfrm>
          <a:prstGeom prst="rect">
            <a:avLst/>
          </a:prstGeom>
          <a:noFill/>
        </p:spPr>
        <p:txBody>
          <a:bodyPr wrap="square" rtlCol="0">
            <a:spAutoFit/>
          </a:bodyPr>
          <a:lstStyle/>
          <a:p>
            <a:r>
              <a:rPr lang="ja-JP" altLang="en-US" sz="1100" b="1" dirty="0" smtClean="0"/>
              <a:t>親としての責任を担う者と担わない者に成人人口が両極化 </a:t>
            </a:r>
            <a:r>
              <a:rPr lang="ja-JP" altLang="en-US" sz="1100" b="1" dirty="0" smtClean="0">
                <a:latin typeface="ＭＳ 明朝"/>
                <a:ea typeface="ＭＳ 明朝"/>
                <a:cs typeface="ＭＳ 明朝"/>
              </a:rPr>
              <a:t>、無子割合の上昇</a:t>
            </a:r>
            <a:r>
              <a:rPr lang="en-US" altLang="ja-JP" sz="1100" b="1" dirty="0" smtClean="0">
                <a:latin typeface="ＭＳ 明朝"/>
                <a:ea typeface="ＭＳ 明朝"/>
                <a:cs typeface="ＭＳ 明朝"/>
              </a:rPr>
              <a:t>(30%)</a:t>
            </a:r>
            <a:r>
              <a:rPr lang="ja-JP" altLang="en-US" sz="1100" b="1" dirty="0" smtClean="0">
                <a:latin typeface="ＭＳ 明朝"/>
                <a:ea typeface="ＭＳ 明朝"/>
                <a:cs typeface="ＭＳ 明朝"/>
              </a:rPr>
              <a:t>、子育てに対する「構造化された無配慮」 </a:t>
            </a:r>
            <a:endParaRPr lang="en-US" altLang="ja-JP" sz="1100" b="1" dirty="0" smtClean="0">
              <a:latin typeface="ＭＳ 明朝"/>
              <a:ea typeface="ＭＳ 明朝"/>
              <a:cs typeface="ＭＳ 明朝"/>
            </a:endParaRPr>
          </a:p>
        </p:txBody>
      </p:sp>
      <p:sp>
        <p:nvSpPr>
          <p:cNvPr id="6" name="テキスト ボックス 5"/>
          <p:cNvSpPr txBox="1"/>
          <p:nvPr/>
        </p:nvSpPr>
        <p:spPr>
          <a:xfrm>
            <a:off x="3657600" y="3886200"/>
            <a:ext cx="4572000" cy="600164"/>
          </a:xfrm>
          <a:prstGeom prst="rect">
            <a:avLst/>
          </a:prstGeom>
          <a:noFill/>
        </p:spPr>
        <p:txBody>
          <a:bodyPr wrap="square" rtlCol="0">
            <a:spAutoFit/>
          </a:bodyPr>
          <a:lstStyle/>
          <a:p>
            <a:r>
              <a:rPr lang="en-US" sz="1100" dirty="0" smtClean="0"/>
              <a:t>1950</a:t>
            </a:r>
            <a:r>
              <a:rPr lang="ja-JP" altLang="en-US" sz="1100" dirty="0" smtClean="0"/>
              <a:t>年以降に生まれた世代が「数的に僅かな後継世代しか産み出さなかった」という状況があり、この結果、彼らの後継世代は行動の自由を継続的に制限され、先行世代が残した過剰な義務を負う 。</a:t>
            </a:r>
            <a:endParaRPr kumimoji="1" lang="ja-JP" altLang="en-US" sz="11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304800"/>
            <a:ext cx="8042275" cy="1216025"/>
          </a:xfrm>
        </p:spPr>
        <p:txBody>
          <a:bodyPr anchor="ctr" anchorCtr="0"/>
          <a:lstStyle/>
          <a:p>
            <a:r>
              <a:rPr lang="ja-JP" altLang="en-US" sz="3200" dirty="0" smtClean="0">
                <a:latin typeface="ＭＳ ゴシック"/>
                <a:ea typeface="ＭＳ ゴシック"/>
                <a:cs typeface="ＭＳ ゴシック"/>
              </a:rPr>
              <a:t>政策的提言</a:t>
            </a:r>
            <a:endParaRPr lang="ja-JP" altLang="en-US" sz="3200" dirty="0">
              <a:latin typeface="ＭＳ ゴシック"/>
              <a:ea typeface="ＭＳ ゴシック"/>
              <a:cs typeface="ＭＳ ゴシック"/>
            </a:endParaRPr>
          </a:p>
        </p:txBody>
      </p:sp>
      <p:sp>
        <p:nvSpPr>
          <p:cNvPr id="3" name="コンテンツ プレースホルダ 2"/>
          <p:cNvSpPr>
            <a:spLocks noGrp="1"/>
          </p:cNvSpPr>
          <p:nvPr>
            <p:ph idx="1"/>
          </p:nvPr>
        </p:nvSpPr>
        <p:spPr>
          <a:xfrm>
            <a:off x="457200" y="1676400"/>
            <a:ext cx="8272462" cy="4419600"/>
          </a:xfrm>
        </p:spPr>
        <p:txBody>
          <a:bodyPr/>
          <a:lstStyle/>
          <a:p>
            <a:r>
              <a:rPr lang="ja-JP" altLang="en-US" dirty="0" smtClean="0"/>
              <a:t>世代間契約の後半部分の社会化</a:t>
            </a:r>
            <a:endParaRPr lang="en-US" altLang="ja-JP" dirty="0" smtClean="0"/>
          </a:p>
          <a:p>
            <a:pPr lvl="1">
              <a:buFont typeface="Wingdings" charset="2"/>
              <a:buChar char="Ø"/>
            </a:pPr>
            <a:r>
              <a:rPr lang="ja-JP" altLang="en-US" dirty="0" smtClean="0"/>
              <a:t>高齢者医療、年金、介護保険</a:t>
            </a:r>
            <a:endParaRPr lang="en-US" altLang="ja-JP" dirty="0" smtClean="0"/>
          </a:p>
          <a:p>
            <a:pPr lvl="1">
              <a:buFont typeface="Wingdings" charset="2"/>
              <a:buChar char="Ø"/>
            </a:pPr>
            <a:r>
              <a:rPr lang="ja-JP" altLang="en-US" dirty="0" smtClean="0"/>
              <a:t>次世代育成＝投資による将来資産形成 </a:t>
            </a:r>
            <a:endParaRPr lang="en-US" altLang="ja-JP" dirty="0" smtClean="0"/>
          </a:p>
          <a:p>
            <a:pPr lvl="1">
              <a:buFont typeface="Wingdings" charset="2"/>
              <a:buChar char="Ø"/>
            </a:pPr>
            <a:r>
              <a:rPr lang="ja-JP" altLang="en-US" dirty="0" smtClean="0">
                <a:solidFill>
                  <a:srgbClr val="FF0000"/>
                </a:solidFill>
              </a:rPr>
              <a:t>子育てに応じた拠出／給付における調整 </a:t>
            </a:r>
            <a:endParaRPr lang="en-US" altLang="ja-JP" dirty="0" smtClean="0">
              <a:solidFill>
                <a:srgbClr val="FF0000"/>
              </a:solidFill>
            </a:endParaRPr>
          </a:p>
          <a:p>
            <a:r>
              <a:rPr lang="ja-JP" altLang="en-US" dirty="0" smtClean="0"/>
              <a:t>世代間契約の前半部分の社会化</a:t>
            </a:r>
            <a:endParaRPr lang="en-US" altLang="ja-JP" dirty="0" smtClean="0"/>
          </a:p>
          <a:p>
            <a:pPr lvl="1">
              <a:buFont typeface="Wingdings" charset="2"/>
              <a:buChar char="Ø"/>
            </a:pPr>
            <a:r>
              <a:rPr lang="ja-JP" altLang="en-US" dirty="0" smtClean="0"/>
              <a:t>「児童及び青少年年金」（</a:t>
            </a:r>
            <a:r>
              <a:rPr lang="en-US" altLang="ja-JP" dirty="0" smtClean="0"/>
              <a:t>W.</a:t>
            </a:r>
            <a:r>
              <a:rPr lang="ja-JP" altLang="en-US" dirty="0" smtClean="0"/>
              <a:t>シュライバー</a:t>
            </a:r>
            <a:r>
              <a:rPr lang="en-US" altLang="ja-JP" dirty="0" smtClean="0"/>
              <a:t>)</a:t>
            </a:r>
          </a:p>
          <a:p>
            <a:pPr lvl="1">
              <a:buFont typeface="Wingdings" charset="2"/>
              <a:buChar char="Ø"/>
            </a:pPr>
            <a:r>
              <a:rPr lang="ja-JP" altLang="en-US" dirty="0" smtClean="0"/>
              <a:t>児童及び青少年（あるいは、その親）に「投資貸付金」として給付</a:t>
            </a:r>
            <a:endParaRPr lang="en-US" altLang="ja-JP" dirty="0" smtClean="0"/>
          </a:p>
          <a:p>
            <a:pPr lvl="1">
              <a:buFont typeface="Wingdings" charset="2"/>
              <a:buChar char="Ø"/>
            </a:pPr>
            <a:r>
              <a:rPr lang="ja-JP" altLang="en-US" dirty="0" smtClean="0"/>
              <a:t>成人後、所得と</a:t>
            </a:r>
            <a:r>
              <a:rPr lang="ja-JP" altLang="en-US" dirty="0" smtClean="0">
                <a:solidFill>
                  <a:srgbClr val="FF0000"/>
                </a:solidFill>
              </a:rPr>
              <a:t>養育する子ども数に応じ返済</a:t>
            </a:r>
            <a:r>
              <a:rPr lang="ja-JP" altLang="en-US" dirty="0" smtClean="0"/>
              <a:t>（拠出） </a:t>
            </a:r>
            <a:endParaRPr lang="ja-JP" altLang="en-US" dirty="0"/>
          </a:p>
        </p:txBody>
      </p:sp>
      <p:pic>
        <p:nvPicPr>
          <p:cNvPr id="4" name="Picture 4"/>
          <p:cNvPicPr>
            <a:picLocks noChangeAspect="1" noChangeArrowheads="1"/>
          </p:cNvPicPr>
          <p:nvPr/>
        </p:nvPicPr>
        <p:blipFill>
          <a:blip r:embed="rId2"/>
          <a:srcRect/>
          <a:stretch>
            <a:fillRect/>
          </a:stretch>
        </p:blipFill>
        <p:spPr bwMode="auto">
          <a:xfrm>
            <a:off x="3581400" y="152400"/>
            <a:ext cx="4724400" cy="139065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smtClean="0"/>
              <a:t>4.</a:t>
            </a:r>
            <a:r>
              <a:rPr lang="ja-JP" altLang="en-US" sz="4000" dirty="0" smtClean="0"/>
              <a:t>「縮減する社会」の未来 </a:t>
            </a:r>
            <a:endParaRPr lang="ja-JP" altLang="en-US" dirty="0"/>
          </a:p>
        </p:txBody>
      </p:sp>
      <p:sp>
        <p:nvSpPr>
          <p:cNvPr id="3" name="コンテンツ プレースホルダ 2"/>
          <p:cNvSpPr>
            <a:spLocks noGrp="1"/>
          </p:cNvSpPr>
          <p:nvPr>
            <p:ph idx="1"/>
          </p:nvPr>
        </p:nvSpPr>
        <p:spPr/>
        <p:txBody>
          <a:bodyPr/>
          <a:lstStyle/>
          <a:p>
            <a:pPr>
              <a:buFont typeface="Wingdings" charset="2"/>
              <a:buChar char="Ø"/>
            </a:pPr>
            <a:r>
              <a:rPr lang="en-US" sz="2400" dirty="0" smtClean="0">
                <a:latin typeface="ＭＳ ゴシック"/>
                <a:ea typeface="ＭＳ ゴシック"/>
                <a:cs typeface="ＭＳ ゴシック"/>
              </a:rPr>
              <a:t>21</a:t>
            </a:r>
            <a:r>
              <a:rPr lang="ja-JP" altLang="en-US" sz="2400" dirty="0" smtClean="0">
                <a:latin typeface="ＭＳ ゴシック"/>
                <a:ea typeface="ＭＳ ゴシック"/>
                <a:cs typeface="ＭＳ ゴシック"/>
              </a:rPr>
              <a:t>世紀：第二次大戦後に始まった地球規模の人口爆発の波を乗り越え増加から減少へ</a:t>
            </a:r>
            <a:endParaRPr lang="en-US" altLang="ja-JP" sz="2400" dirty="0" smtClean="0">
              <a:latin typeface="ＭＳ ゴシック"/>
              <a:ea typeface="ＭＳ ゴシック"/>
              <a:cs typeface="ＭＳ ゴシック"/>
            </a:endParaRPr>
          </a:p>
          <a:p>
            <a:pPr>
              <a:buFont typeface="Wingdings" charset="2"/>
              <a:buChar char="Ø"/>
            </a:pPr>
            <a:r>
              <a:rPr lang="ja-JP" altLang="en-US" sz="2400" dirty="0" smtClean="0">
                <a:latin typeface="ＭＳ ゴシック"/>
                <a:ea typeface="ＭＳ ゴシック"/>
                <a:cs typeface="ＭＳ ゴシック"/>
              </a:rPr>
              <a:t>人口爆発の収束には家族規模の縮小や晩婚晩産化による減速は優れて適応的であった。</a:t>
            </a:r>
            <a:endParaRPr lang="en-US" altLang="ja-JP" sz="2400" dirty="0" smtClean="0">
              <a:latin typeface="ＭＳ ゴシック"/>
              <a:ea typeface="ＭＳ ゴシック"/>
              <a:cs typeface="ＭＳ ゴシック"/>
            </a:endParaRPr>
          </a:p>
          <a:p>
            <a:pPr>
              <a:buFont typeface="Wingdings" charset="2"/>
              <a:buChar char="Ø"/>
            </a:pPr>
            <a:r>
              <a:rPr lang="ja-JP" altLang="en-US" sz="2400" dirty="0" smtClean="0">
                <a:latin typeface="ＭＳ ゴシック"/>
                <a:ea typeface="ＭＳ ゴシック"/>
                <a:cs typeface="ＭＳ ゴシック"/>
              </a:rPr>
              <a:t>その過程で経済的な「生産」活動を最優先／社会全体の「再生産」機能</a:t>
            </a:r>
            <a:r>
              <a:rPr lang="en-US" altLang="ja-JP" sz="2400" dirty="0" smtClean="0">
                <a:latin typeface="ＭＳ ゴシック"/>
                <a:ea typeface="ＭＳ ゴシック"/>
                <a:cs typeface="ＭＳ ゴシック"/>
              </a:rPr>
              <a:t>→</a:t>
            </a:r>
            <a:r>
              <a:rPr lang="ja-JP" altLang="en-US" sz="2400" dirty="0" smtClean="0">
                <a:latin typeface="ＭＳ ゴシック"/>
                <a:ea typeface="ＭＳ ゴシック"/>
                <a:cs typeface="ＭＳ ゴシック"/>
              </a:rPr>
              <a:t>未分化に残された家族に集約</a:t>
            </a:r>
            <a:endParaRPr lang="en-US" altLang="ja-JP" sz="2400" dirty="0" smtClean="0">
              <a:latin typeface="ＭＳ ゴシック"/>
              <a:ea typeface="ＭＳ ゴシック"/>
              <a:cs typeface="ＭＳ ゴシック"/>
            </a:endParaRPr>
          </a:p>
          <a:p>
            <a:pPr>
              <a:buFont typeface="Wingdings" charset="2"/>
              <a:buChar char="Ø"/>
            </a:pPr>
            <a:r>
              <a:rPr lang="ja-JP" altLang="en-US" sz="2400" dirty="0" smtClean="0">
                <a:latin typeface="ＭＳ ゴシック"/>
                <a:ea typeface="ＭＳ ゴシック"/>
                <a:cs typeface="ＭＳ ゴシック"/>
              </a:rPr>
              <a:t>子育てに対する「構造化された無配慮」</a:t>
            </a:r>
            <a:endParaRPr lang="en-US" altLang="ja-JP" sz="2400" dirty="0" smtClean="0">
              <a:latin typeface="ＭＳ ゴシック"/>
              <a:ea typeface="ＭＳ ゴシック"/>
              <a:cs typeface="ＭＳ ゴシック"/>
            </a:endParaRPr>
          </a:p>
          <a:p>
            <a:pPr>
              <a:buFont typeface="Wingdings" charset="2"/>
              <a:buChar char="Ø"/>
            </a:pPr>
            <a:r>
              <a:rPr lang="ja-JP" altLang="en-US" sz="2400" dirty="0" smtClean="0">
                <a:latin typeface="ＭＳ ゴシック"/>
                <a:ea typeface="ＭＳ ゴシック"/>
                <a:cs typeface="ＭＳ ゴシック"/>
              </a:rPr>
              <a:t>「世代間契約」の不履行</a:t>
            </a:r>
            <a:r>
              <a:rPr lang="en-US" altLang="ja-JP" sz="2400" dirty="0" smtClean="0">
                <a:latin typeface="ＭＳ ゴシック"/>
                <a:ea typeface="ＭＳ ゴシック"/>
                <a:cs typeface="ＭＳ ゴシック"/>
              </a:rPr>
              <a:t>→</a:t>
            </a:r>
            <a:r>
              <a:rPr lang="ja-JP" altLang="en-US" sz="2400" dirty="0" smtClean="0">
                <a:latin typeface="ＭＳ ゴシック"/>
                <a:ea typeface="ＭＳ ゴシック"/>
                <a:cs typeface="ＭＳ ゴシック"/>
              </a:rPr>
              <a:t>社会的連帯の基盤の喪失</a:t>
            </a:r>
            <a:endParaRPr lang="en-US" altLang="ja-JP" sz="2400" dirty="0" smtClean="0">
              <a:latin typeface="ＭＳ ゴシック"/>
              <a:ea typeface="ＭＳ ゴシック"/>
              <a:cs typeface="ＭＳ ゴシック"/>
            </a:endParaRPr>
          </a:p>
          <a:p>
            <a:pPr>
              <a:buFont typeface="Wingdings" charset="2"/>
              <a:buChar char="Ø"/>
            </a:pPr>
            <a:r>
              <a:rPr lang="ja-JP" altLang="en-US" sz="2400" dirty="0" smtClean="0">
                <a:latin typeface="ＭＳ ゴシック"/>
                <a:ea typeface="ＭＳ ゴシック"/>
                <a:cs typeface="ＭＳ ゴシック"/>
              </a:rPr>
              <a:t>社会システムの持続可能性の危機</a:t>
            </a:r>
            <a:endParaRPr lang="en-US" altLang="ja-JP" sz="2400" dirty="0" smtClean="0">
              <a:latin typeface="ＭＳ ゴシック"/>
              <a:ea typeface="ＭＳ ゴシック"/>
              <a:cs typeface="ＭＳ ゴシック"/>
            </a:endParaRPr>
          </a:p>
          <a:p>
            <a:pPr>
              <a:buFont typeface="Wingdings" charset="2"/>
              <a:buChar char="Ø"/>
            </a:pPr>
            <a:r>
              <a:rPr lang="ja-JP" altLang="en-US" sz="2400" dirty="0" smtClean="0"/>
              <a:t>再生産活動 の社会化が必要とされている。</a:t>
            </a:r>
            <a:r>
              <a:rPr lang="ja-JP" altLang="en-US" sz="3200" dirty="0" smtClean="0">
                <a:latin typeface="ＭＳ 明朝"/>
                <a:ea typeface="ＭＳ 明朝"/>
                <a:cs typeface="ＭＳ 明朝"/>
              </a:rPr>
              <a:t> </a:t>
            </a:r>
            <a:endParaRPr lang="en-US" altLang="ja-JP" sz="3200" dirty="0" smtClean="0">
              <a:latin typeface="ＭＳ 明朝"/>
              <a:ea typeface="ＭＳ 明朝"/>
              <a:cs typeface="ＭＳ 明朝"/>
            </a:endParaRPr>
          </a:p>
          <a:p>
            <a:endParaRPr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a:lnSpc>
                <a:spcPct val="90000"/>
              </a:lnSpc>
            </a:pPr>
            <a:r>
              <a:rPr kumimoji="1" lang="ja-JP" sz="2800" dirty="0">
                <a:solidFill>
                  <a:schemeClr val="tx1"/>
                </a:solidFill>
                <a:latin typeface="ＭＳ 明朝" pitchFamily="84" charset="-128"/>
                <a:ea typeface="ＭＳ 明朝" pitchFamily="84" charset="-128"/>
              </a:rPr>
              <a:t>参考文献・</a:t>
            </a:r>
            <a:r>
              <a:rPr lang="ja-JP" altLang="en-US" sz="2800" dirty="0">
                <a:solidFill>
                  <a:srgbClr val="000000"/>
                </a:solidFill>
                <a:latin typeface="ＭＳ 明朝" pitchFamily="84" charset="-128"/>
                <a:ea typeface="ＭＳ 明朝" pitchFamily="84" charset="-128"/>
              </a:rPr>
              <a:t>謝辞</a:t>
            </a:r>
            <a:r>
              <a:rPr kumimoji="1" lang="ja-JP" altLang="ja-JP" sz="2800" dirty="0">
                <a:solidFill>
                  <a:schemeClr val="tx1"/>
                </a:solidFill>
                <a:latin typeface="ＭＳ 明朝" pitchFamily="84" charset="-128"/>
                <a:ea typeface="ＭＳ 明朝" pitchFamily="84" charset="-128"/>
              </a:rPr>
              <a:t/>
            </a:r>
            <a:br>
              <a:rPr kumimoji="1" lang="ja-JP" altLang="ja-JP" sz="2800" dirty="0">
                <a:solidFill>
                  <a:schemeClr val="tx1"/>
                </a:solidFill>
                <a:latin typeface="ＭＳ 明朝" pitchFamily="84" charset="-128"/>
                <a:ea typeface="ＭＳ 明朝" pitchFamily="84" charset="-128"/>
              </a:rPr>
            </a:br>
            <a:endParaRPr kumimoji="1" lang="ja-JP" altLang="en-US" sz="2800" dirty="0">
              <a:solidFill>
                <a:schemeClr val="tx1"/>
              </a:solidFill>
              <a:latin typeface="ＭＳ 明朝" pitchFamily="84" charset="-128"/>
              <a:ea typeface="ＭＳ 明朝" pitchFamily="84" charset="-128"/>
            </a:endParaRPr>
          </a:p>
        </p:txBody>
      </p:sp>
      <p:sp>
        <p:nvSpPr>
          <p:cNvPr id="133124" name="Text Box 4"/>
          <p:cNvSpPr txBox="1">
            <a:spLocks noChangeArrowheads="1"/>
          </p:cNvSpPr>
          <p:nvPr/>
        </p:nvSpPr>
        <p:spPr bwMode="auto">
          <a:xfrm>
            <a:off x="533400" y="1447800"/>
            <a:ext cx="8229600" cy="4876800"/>
          </a:xfrm>
          <a:prstGeom prst="rect">
            <a:avLst/>
          </a:prstGeom>
          <a:solidFill>
            <a:srgbClr val="FFFFFF"/>
          </a:solidFill>
          <a:ln w="9525">
            <a:noFill/>
            <a:miter lim="800000"/>
            <a:headEnd/>
            <a:tailEnd/>
          </a:ln>
          <a:effectLst/>
        </p:spPr>
        <p:txBody>
          <a:bodyPr anchor="t" anchorCtr="0"/>
          <a:lstStyle/>
          <a:p>
            <a:r>
              <a:rPr lang="ja-JP" altLang="en-US" sz="1400" dirty="0" smtClean="0">
                <a:latin typeface="ＭＳ 明朝"/>
                <a:ea typeface="ＭＳ 明朝"/>
                <a:cs typeface="ＭＳ 明朝"/>
              </a:rPr>
              <a:t>参考文献</a:t>
            </a:r>
            <a:endParaRPr lang="en-US" altLang="ja-JP" sz="1400" dirty="0" smtClean="0">
              <a:latin typeface="ＭＳ 明朝"/>
              <a:ea typeface="ＭＳ 明朝"/>
              <a:cs typeface="ＭＳ 明朝"/>
            </a:endParaRPr>
          </a:p>
          <a:p>
            <a:endParaRPr lang="ja-JP" altLang="en-US" sz="1400" dirty="0" smtClean="0">
              <a:latin typeface="ＭＳ 明朝"/>
              <a:ea typeface="ＭＳ 明朝"/>
              <a:cs typeface="ＭＳ 明朝"/>
            </a:endParaRPr>
          </a:p>
          <a:p>
            <a:r>
              <a:rPr lang="en-US" sz="1400" dirty="0" smtClean="0">
                <a:latin typeface="Times New Roman"/>
                <a:ea typeface="ＭＳ 明朝"/>
                <a:cs typeface="Times New Roman"/>
              </a:rPr>
              <a:t>Biedenkopf,K.,H.Bertram,u.a.,2005,</a:t>
            </a:r>
            <a:r>
              <a:rPr lang="en-US" sz="1400" i="1" dirty="0" smtClean="0">
                <a:latin typeface="Times New Roman"/>
                <a:ea typeface="ＭＳ 明朝"/>
                <a:cs typeface="Times New Roman"/>
              </a:rPr>
              <a:t>Starke </a:t>
            </a:r>
            <a:r>
              <a:rPr lang="en-US" sz="1400" i="1" dirty="0" err="1" smtClean="0">
                <a:latin typeface="Times New Roman"/>
                <a:ea typeface="ＭＳ 明朝"/>
                <a:cs typeface="Times New Roman"/>
              </a:rPr>
              <a:t>Familie.-Bericht</a:t>
            </a:r>
            <a:r>
              <a:rPr lang="en-US" sz="1400" i="1" dirty="0" smtClean="0">
                <a:latin typeface="Times New Roman"/>
                <a:ea typeface="ＭＳ 明朝"/>
                <a:cs typeface="Times New Roman"/>
              </a:rPr>
              <a:t> </a:t>
            </a:r>
            <a:r>
              <a:rPr lang="en-US" sz="1400" i="1" dirty="0" err="1" smtClean="0">
                <a:latin typeface="Times New Roman"/>
                <a:ea typeface="ＭＳ 明朝"/>
                <a:cs typeface="Times New Roman"/>
              </a:rPr>
              <a:t>der</a:t>
            </a:r>
            <a:r>
              <a:rPr lang="en-US" sz="1400" i="1" dirty="0" smtClean="0">
                <a:latin typeface="Times New Roman"/>
                <a:ea typeface="ＭＳ 明朝"/>
                <a:cs typeface="Times New Roman"/>
              </a:rPr>
              <a:t> </a:t>
            </a:r>
            <a:r>
              <a:rPr lang="en-US" sz="1400" i="1" dirty="0" err="1" smtClean="0">
                <a:latin typeface="Times New Roman"/>
                <a:ea typeface="ＭＳ 明朝"/>
                <a:cs typeface="Times New Roman"/>
              </a:rPr>
              <a:t>Kommission</a:t>
            </a:r>
            <a:r>
              <a:rPr lang="en-US" sz="1400" i="1" dirty="0" smtClean="0">
                <a:latin typeface="Times New Roman"/>
                <a:ea typeface="ＭＳ 明朝"/>
                <a:cs typeface="Times New Roman"/>
              </a:rPr>
              <a:t> »</a:t>
            </a:r>
            <a:r>
              <a:rPr lang="en-US" sz="1400" i="1" dirty="0" err="1" smtClean="0">
                <a:latin typeface="Times New Roman"/>
                <a:ea typeface="ＭＳ 明朝"/>
                <a:cs typeface="Times New Roman"/>
              </a:rPr>
              <a:t>Familie</a:t>
            </a:r>
            <a:r>
              <a:rPr lang="en-US" sz="1400" i="1" dirty="0" smtClean="0">
                <a:latin typeface="Times New Roman"/>
                <a:ea typeface="ＭＳ 明朝"/>
                <a:cs typeface="Times New Roman"/>
              </a:rPr>
              <a:t> und </a:t>
            </a:r>
            <a:r>
              <a:rPr lang="en-US" sz="1400" i="1" dirty="0" err="1" smtClean="0">
                <a:latin typeface="Times New Roman"/>
                <a:ea typeface="ＭＳ 明朝"/>
                <a:cs typeface="Times New Roman"/>
              </a:rPr>
              <a:t>demographischer</a:t>
            </a:r>
            <a:r>
              <a:rPr lang="en-US" sz="1400" i="1" dirty="0" smtClean="0">
                <a:latin typeface="Times New Roman"/>
                <a:ea typeface="ＭＳ 明朝"/>
                <a:cs typeface="Times New Roman"/>
              </a:rPr>
              <a:t> </a:t>
            </a:r>
            <a:r>
              <a:rPr lang="en-US" sz="1400" i="1" dirty="0" err="1" smtClean="0">
                <a:latin typeface="Times New Roman"/>
                <a:ea typeface="ＭＳ 明朝"/>
                <a:cs typeface="Times New Roman"/>
              </a:rPr>
              <a:t>Wandel«</a:t>
            </a:r>
            <a:r>
              <a:rPr lang="en-US" sz="1400" dirty="0" err="1" smtClean="0">
                <a:latin typeface="Times New Roman"/>
                <a:ea typeface="ＭＳ 明朝"/>
                <a:cs typeface="Times New Roman"/>
              </a:rPr>
              <a:t>,Stuttgart,Robert</a:t>
            </a:r>
            <a:r>
              <a:rPr lang="en-US" sz="1400" dirty="0" smtClean="0">
                <a:latin typeface="Times New Roman"/>
                <a:ea typeface="ＭＳ 明朝"/>
                <a:cs typeface="Times New Roman"/>
              </a:rPr>
              <a:t> Bosch </a:t>
            </a:r>
            <a:r>
              <a:rPr lang="en-US" sz="1400" dirty="0" err="1" smtClean="0">
                <a:latin typeface="Times New Roman"/>
                <a:ea typeface="ＭＳ 明朝"/>
                <a:cs typeface="Times New Roman"/>
              </a:rPr>
              <a:t>Stiftung</a:t>
            </a:r>
            <a:endParaRPr lang="ja-JP" altLang="en-US" sz="1400" dirty="0" smtClean="0">
              <a:latin typeface="Times New Roman"/>
              <a:ea typeface="ＭＳ 明朝"/>
              <a:cs typeface="Times New Roman"/>
            </a:endParaRPr>
          </a:p>
          <a:p>
            <a:r>
              <a:rPr lang="en-US" sz="1400" dirty="0" err="1" smtClean="0">
                <a:latin typeface="Times New Roman"/>
                <a:ea typeface="ＭＳ 明朝"/>
                <a:cs typeface="Times New Roman"/>
              </a:rPr>
              <a:t>Birg</a:t>
            </a:r>
            <a:r>
              <a:rPr lang="en-US" sz="1400" dirty="0" smtClean="0">
                <a:latin typeface="Times New Roman"/>
                <a:ea typeface="ＭＳ 明朝"/>
                <a:cs typeface="Times New Roman"/>
              </a:rPr>
              <a:t>, H., E.-J. </a:t>
            </a:r>
            <a:r>
              <a:rPr lang="en-US" sz="1400" dirty="0" err="1" smtClean="0">
                <a:latin typeface="Times New Roman"/>
                <a:ea typeface="ＭＳ 明朝"/>
                <a:cs typeface="Times New Roman"/>
              </a:rPr>
              <a:t>Flöthmann</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u</a:t>
            </a:r>
            <a:r>
              <a:rPr lang="en-US" sz="1400" dirty="0" smtClean="0">
                <a:latin typeface="Times New Roman"/>
                <a:ea typeface="ＭＳ 明朝"/>
                <a:cs typeface="Times New Roman"/>
              </a:rPr>
              <a:t>. a. (1998): </a:t>
            </a:r>
            <a:r>
              <a:rPr lang="en-US" sz="1400" dirty="0" err="1" smtClean="0">
                <a:latin typeface="Times New Roman"/>
                <a:ea typeface="ＭＳ 明朝"/>
                <a:cs typeface="Times New Roman"/>
              </a:rPr>
              <a:t>Simulationsrechnungen</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zur</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Bevölkerungsentwicklung</a:t>
            </a:r>
            <a:r>
              <a:rPr lang="en-US" sz="1400" dirty="0" smtClean="0">
                <a:latin typeface="Times New Roman"/>
                <a:ea typeface="ＭＳ 明朝"/>
                <a:cs typeface="Times New Roman"/>
              </a:rPr>
              <a:t> in den </a:t>
            </a:r>
            <a:r>
              <a:rPr lang="en-US" sz="1400" dirty="0" err="1" smtClean="0">
                <a:latin typeface="Times New Roman"/>
                <a:ea typeface="ＭＳ 明朝"/>
                <a:cs typeface="Times New Roman"/>
              </a:rPr>
              <a:t>alten</a:t>
            </a:r>
            <a:r>
              <a:rPr lang="en-US" sz="1400" dirty="0" smtClean="0">
                <a:latin typeface="Times New Roman"/>
                <a:ea typeface="ＭＳ 明朝"/>
                <a:cs typeface="Times New Roman"/>
              </a:rPr>
              <a:t> und </a:t>
            </a:r>
            <a:r>
              <a:rPr lang="en-US" sz="1400" dirty="0" err="1" smtClean="0">
                <a:latin typeface="Times New Roman"/>
                <a:ea typeface="ＭＳ 明朝"/>
                <a:cs typeface="Times New Roman"/>
              </a:rPr>
              <a:t>neuen</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Bundesländern</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im</a:t>
            </a:r>
            <a:r>
              <a:rPr lang="en-US" sz="1400" dirty="0" smtClean="0">
                <a:latin typeface="Times New Roman"/>
                <a:ea typeface="ＭＳ 明朝"/>
                <a:cs typeface="Times New Roman"/>
              </a:rPr>
              <a:t> 21. </a:t>
            </a:r>
            <a:r>
              <a:rPr lang="en-US" sz="1400" dirty="0" err="1" smtClean="0">
                <a:latin typeface="Times New Roman"/>
                <a:ea typeface="ＭＳ 明朝"/>
                <a:cs typeface="Times New Roman"/>
              </a:rPr>
              <a:t>Jahrhundert</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Materialien</a:t>
            </a:r>
            <a:r>
              <a:rPr lang="en-US" sz="1400" dirty="0" smtClean="0">
                <a:latin typeface="Times New Roman"/>
                <a:ea typeface="ＭＳ 明朝"/>
                <a:cs typeface="Times New Roman"/>
              </a:rPr>
              <a:t> des </a:t>
            </a:r>
            <a:r>
              <a:rPr lang="en-US" sz="1400" dirty="0" err="1" smtClean="0">
                <a:latin typeface="Times New Roman"/>
                <a:ea typeface="ＭＳ 明朝"/>
                <a:cs typeface="Times New Roman"/>
              </a:rPr>
              <a:t>Instituts</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für</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Bevölkerungsforschung</a:t>
            </a:r>
            <a:r>
              <a:rPr lang="en-US" sz="1400" dirty="0" smtClean="0">
                <a:latin typeface="Times New Roman"/>
                <a:ea typeface="ＭＳ 明朝"/>
                <a:cs typeface="Times New Roman"/>
              </a:rPr>
              <a:t> und </a:t>
            </a:r>
            <a:r>
              <a:rPr lang="en-US" sz="1400" dirty="0" err="1" smtClean="0">
                <a:latin typeface="Times New Roman"/>
                <a:ea typeface="ＭＳ 明朝"/>
                <a:cs typeface="Times New Roman"/>
              </a:rPr>
              <a:t>Sozialpolitik</a:t>
            </a:r>
            <a:r>
              <a:rPr lang="en-US" sz="1400" dirty="0" smtClean="0">
                <a:latin typeface="Times New Roman"/>
                <a:ea typeface="ＭＳ 明朝"/>
                <a:cs typeface="Times New Roman"/>
              </a:rPr>
              <a:t> (IBS) </a:t>
            </a:r>
            <a:r>
              <a:rPr lang="en-US" sz="1400" dirty="0" err="1" smtClean="0">
                <a:latin typeface="Times New Roman"/>
                <a:ea typeface="ＭＳ 明朝"/>
                <a:cs typeface="Times New Roman"/>
              </a:rPr>
              <a:t>der</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Universität</a:t>
            </a:r>
            <a:r>
              <a:rPr lang="en-US" sz="1400" dirty="0" smtClean="0">
                <a:latin typeface="Times New Roman"/>
                <a:ea typeface="ＭＳ 明朝"/>
                <a:cs typeface="Times New Roman"/>
              </a:rPr>
              <a:t> Bielefeld, Band 45.</a:t>
            </a:r>
            <a:endParaRPr lang="ja-JP" altLang="en-US" sz="1400" dirty="0" smtClean="0">
              <a:latin typeface="Times New Roman"/>
              <a:ea typeface="ＭＳ 明朝"/>
              <a:cs typeface="Times New Roman"/>
            </a:endParaRPr>
          </a:p>
          <a:p>
            <a:r>
              <a:rPr lang="en-US" sz="1400" dirty="0" smtClean="0">
                <a:latin typeface="Times New Roman"/>
                <a:ea typeface="ＭＳ 明朝"/>
                <a:cs typeface="Times New Roman"/>
              </a:rPr>
              <a:t>Council of Europe,2006,</a:t>
            </a:r>
            <a:r>
              <a:rPr lang="en-US" sz="1400" i="1" dirty="0" smtClean="0">
                <a:latin typeface="Times New Roman"/>
                <a:ea typeface="ＭＳ 明朝"/>
                <a:cs typeface="Times New Roman"/>
              </a:rPr>
              <a:t>Recent demographic developments in Europe 2005</a:t>
            </a:r>
            <a:r>
              <a:rPr lang="en-US" sz="1400" dirty="0" smtClean="0">
                <a:latin typeface="Times New Roman"/>
                <a:ea typeface="ＭＳ 明朝"/>
                <a:cs typeface="Times New Roman"/>
              </a:rPr>
              <a:t>,Council of Europe Publishing</a:t>
            </a:r>
            <a:endParaRPr lang="ja-JP" altLang="en-US" sz="1400" dirty="0" smtClean="0">
              <a:latin typeface="Times New Roman"/>
              <a:ea typeface="ＭＳ 明朝"/>
              <a:cs typeface="Times New Roman"/>
            </a:endParaRPr>
          </a:p>
          <a:p>
            <a:r>
              <a:rPr lang="en-US" sz="1400" dirty="0" smtClean="0">
                <a:latin typeface="Times New Roman"/>
                <a:ea typeface="ＭＳ 明朝"/>
                <a:cs typeface="Times New Roman"/>
              </a:rPr>
              <a:t>Goldstein, J. R., </a:t>
            </a:r>
            <a:r>
              <a:rPr lang="en-US" sz="1400" dirty="0" err="1" smtClean="0">
                <a:latin typeface="Times New Roman"/>
                <a:ea typeface="ＭＳ 明朝"/>
                <a:cs typeface="Times New Roman"/>
              </a:rPr>
              <a:t>Tomáš</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Sobotka</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Aiva</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Jasilioniene</a:t>
            </a:r>
            <a:r>
              <a:rPr lang="en-US" sz="1400" dirty="0" smtClean="0">
                <a:latin typeface="Times New Roman"/>
                <a:ea typeface="ＭＳ 明朝"/>
                <a:cs typeface="Times New Roman"/>
              </a:rPr>
              <a:t> (2010) The End of 'Lowest-Low' </a:t>
            </a:r>
            <a:r>
              <a:rPr lang="en-US" sz="1400" dirty="0" err="1" smtClean="0">
                <a:latin typeface="Times New Roman"/>
                <a:ea typeface="ＭＳ 明朝"/>
                <a:cs typeface="Times New Roman"/>
              </a:rPr>
              <a:t>Fertility?,Population</a:t>
            </a:r>
            <a:r>
              <a:rPr lang="en-US" sz="1400" dirty="0" smtClean="0">
                <a:latin typeface="Times New Roman"/>
                <a:ea typeface="ＭＳ 明朝"/>
                <a:cs typeface="Times New Roman"/>
              </a:rPr>
              <a:t> and Development Review 35 (4): 663-699</a:t>
            </a:r>
            <a:endParaRPr lang="ja-JP" altLang="en-US" sz="1400" dirty="0" smtClean="0">
              <a:latin typeface="Times New Roman"/>
              <a:ea typeface="ＭＳ 明朝"/>
              <a:cs typeface="Times New Roman"/>
            </a:endParaRPr>
          </a:p>
          <a:p>
            <a:r>
              <a:rPr lang="en-US" sz="1400" dirty="0" smtClean="0">
                <a:latin typeface="Times New Roman"/>
                <a:ea typeface="ＭＳ 明朝"/>
                <a:cs typeface="Times New Roman"/>
              </a:rPr>
              <a:t>Kaufmann,Franz-Xaver,2005,</a:t>
            </a:r>
            <a:r>
              <a:rPr lang="en-US" sz="1400" i="1" dirty="0" smtClean="0">
                <a:latin typeface="Times New Roman"/>
                <a:ea typeface="ＭＳ 明朝"/>
                <a:cs typeface="Times New Roman"/>
              </a:rPr>
              <a:t>Schrumpfende </a:t>
            </a:r>
            <a:r>
              <a:rPr lang="en-US" sz="1400" i="1" dirty="0" err="1" smtClean="0">
                <a:latin typeface="Times New Roman"/>
                <a:ea typeface="ＭＳ 明朝"/>
                <a:cs typeface="Times New Roman"/>
              </a:rPr>
              <a:t>Gesellschaft</a:t>
            </a:r>
            <a:r>
              <a:rPr lang="en-US" sz="1400" dirty="0" err="1" smtClean="0">
                <a:latin typeface="Times New Roman"/>
                <a:ea typeface="ＭＳ 明朝"/>
                <a:cs typeface="Times New Roman"/>
              </a:rPr>
              <a:t>.,Suhrkamp</a:t>
            </a:r>
            <a:r>
              <a:rPr lang="en-US" sz="1400" dirty="0" smtClean="0">
                <a:latin typeface="Times New Roman"/>
                <a:ea typeface="ＭＳ 明朝"/>
                <a:cs typeface="Times New Roman"/>
              </a:rPr>
              <a:t> </a:t>
            </a:r>
            <a:r>
              <a:rPr lang="en-US" sz="1400" dirty="0" err="1" smtClean="0">
                <a:latin typeface="Times New Roman"/>
                <a:ea typeface="ＭＳ 明朝"/>
                <a:cs typeface="Times New Roman"/>
              </a:rPr>
              <a:t>Verlag</a:t>
            </a:r>
            <a:endParaRPr lang="ja-JP" altLang="en-US" sz="1400" dirty="0" smtClean="0">
              <a:latin typeface="Times New Roman"/>
              <a:ea typeface="ＭＳ 明朝"/>
              <a:cs typeface="Times New Roman"/>
            </a:endParaRPr>
          </a:p>
          <a:p>
            <a:r>
              <a:rPr lang="ja-JP" altLang="en-US" sz="1400" dirty="0" smtClean="0">
                <a:latin typeface="ＭＳ 明朝"/>
                <a:ea typeface="ＭＳ 明朝"/>
                <a:cs typeface="ＭＳ 明朝"/>
              </a:rPr>
              <a:t>カウフマン、</a:t>
            </a:r>
            <a:r>
              <a:rPr lang="en-US" sz="1400" dirty="0" smtClean="0">
                <a:latin typeface="ＭＳ 明朝"/>
                <a:ea typeface="ＭＳ 明朝"/>
                <a:cs typeface="ＭＳ 明朝"/>
              </a:rPr>
              <a:t>F.X.,</a:t>
            </a:r>
            <a:r>
              <a:rPr lang="ja-JP" altLang="en-US" sz="1400" dirty="0" smtClean="0">
                <a:latin typeface="ＭＳ 明朝"/>
                <a:ea typeface="ＭＳ 明朝"/>
                <a:cs typeface="ＭＳ 明朝"/>
              </a:rPr>
              <a:t>原俊彦・魚住明代（訳）</a:t>
            </a:r>
            <a:r>
              <a:rPr lang="en-US" sz="1400" dirty="0" smtClean="0">
                <a:latin typeface="ＭＳ 明朝"/>
                <a:ea typeface="ＭＳ 明朝"/>
                <a:cs typeface="ＭＳ 明朝"/>
              </a:rPr>
              <a:t>(2011)</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縮減する社会</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人口減少とその帰結</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原書房</a:t>
            </a:r>
          </a:p>
          <a:p>
            <a:r>
              <a:rPr lang="ja-JP" altLang="en-US" sz="1400" dirty="0" smtClean="0">
                <a:latin typeface="ＭＳ 明朝"/>
                <a:ea typeface="ＭＳ 明朝"/>
                <a:cs typeface="ＭＳ 明朝"/>
              </a:rPr>
              <a:t>金子隆一（</a:t>
            </a:r>
            <a:r>
              <a:rPr lang="en-US" sz="1400" dirty="0" smtClean="0">
                <a:latin typeface="ＭＳ 明朝"/>
                <a:ea typeface="ＭＳ 明朝"/>
                <a:cs typeface="ＭＳ 明朝"/>
              </a:rPr>
              <a:t>2010) </a:t>
            </a:r>
            <a:r>
              <a:rPr lang="ja-JP" altLang="en-US" sz="1400" dirty="0" smtClean="0">
                <a:latin typeface="ＭＳ 明朝"/>
                <a:ea typeface="ＭＳ 明朝"/>
                <a:cs typeface="ＭＳ 明朝"/>
              </a:rPr>
              <a:t>「わが国近年の出生率反転の要因について－出生率推計モデルを用いた期間効果分析－」</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人口問題研究</a:t>
            </a:r>
            <a:r>
              <a:rPr lang="en-US" altLang="ja-JP" sz="1400" dirty="0" smtClean="0">
                <a:latin typeface="ＭＳ 明朝"/>
                <a:ea typeface="ＭＳ 明朝"/>
                <a:cs typeface="ＭＳ 明朝"/>
              </a:rPr>
              <a:t>』</a:t>
            </a:r>
            <a:r>
              <a:rPr lang="en-US" sz="1400" dirty="0" smtClean="0">
                <a:latin typeface="ＭＳ 明朝"/>
                <a:ea typeface="ＭＳ 明朝"/>
                <a:cs typeface="ＭＳ 明朝"/>
              </a:rPr>
              <a:t>66-2</a:t>
            </a:r>
            <a:r>
              <a:rPr lang="ja-JP" altLang="en-US" sz="1400" dirty="0" smtClean="0">
                <a:latin typeface="ＭＳ 明朝"/>
                <a:ea typeface="ＭＳ 明朝"/>
                <a:cs typeface="ＭＳ 明朝"/>
              </a:rPr>
              <a:t>：</a:t>
            </a:r>
            <a:r>
              <a:rPr lang="en-US" sz="1400" dirty="0" smtClean="0">
                <a:latin typeface="ＭＳ 明朝"/>
                <a:ea typeface="ＭＳ 明朝"/>
                <a:cs typeface="ＭＳ 明朝"/>
              </a:rPr>
              <a:t>1-25</a:t>
            </a:r>
            <a:endParaRPr lang="ja-JP" altLang="en-US" sz="1400" dirty="0" smtClean="0">
              <a:latin typeface="ＭＳ 明朝"/>
              <a:ea typeface="ＭＳ 明朝"/>
              <a:cs typeface="ＭＳ 明朝"/>
            </a:endParaRPr>
          </a:p>
          <a:p>
            <a:r>
              <a:rPr lang="ja-JP" altLang="en-US" sz="1400" dirty="0" smtClean="0">
                <a:latin typeface="ＭＳ 明朝"/>
                <a:ea typeface="ＭＳ 明朝"/>
                <a:cs typeface="ＭＳ 明朝"/>
              </a:rPr>
              <a:t>国立社会保障・人口問題研究所</a:t>
            </a:r>
            <a:r>
              <a:rPr lang="en-US" sz="1400" dirty="0" smtClean="0">
                <a:latin typeface="ＭＳ 明朝"/>
                <a:ea typeface="ＭＳ 明朝"/>
                <a:cs typeface="ＭＳ 明朝"/>
              </a:rPr>
              <a:t>(2011)</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人口統計資料集</a:t>
            </a:r>
            <a:r>
              <a:rPr lang="en-US" sz="1400" dirty="0" smtClean="0">
                <a:latin typeface="ＭＳ 明朝"/>
                <a:ea typeface="ＭＳ 明朝"/>
                <a:cs typeface="ＭＳ 明朝"/>
              </a:rPr>
              <a:t>2011</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人口問題研究資料第</a:t>
            </a:r>
            <a:r>
              <a:rPr lang="en-US" sz="1400" dirty="0" smtClean="0">
                <a:latin typeface="ＭＳ 明朝"/>
                <a:ea typeface="ＭＳ 明朝"/>
                <a:cs typeface="ＭＳ 明朝"/>
              </a:rPr>
              <a:t>324</a:t>
            </a:r>
            <a:r>
              <a:rPr lang="ja-JP" altLang="en-US" sz="1400" dirty="0" smtClean="0">
                <a:latin typeface="ＭＳ 明朝"/>
                <a:ea typeface="ＭＳ 明朝"/>
                <a:cs typeface="ＭＳ 明朝"/>
              </a:rPr>
              <a:t>号</a:t>
            </a:r>
          </a:p>
          <a:p>
            <a:r>
              <a:rPr lang="ja-JP" altLang="en-US" sz="1400" dirty="0" smtClean="0">
                <a:latin typeface="ＭＳ 明朝"/>
                <a:ea typeface="ＭＳ 明朝"/>
                <a:cs typeface="ＭＳ 明朝"/>
              </a:rPr>
              <a:t>総務省統計局監修（</a:t>
            </a:r>
            <a:r>
              <a:rPr lang="en-US" sz="1400" dirty="0" smtClean="0">
                <a:latin typeface="ＭＳ 明朝"/>
                <a:ea typeface="ＭＳ 明朝"/>
                <a:cs typeface="ＭＳ 明朝"/>
              </a:rPr>
              <a:t>2006</a:t>
            </a:r>
            <a:r>
              <a:rPr lang="ja-JP" altLang="en-US" sz="1400" dirty="0" smtClean="0">
                <a:latin typeface="ＭＳ 明朝"/>
                <a:ea typeface="ＭＳ 明朝"/>
                <a:cs typeface="ＭＳ 明朝"/>
              </a:rPr>
              <a:t>）「新版　日本長期統計総覧　第</a:t>
            </a:r>
            <a:r>
              <a:rPr lang="en-US" sz="1400" dirty="0" smtClean="0">
                <a:latin typeface="ＭＳ 明朝"/>
                <a:ea typeface="ＭＳ 明朝"/>
                <a:cs typeface="ＭＳ 明朝"/>
              </a:rPr>
              <a:t>1</a:t>
            </a:r>
            <a:r>
              <a:rPr lang="ja-JP" altLang="en-US" sz="1400" dirty="0" smtClean="0">
                <a:latin typeface="ＭＳ 明朝"/>
                <a:ea typeface="ＭＳ 明朝"/>
                <a:cs typeface="ＭＳ 明朝"/>
              </a:rPr>
              <a:t>巻」日本統計協会</a:t>
            </a:r>
          </a:p>
          <a:p>
            <a:r>
              <a:rPr lang="ja-JP" altLang="en-US" sz="1400" dirty="0" smtClean="0">
                <a:latin typeface="ＭＳ 明朝"/>
                <a:ea typeface="ＭＳ 明朝"/>
                <a:cs typeface="ＭＳ 明朝"/>
              </a:rPr>
              <a:t>原俊彦（</a:t>
            </a:r>
            <a:r>
              <a:rPr lang="en-US" sz="1400" dirty="0" smtClean="0">
                <a:latin typeface="ＭＳ 明朝"/>
                <a:ea typeface="ＭＳ 明朝"/>
                <a:cs typeface="ＭＳ 明朝"/>
              </a:rPr>
              <a:t>2008</a:t>
            </a:r>
            <a:r>
              <a:rPr lang="ja-JP" altLang="en-US" sz="1400" dirty="0" smtClean="0">
                <a:latin typeface="ＭＳ 明朝"/>
                <a:ea typeface="ＭＳ 明朝"/>
                <a:cs typeface="ＭＳ 明朝"/>
              </a:rPr>
              <a:t>）「ドイツの少子化と家族政策の転換」</a:t>
            </a:r>
            <a:r>
              <a:rPr lang="en-US" altLang="ja-JP" sz="1400" dirty="0" smtClean="0">
                <a:latin typeface="ＭＳ 明朝"/>
                <a:ea typeface="ＭＳ 明朝"/>
                <a:cs typeface="ＭＳ 明朝"/>
              </a:rPr>
              <a:t>『</a:t>
            </a:r>
            <a:r>
              <a:rPr lang="ja-JP" altLang="en-US" sz="1400" dirty="0" smtClean="0">
                <a:latin typeface="ＭＳ 明朝"/>
                <a:ea typeface="ＭＳ 明朝"/>
                <a:cs typeface="ＭＳ 明朝"/>
              </a:rPr>
              <a:t>人口学研究</a:t>
            </a:r>
            <a:r>
              <a:rPr lang="en-US" altLang="ja-JP" sz="1400" dirty="0" smtClean="0">
                <a:latin typeface="ＭＳ 明朝"/>
                <a:ea typeface="ＭＳ 明朝"/>
                <a:cs typeface="ＭＳ 明朝"/>
              </a:rPr>
              <a:t>』</a:t>
            </a:r>
            <a:r>
              <a:rPr lang="en-US" sz="1400" dirty="0" smtClean="0">
                <a:latin typeface="ＭＳ 明朝"/>
                <a:ea typeface="ＭＳ 明朝"/>
                <a:cs typeface="ＭＳ 明朝"/>
              </a:rPr>
              <a:t>42</a:t>
            </a:r>
            <a:r>
              <a:rPr lang="ja-JP" altLang="en-US" sz="1400" dirty="0" smtClean="0">
                <a:latin typeface="ＭＳ 明朝"/>
                <a:ea typeface="ＭＳ 明朝"/>
                <a:cs typeface="ＭＳ 明朝"/>
              </a:rPr>
              <a:t>：</a:t>
            </a:r>
            <a:r>
              <a:rPr lang="en-US" sz="1400" dirty="0" smtClean="0">
                <a:latin typeface="ＭＳ 明朝"/>
                <a:ea typeface="ＭＳ 明朝"/>
                <a:cs typeface="ＭＳ 明朝"/>
              </a:rPr>
              <a:t>41-55</a:t>
            </a:r>
            <a:r>
              <a:rPr kumimoji="0" lang="en-US" altLang="ja-JP" sz="1400" dirty="0" smtClean="0">
                <a:latin typeface="ＭＳ 明朝"/>
                <a:ea typeface="ＭＳ 明朝"/>
                <a:cs typeface="ＭＳ 明朝"/>
              </a:rPr>
              <a:t/>
            </a:r>
            <a:br>
              <a:rPr kumimoji="0" lang="en-US" altLang="ja-JP" sz="1400" dirty="0" smtClean="0">
                <a:latin typeface="ＭＳ 明朝"/>
                <a:ea typeface="ＭＳ 明朝"/>
                <a:cs typeface="ＭＳ 明朝"/>
              </a:rPr>
            </a:br>
            <a:endParaRPr kumimoji="0" lang="en-US" altLang="ja-JP" sz="1400" dirty="0" smtClean="0">
              <a:latin typeface="ＭＳ 明朝"/>
              <a:ea typeface="ＭＳ 明朝"/>
              <a:cs typeface="ＭＳ 明朝"/>
            </a:endParaRPr>
          </a:p>
          <a:p>
            <a:r>
              <a:rPr kumimoji="0" lang="ja-JP" altLang="en-US" sz="1400" dirty="0" smtClean="0">
                <a:latin typeface="ＭＳ 明朝"/>
                <a:ea typeface="ＭＳ 明朝"/>
                <a:cs typeface="ＭＳ 明朝"/>
              </a:rPr>
              <a:t>謝辞：</a:t>
            </a:r>
            <a:r>
              <a:rPr lang="en-US" altLang="ja-JP" sz="1400" dirty="0" smtClean="0">
                <a:latin typeface="ＭＳ 明朝"/>
                <a:ea typeface="ＭＳ 明朝"/>
                <a:cs typeface="ＭＳ 明朝"/>
              </a:rPr>
              <a:t/>
            </a:r>
            <a:br>
              <a:rPr lang="en-US" altLang="ja-JP" sz="1400" dirty="0" smtClean="0">
                <a:latin typeface="ＭＳ 明朝"/>
                <a:ea typeface="ＭＳ 明朝"/>
                <a:cs typeface="ＭＳ 明朝"/>
              </a:rPr>
            </a:br>
            <a:r>
              <a:rPr kumimoji="0" lang="ja-JP" sz="1200" dirty="0" smtClean="0">
                <a:solidFill>
                  <a:srgbClr val="000000"/>
                </a:solidFill>
                <a:latin typeface="ＭＳ 明朝"/>
                <a:ea typeface="ＭＳ 明朝"/>
                <a:cs typeface="ＭＳ 明朝"/>
              </a:rPr>
              <a:t>＊</a:t>
            </a:r>
            <a:r>
              <a:rPr kumimoji="0" lang="ja-JP" altLang="en-US" sz="1200" dirty="0" smtClean="0">
                <a:solidFill>
                  <a:srgbClr val="000000"/>
                </a:solidFill>
                <a:latin typeface="ＭＳ 明朝"/>
                <a:ea typeface="ＭＳ 明朝"/>
                <a:cs typeface="ＭＳ 明朝"/>
              </a:rPr>
              <a:t>本報告の元となった翻訳書の出版にあたっては、</a:t>
            </a:r>
            <a:r>
              <a:rPr lang="ja-JP" altLang="en-US" sz="1200" dirty="0" smtClean="0">
                <a:latin typeface="ＭＳ 明朝"/>
                <a:ea typeface="ＭＳ 明朝"/>
                <a:cs typeface="ＭＳ 明朝"/>
              </a:rPr>
              <a:t>魚住明代（国際城西大学教授）、河野稠果（麗澤大学名誉教授）、嵯峨座晴夫（早稲田大学名誉教授）、阿藤誠（早稲田大学特任教授）、成瀬雅人（原書房社長）、の各氏に大変お世話になりました </a:t>
            </a:r>
            <a:r>
              <a:rPr kumimoji="0" lang="ja-JP" altLang="en-US" sz="1200" dirty="0" smtClean="0">
                <a:solidFill>
                  <a:srgbClr val="000000"/>
                </a:solidFill>
                <a:latin typeface="ＭＳ 明朝"/>
                <a:ea typeface="ＭＳ 明朝"/>
                <a:cs typeface="ＭＳ 明朝"/>
              </a:rPr>
              <a:t>。</a:t>
            </a:r>
            <a:r>
              <a:rPr kumimoji="0" lang="ja-JP" altLang="en-US" sz="1200" dirty="0">
                <a:solidFill>
                  <a:srgbClr val="000000"/>
                </a:solidFill>
                <a:latin typeface="ＭＳ 明朝"/>
                <a:ea typeface="ＭＳ 明朝"/>
                <a:cs typeface="ＭＳ 明朝"/>
              </a:rPr>
              <a:t>末尾ながら改めて謝意を表します。</a:t>
            </a:r>
            <a:endParaRPr kumimoji="0" lang="ja-JP" altLang="ja-JP" sz="1200" dirty="0">
              <a:solidFill>
                <a:srgbClr val="000000"/>
              </a:solidFill>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103" name="Text Box 7"/>
          <p:cNvSpPr txBox="1">
            <a:spLocks noChangeArrowheads="1"/>
          </p:cNvSpPr>
          <p:nvPr/>
        </p:nvSpPr>
        <p:spPr bwMode="auto">
          <a:xfrm>
            <a:off x="685800" y="2590800"/>
            <a:ext cx="8001000" cy="457200"/>
          </a:xfrm>
          <a:prstGeom prst="rect">
            <a:avLst/>
          </a:prstGeom>
          <a:noFill/>
          <a:ln w="9525">
            <a:noFill/>
            <a:miter lim="800000"/>
            <a:headEnd/>
            <a:tailEnd/>
          </a:ln>
        </p:spPr>
        <p:txBody>
          <a:bodyPr>
            <a:spAutoFit/>
          </a:bodyPr>
          <a:lstStyle/>
          <a:p>
            <a:pPr>
              <a:spcBef>
                <a:spcPct val="50000"/>
              </a:spcBef>
            </a:pPr>
            <a:endParaRPr lang="ja-JP" altLang="ja-JP"/>
          </a:p>
        </p:txBody>
      </p:sp>
      <p:sp>
        <p:nvSpPr>
          <p:cNvPr id="132109" name="Text Box 13"/>
          <p:cNvSpPr txBox="1">
            <a:spLocks noChangeArrowheads="1"/>
          </p:cNvSpPr>
          <p:nvPr/>
        </p:nvSpPr>
        <p:spPr bwMode="auto">
          <a:xfrm>
            <a:off x="1219200" y="5105400"/>
            <a:ext cx="7467600" cy="990600"/>
          </a:xfrm>
          <a:prstGeom prst="rect">
            <a:avLst/>
          </a:prstGeom>
          <a:solidFill>
            <a:srgbClr val="FFFFFF"/>
          </a:solidFill>
          <a:ln w="9525">
            <a:noFill/>
            <a:miter lim="800000"/>
            <a:headEnd/>
            <a:tailEnd/>
          </a:ln>
        </p:spPr>
        <p:txBody>
          <a:bodyPr/>
          <a:lstStyle/>
          <a:p>
            <a:r>
              <a:rPr lang="ja-JP" sz="1400" dirty="0">
                <a:latin typeface="ＭＳ 明朝" pitchFamily="84" charset="-128"/>
                <a:ea typeface="ＭＳ 明朝" pitchFamily="84" charset="-128"/>
              </a:rPr>
              <a:t>連絡先：原　俊彦（はら　としひこ）</a:t>
            </a:r>
            <a:endParaRPr lang="ja-JP" altLang="en-US" sz="1400" dirty="0">
              <a:latin typeface="ＭＳ 明朝" pitchFamily="84" charset="-128"/>
              <a:ea typeface="ＭＳ 明朝" pitchFamily="84" charset="-128"/>
            </a:endParaRPr>
          </a:p>
          <a:p>
            <a:r>
              <a:rPr lang="ja-JP" sz="1400" dirty="0">
                <a:latin typeface="ＭＳ 明朝" pitchFamily="84" charset="-128"/>
                <a:ea typeface="ＭＳ 明朝" pitchFamily="84" charset="-128"/>
              </a:rPr>
              <a:t>札幌市立大学 デザイン学部（教授）</a:t>
            </a:r>
            <a:endParaRPr lang="ja-JP" altLang="ja-JP" sz="1400" dirty="0">
              <a:latin typeface="ＭＳ 明朝" pitchFamily="84" charset="-128"/>
              <a:ea typeface="ＭＳ 明朝" pitchFamily="84" charset="-128"/>
            </a:endParaRPr>
          </a:p>
          <a:p>
            <a:r>
              <a:rPr lang="ja-JP" altLang="ja-JP" sz="1400" dirty="0">
                <a:latin typeface="ＭＳ 明朝" pitchFamily="84" charset="-128"/>
                <a:ea typeface="ＭＳ 明朝" pitchFamily="84" charset="-128"/>
              </a:rPr>
              <a:t>〒</a:t>
            </a:r>
            <a:r>
              <a:rPr lang="ja-JP" sz="1400" dirty="0">
                <a:latin typeface="ＭＳ 明朝" pitchFamily="84" charset="-128"/>
                <a:ea typeface="ＭＳ 明朝" pitchFamily="84" charset="-128"/>
              </a:rPr>
              <a:t>005-0864　札幌市南区芸術の森1丁目　Tel:（直）011-592-5860（代）011-592-2300</a:t>
            </a:r>
          </a:p>
          <a:p>
            <a:r>
              <a:rPr lang="ja-JP" sz="1400" dirty="0">
                <a:latin typeface="ＭＳ 明朝" pitchFamily="84" charset="-128"/>
                <a:ea typeface="ＭＳ 明朝" pitchFamily="84" charset="-128"/>
              </a:rPr>
              <a:t>FAX：011-592-2374E-mail：t.hara@scu.ac.jp</a:t>
            </a:r>
            <a:r>
              <a:rPr lang="ja-JP" sz="1400" dirty="0" smtClean="0">
                <a:latin typeface="ＭＳ 明朝" pitchFamily="84" charset="-128"/>
                <a:ea typeface="ＭＳ 明朝" pitchFamily="84" charset="-128"/>
              </a:rPr>
              <a:t>　</a:t>
            </a:r>
            <a:r>
              <a:rPr lang="en-US" altLang="ja-JP" sz="1400" dirty="0" smtClean="0">
                <a:latin typeface="ＭＳ 明朝" pitchFamily="84" charset="-128"/>
                <a:ea typeface="ＭＳ 明朝" pitchFamily="84" charset="-128"/>
              </a:rPr>
              <a:t>http://faculty1.scu.ac.jp/hara/</a:t>
            </a:r>
            <a:endParaRPr lang="ja-JP" sz="1400" dirty="0">
              <a:latin typeface="ＭＳ 明朝" pitchFamily="84" charset="-128"/>
              <a:ea typeface="ＭＳ 明朝"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dirty="0" smtClean="0"/>
              <a:t>1. </a:t>
            </a:r>
            <a:r>
              <a:rPr lang="ja-JP" altLang="en-US" dirty="0" smtClean="0"/>
              <a:t>人口学的展望</a:t>
            </a:r>
            <a:endParaRPr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図 6"/>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533400" y="1600200"/>
            <a:ext cx="6477000" cy="4001028"/>
          </a:xfrm>
          <a:prstGeom prst="rect">
            <a:avLst/>
          </a:prstGeom>
          <a:solidFill>
            <a:schemeClr val="bg1"/>
          </a:solidFill>
        </p:spPr>
      </p:pic>
      <p:sp>
        <p:nvSpPr>
          <p:cNvPr id="8" name="テキスト ボックス 7"/>
          <p:cNvSpPr txBox="1"/>
          <p:nvPr/>
        </p:nvSpPr>
        <p:spPr>
          <a:xfrm>
            <a:off x="685800" y="5562600"/>
            <a:ext cx="7620000" cy="646331"/>
          </a:xfrm>
          <a:prstGeom prst="rect">
            <a:avLst/>
          </a:prstGeom>
          <a:noFill/>
        </p:spPr>
        <p:txBody>
          <a:bodyPr wrap="square" rtlCol="0">
            <a:spAutoFit/>
          </a:bodyPr>
          <a:lstStyle/>
          <a:p>
            <a:r>
              <a:rPr lang="ja-JP" altLang="en-US" sz="1200" dirty="0" smtClean="0">
                <a:latin typeface="ＭＳ 明朝"/>
                <a:ea typeface="ＭＳ 明朝"/>
                <a:cs typeface="ＭＳ 明朝"/>
              </a:rPr>
              <a:t>出典：ドイツ統計年鑑各巻、</a:t>
            </a:r>
            <a:r>
              <a:rPr lang="en-US" sz="1200" dirty="0" smtClean="0">
                <a:latin typeface="ＭＳ 明朝"/>
                <a:ea typeface="ＭＳ 明朝"/>
                <a:cs typeface="ＭＳ 明朝"/>
              </a:rPr>
              <a:t>2050</a:t>
            </a:r>
            <a:r>
              <a:rPr lang="ja-JP" altLang="en-US" sz="1200" dirty="0" smtClean="0">
                <a:latin typeface="ＭＳ 明朝"/>
                <a:ea typeface="ＭＳ 明朝"/>
                <a:cs typeface="ＭＳ 明朝"/>
              </a:rPr>
              <a:t>年までの人口推移は連邦統計局の第</a:t>
            </a:r>
            <a:r>
              <a:rPr lang="en-US" sz="1200" dirty="0" smtClean="0">
                <a:latin typeface="ＭＳ 明朝"/>
                <a:ea typeface="ＭＳ 明朝"/>
                <a:cs typeface="ＭＳ 明朝"/>
              </a:rPr>
              <a:t>9</a:t>
            </a:r>
            <a:r>
              <a:rPr lang="ja-JP" altLang="en-US" sz="1200" dirty="0" smtClean="0">
                <a:latin typeface="ＭＳ 明朝"/>
                <a:ea typeface="ＭＳ 明朝"/>
                <a:cs typeface="ＭＳ 明朝"/>
              </a:rPr>
              <a:t>回 調整人口推計結果、ビルク（</a:t>
            </a:r>
            <a:r>
              <a:rPr lang="en-US" sz="1200" dirty="0" err="1" smtClean="0">
                <a:latin typeface="ＭＳ 明朝"/>
                <a:ea typeface="ＭＳ 明朝"/>
                <a:cs typeface="ＭＳ 明朝"/>
              </a:rPr>
              <a:t>Birg</a:t>
            </a:r>
            <a:r>
              <a:rPr lang="en-US" sz="1200" dirty="0" smtClean="0">
                <a:latin typeface="ＭＳ 明朝"/>
                <a:ea typeface="ＭＳ 明朝"/>
                <a:cs typeface="ＭＳ 明朝"/>
              </a:rPr>
              <a:t> u.a.1998</a:t>
            </a:r>
            <a:r>
              <a:rPr lang="ja-JP" altLang="en-US" sz="1200" dirty="0" smtClean="0">
                <a:latin typeface="ＭＳ 明朝"/>
                <a:ea typeface="ＭＳ 明朝"/>
                <a:cs typeface="ＭＳ 明朝"/>
              </a:rPr>
              <a:t>）「</a:t>
            </a:r>
            <a:r>
              <a:rPr lang="en-US" sz="1200" dirty="0" smtClean="0">
                <a:latin typeface="ＭＳ 明朝"/>
                <a:ea typeface="ＭＳ 明朝"/>
                <a:cs typeface="ＭＳ 明朝"/>
              </a:rPr>
              <a:t>21</a:t>
            </a:r>
            <a:r>
              <a:rPr lang="ja-JP" altLang="en-US" sz="1200" dirty="0" smtClean="0">
                <a:latin typeface="ＭＳ 明朝"/>
                <a:ea typeface="ＭＳ 明朝"/>
                <a:cs typeface="ＭＳ 明朝"/>
              </a:rPr>
              <a:t>世紀の東西両ドイツ地域における人口推移に関するシミュレーション計算</a:t>
            </a:r>
            <a:r>
              <a:rPr lang="en-US" sz="1200" dirty="0" smtClean="0">
                <a:latin typeface="ＭＳ 明朝"/>
                <a:ea typeface="ＭＳ 明朝"/>
                <a:cs typeface="ＭＳ 明朝"/>
              </a:rPr>
              <a:t>  </a:t>
            </a:r>
            <a:r>
              <a:rPr lang="ja-JP" altLang="en-US" sz="1200" dirty="0" smtClean="0">
                <a:latin typeface="ＭＳ 明朝"/>
                <a:ea typeface="ＭＳ 明朝"/>
                <a:cs typeface="ＭＳ 明朝"/>
              </a:rPr>
              <a:t>ヴァリエーション</a:t>
            </a:r>
            <a:r>
              <a:rPr lang="en-US" sz="1200" dirty="0" smtClean="0">
                <a:latin typeface="ＭＳ 明朝"/>
                <a:ea typeface="ＭＳ 明朝"/>
                <a:cs typeface="ＭＳ 明朝"/>
              </a:rPr>
              <a:t>2</a:t>
            </a:r>
            <a:r>
              <a:rPr lang="ja-JP" altLang="en-US" sz="1200" dirty="0" smtClean="0">
                <a:latin typeface="ＭＳ 明朝"/>
                <a:ea typeface="ＭＳ 明朝"/>
                <a:cs typeface="ＭＳ 明朝"/>
              </a:rPr>
              <a:t>及び５（</a:t>
            </a:r>
            <a:r>
              <a:rPr lang="en-US" sz="1200" dirty="0" smtClean="0">
                <a:latin typeface="ＭＳ 明朝"/>
                <a:ea typeface="ＭＳ 明朝"/>
                <a:cs typeface="ＭＳ 明朝"/>
              </a:rPr>
              <a:t>Kaufmann2005 :51)</a:t>
            </a:r>
            <a:r>
              <a:rPr lang="ja-JP" altLang="en-US" sz="1200" dirty="0" smtClean="0">
                <a:latin typeface="ＭＳ 明朝"/>
                <a:ea typeface="ＭＳ 明朝"/>
                <a:cs typeface="ＭＳ 明朝"/>
              </a:rPr>
              <a:t>。 </a:t>
            </a:r>
            <a:endParaRPr kumimoji="1" lang="ja-JP" altLang="en-US" sz="1200" dirty="0">
              <a:latin typeface="ＭＳ 明朝"/>
              <a:ea typeface="ＭＳ 明朝"/>
              <a:cs typeface="ＭＳ 明朝"/>
            </a:endParaRPr>
          </a:p>
        </p:txBody>
      </p:sp>
      <p:sp>
        <p:nvSpPr>
          <p:cNvPr id="9" name="タイトル 8"/>
          <p:cNvSpPr>
            <a:spLocks noGrp="1"/>
          </p:cNvSpPr>
          <p:nvPr>
            <p:ph type="title"/>
          </p:nvPr>
        </p:nvSpPr>
        <p:spPr>
          <a:xfrm>
            <a:off x="609600" y="152400"/>
            <a:ext cx="8001000" cy="1216025"/>
          </a:xfrm>
        </p:spPr>
        <p:txBody>
          <a:bodyPr/>
          <a:lstStyle/>
          <a:p>
            <a:r>
              <a:rPr lang="ja-JP" altLang="en-US" sz="2800" dirty="0" smtClean="0"/>
              <a:t>図１</a:t>
            </a:r>
            <a:r>
              <a:rPr lang="en-US" altLang="ja-JP" sz="2800" dirty="0" smtClean="0"/>
              <a:t> </a:t>
            </a:r>
            <a:r>
              <a:rPr lang="ja-JP" altLang="en-US" sz="2800" dirty="0" smtClean="0"/>
              <a:t>総人口の推移</a:t>
            </a:r>
            <a:r>
              <a:rPr lang="en-US" altLang="ja-JP" sz="2800" dirty="0" smtClean="0"/>
              <a:t/>
            </a:r>
            <a:br>
              <a:rPr lang="en-US" altLang="ja-JP" sz="2800" dirty="0" smtClean="0"/>
            </a:br>
            <a:r>
              <a:rPr lang="ja-JP" altLang="en-US" sz="2800" dirty="0" smtClean="0">
                <a:latin typeface="ＭＳ ゴシック"/>
                <a:ea typeface="ＭＳ ゴシック"/>
                <a:cs typeface="ＭＳ ゴシック"/>
              </a:rPr>
              <a:t>ドイツと日本 </a:t>
            </a:r>
            <a:r>
              <a:rPr lang="en-US" sz="2800" dirty="0" smtClean="0">
                <a:latin typeface="ＭＳ ゴシック"/>
                <a:ea typeface="ＭＳ ゴシック"/>
                <a:cs typeface="ＭＳ ゴシック"/>
              </a:rPr>
              <a:t>1950</a:t>
            </a:r>
            <a:r>
              <a:rPr lang="ja-JP" altLang="en-US" sz="2800" dirty="0" smtClean="0">
                <a:latin typeface="ＭＳ ゴシック"/>
                <a:ea typeface="ＭＳ ゴシック"/>
                <a:cs typeface="ＭＳ ゴシック"/>
              </a:rPr>
              <a:t>年－</a:t>
            </a:r>
            <a:r>
              <a:rPr lang="en-US" sz="2800" dirty="0" smtClean="0">
                <a:latin typeface="ＭＳ ゴシック"/>
                <a:ea typeface="ＭＳ ゴシック"/>
                <a:cs typeface="ＭＳ ゴシック"/>
              </a:rPr>
              <a:t>2060</a:t>
            </a:r>
            <a:r>
              <a:rPr lang="ja-JP" altLang="en-US" sz="2800" dirty="0" smtClean="0">
                <a:latin typeface="ＭＳ ゴシック"/>
                <a:ea typeface="ＭＳ ゴシック"/>
                <a:cs typeface="ＭＳ ゴシック"/>
              </a:rPr>
              <a:t>年 </a:t>
            </a:r>
            <a:endParaRPr lang="ja-JP" altLang="en-US" sz="2800" dirty="0"/>
          </a:p>
        </p:txBody>
      </p:sp>
      <p:sp>
        <p:nvSpPr>
          <p:cNvPr id="12" name="テキスト ボックス 11"/>
          <p:cNvSpPr txBox="1"/>
          <p:nvPr/>
        </p:nvSpPr>
        <p:spPr>
          <a:xfrm>
            <a:off x="6629400" y="1905000"/>
            <a:ext cx="2362200" cy="3600985"/>
          </a:xfrm>
          <a:prstGeom prst="rect">
            <a:avLst/>
          </a:prstGeom>
          <a:noFill/>
        </p:spPr>
        <p:txBody>
          <a:bodyPr wrap="square" rtlCol="0">
            <a:spAutoFit/>
          </a:bodyPr>
          <a:lstStyle/>
          <a:p>
            <a:r>
              <a:rPr lang="en-US" sz="1200" dirty="0" smtClean="0"/>
              <a:t>1972</a:t>
            </a:r>
            <a:r>
              <a:rPr lang="ja-JP" altLang="en-US" sz="1200" dirty="0" smtClean="0"/>
              <a:t>年以降、自然動態（出生数と死亡数の差）がマイナスを記録 </a:t>
            </a:r>
            <a:endParaRPr lang="en-US" altLang="ja-JP" sz="1200" dirty="0" smtClean="0"/>
          </a:p>
          <a:p>
            <a:endParaRPr kumimoji="1" lang="en-US" altLang="ja-JP" sz="1200" dirty="0" smtClean="0">
              <a:latin typeface="ＭＳ 明朝"/>
              <a:ea typeface="ＭＳ 明朝"/>
              <a:cs typeface="ＭＳ 明朝"/>
            </a:endParaRPr>
          </a:p>
          <a:p>
            <a:r>
              <a:rPr lang="en-US" altLang="ja-JP" sz="1200" dirty="0" smtClean="0"/>
              <a:t>★</a:t>
            </a:r>
            <a:r>
              <a:rPr lang="en-US" sz="1200" dirty="0" smtClean="0"/>
              <a:t>2000</a:t>
            </a:r>
            <a:r>
              <a:rPr lang="ja-JP" altLang="en-US" sz="1200" dirty="0" smtClean="0"/>
              <a:t>年の外国人法（</a:t>
            </a:r>
            <a:r>
              <a:rPr lang="en-US" sz="1200" dirty="0" err="1" smtClean="0"/>
              <a:t>Ausländergesetz</a:t>
            </a:r>
            <a:r>
              <a:rPr lang="ja-JP" altLang="en-US" sz="1200" dirty="0" smtClean="0"/>
              <a:t>）の改正</a:t>
            </a:r>
            <a:endParaRPr lang="en-US" altLang="ja-JP" sz="1200" dirty="0" smtClean="0"/>
          </a:p>
          <a:p>
            <a:r>
              <a:rPr lang="en-US" altLang="ja-JP" sz="1200" dirty="0" smtClean="0"/>
              <a:t>→</a:t>
            </a:r>
            <a:r>
              <a:rPr lang="ja-JP" altLang="en-US" sz="1200" dirty="0" smtClean="0"/>
              <a:t>社会動態による超過分が縮小、</a:t>
            </a:r>
            <a:endParaRPr lang="en-US" altLang="ja-JP" sz="1200" dirty="0" smtClean="0"/>
          </a:p>
          <a:p>
            <a:r>
              <a:rPr lang="en-US" altLang="ja-JP" sz="1200" dirty="0" smtClean="0"/>
              <a:t>★</a:t>
            </a:r>
            <a:r>
              <a:rPr lang="en-US" sz="1200" dirty="0" smtClean="0"/>
              <a:t>25-35</a:t>
            </a:r>
            <a:r>
              <a:rPr lang="ja-JP" altLang="en-US" sz="1200" dirty="0" smtClean="0"/>
              <a:t>歳女子人口がベビーブーム世代から少子化世代に入れ替わったことにより</a:t>
            </a:r>
            <a:r>
              <a:rPr lang="en-US" sz="1200" dirty="0" smtClean="0"/>
              <a:t>25</a:t>
            </a:r>
            <a:r>
              <a:rPr lang="ja-JP" altLang="en-US" sz="1200" dirty="0" smtClean="0"/>
              <a:t>％減少</a:t>
            </a:r>
            <a:r>
              <a:rPr lang="en-US" altLang="ja-JP" sz="1200" dirty="0" smtClean="0"/>
              <a:t>→</a:t>
            </a:r>
            <a:r>
              <a:rPr lang="ja-JP" altLang="en-US" sz="1200" dirty="0" smtClean="0"/>
              <a:t>出生数も</a:t>
            </a:r>
            <a:r>
              <a:rPr lang="en-US" sz="1200" dirty="0" smtClean="0"/>
              <a:t>15</a:t>
            </a:r>
            <a:r>
              <a:rPr lang="ja-JP" altLang="en-US" sz="1200" dirty="0" smtClean="0"/>
              <a:t>％減少 </a:t>
            </a:r>
            <a:endParaRPr lang="en-US" altLang="ja-JP" sz="1200" dirty="0" smtClean="0"/>
          </a:p>
          <a:p>
            <a:endParaRPr lang="en-US" altLang="ja-JP" sz="1200" dirty="0" smtClean="0"/>
          </a:p>
          <a:p>
            <a:r>
              <a:rPr lang="en-US" sz="1200" dirty="0" smtClean="0"/>
              <a:t>2003</a:t>
            </a:r>
            <a:r>
              <a:rPr lang="ja-JP" altLang="en-US" sz="1200" dirty="0" smtClean="0"/>
              <a:t> 年から長期の人口減少に突入。  </a:t>
            </a:r>
            <a:endParaRPr lang="en-US" altLang="ja-JP" sz="1200" dirty="0" smtClean="0"/>
          </a:p>
          <a:p>
            <a:endParaRPr lang="en-US" sz="1200" dirty="0" smtClean="0"/>
          </a:p>
          <a:p>
            <a:r>
              <a:rPr lang="en-US" altLang="ja-JP" sz="1200" dirty="0" smtClean="0"/>
              <a:t>★</a:t>
            </a:r>
            <a:r>
              <a:rPr lang="en-US" sz="1200" dirty="0" smtClean="0"/>
              <a:t>2000</a:t>
            </a:r>
            <a:r>
              <a:rPr lang="ja-JP" altLang="en-US" sz="1200" dirty="0" smtClean="0"/>
              <a:t>年現在の</a:t>
            </a:r>
            <a:r>
              <a:rPr lang="en-US" sz="1200" dirty="0" smtClean="0"/>
              <a:t>821</a:t>
            </a:r>
            <a:r>
              <a:rPr lang="ja-JP" altLang="en-US" sz="1200" dirty="0" smtClean="0"/>
              <a:t>９万人から</a:t>
            </a:r>
            <a:r>
              <a:rPr lang="en-US" sz="1200" dirty="0" smtClean="0"/>
              <a:t>2050</a:t>
            </a:r>
            <a:r>
              <a:rPr lang="ja-JP" altLang="en-US" sz="1200" dirty="0" smtClean="0"/>
              <a:t>年には</a:t>
            </a:r>
            <a:r>
              <a:rPr lang="en-US" sz="1200" dirty="0" smtClean="0"/>
              <a:t>7163</a:t>
            </a:r>
            <a:r>
              <a:rPr lang="ja-JP" altLang="en-US" sz="1200" dirty="0" smtClean="0"/>
              <a:t>万人まで</a:t>
            </a:r>
            <a:r>
              <a:rPr lang="en-US" sz="1200" dirty="0" smtClean="0"/>
              <a:t>106</a:t>
            </a:r>
            <a:r>
              <a:rPr lang="ja-JP" altLang="en-US" sz="1200" dirty="0" smtClean="0"/>
              <a:t>万人、率にして</a:t>
            </a:r>
            <a:r>
              <a:rPr lang="en-US" sz="1200" dirty="0" smtClean="0"/>
              <a:t>12.9</a:t>
            </a:r>
            <a:r>
              <a:rPr lang="ja-JP" altLang="en-US" sz="1200" dirty="0" smtClean="0"/>
              <a:t>％減少する </a:t>
            </a:r>
            <a:endParaRPr lang="en-US" altLang="ja-JP" sz="1200" dirty="0" smtClean="0"/>
          </a:p>
          <a:p>
            <a:endParaRPr kumimoji="1" lang="en-US" altLang="ja-JP" sz="1200" dirty="0" smtClean="0">
              <a:latin typeface="ＭＳ 明朝"/>
              <a:ea typeface="ＭＳ 明朝"/>
              <a:cs typeface="ＭＳ 明朝"/>
            </a:endParaRPr>
          </a:p>
          <a:p>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図 6"/>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609600" y="1600200"/>
            <a:ext cx="6553200" cy="4105275"/>
          </a:xfrm>
          <a:prstGeom prst="rect">
            <a:avLst/>
          </a:prstGeom>
          <a:solidFill>
            <a:schemeClr val="bg1"/>
          </a:solidFill>
        </p:spPr>
      </p:pic>
      <p:sp>
        <p:nvSpPr>
          <p:cNvPr id="8" name="テキスト ボックス 7"/>
          <p:cNvSpPr txBox="1"/>
          <p:nvPr/>
        </p:nvSpPr>
        <p:spPr>
          <a:xfrm>
            <a:off x="609600" y="5715000"/>
            <a:ext cx="7620000" cy="461665"/>
          </a:xfrm>
          <a:prstGeom prst="rect">
            <a:avLst/>
          </a:prstGeom>
          <a:noFill/>
        </p:spPr>
        <p:txBody>
          <a:bodyPr wrap="square" rtlCol="0">
            <a:spAutoFit/>
          </a:bodyPr>
          <a:lstStyle/>
          <a:p>
            <a:r>
              <a:rPr lang="ja-JP" altLang="en-US" sz="1200" dirty="0" smtClean="0">
                <a:latin typeface="ＭＳ 明朝"/>
                <a:ea typeface="ＭＳ 明朝"/>
                <a:cs typeface="ＭＳ 明朝"/>
              </a:rPr>
              <a:t>出典：総務省統計局監修（</a:t>
            </a:r>
            <a:r>
              <a:rPr lang="en-US" sz="1200" dirty="0" smtClean="0">
                <a:latin typeface="ＭＳ 明朝"/>
                <a:ea typeface="ＭＳ 明朝"/>
                <a:cs typeface="ＭＳ 明朝"/>
              </a:rPr>
              <a:t>2006</a:t>
            </a:r>
            <a:r>
              <a:rPr lang="ja-JP" altLang="en-US" sz="1200" dirty="0" smtClean="0">
                <a:latin typeface="ＭＳ 明朝"/>
                <a:ea typeface="ＭＳ 明朝"/>
                <a:cs typeface="ＭＳ 明朝"/>
              </a:rPr>
              <a:t>）「新版　日本長期統計総覧　第</a:t>
            </a:r>
            <a:r>
              <a:rPr lang="en-US" sz="1200" dirty="0" smtClean="0">
                <a:latin typeface="ＭＳ 明朝"/>
                <a:ea typeface="ＭＳ 明朝"/>
                <a:cs typeface="ＭＳ 明朝"/>
              </a:rPr>
              <a:t>1</a:t>
            </a:r>
            <a:r>
              <a:rPr lang="ja-JP" altLang="en-US" sz="1200" dirty="0" smtClean="0">
                <a:latin typeface="ＭＳ 明朝"/>
                <a:ea typeface="ＭＳ 明朝"/>
                <a:cs typeface="ＭＳ 明朝"/>
              </a:rPr>
              <a:t>巻」日本統計協会、</a:t>
            </a:r>
            <a:r>
              <a:rPr lang="en-US" sz="1200" dirty="0" smtClean="0">
                <a:latin typeface="ＭＳ 明朝"/>
                <a:ea typeface="ＭＳ 明朝"/>
                <a:cs typeface="ＭＳ 明朝"/>
              </a:rPr>
              <a:t>2005</a:t>
            </a:r>
            <a:r>
              <a:rPr lang="ja-JP" altLang="en-US" sz="1200" dirty="0" smtClean="0">
                <a:latin typeface="ＭＳ 明朝"/>
                <a:ea typeface="ＭＳ 明朝"/>
                <a:cs typeface="ＭＳ 明朝"/>
              </a:rPr>
              <a:t>年から</a:t>
            </a:r>
            <a:r>
              <a:rPr lang="en-US" sz="1200" dirty="0" smtClean="0">
                <a:latin typeface="ＭＳ 明朝"/>
                <a:ea typeface="ＭＳ 明朝"/>
                <a:cs typeface="ＭＳ 明朝"/>
              </a:rPr>
              <a:t>2055</a:t>
            </a:r>
            <a:r>
              <a:rPr lang="ja-JP" altLang="en-US" sz="1200" dirty="0" smtClean="0">
                <a:latin typeface="ＭＳ 明朝"/>
                <a:ea typeface="ＭＳ 明朝"/>
                <a:cs typeface="ＭＳ 明朝"/>
              </a:rPr>
              <a:t>年までは国立社会保障人口問題研究所「日本の将来推計人口（平成</a:t>
            </a:r>
            <a:r>
              <a:rPr lang="en-US" sz="1200" dirty="0" smtClean="0">
                <a:latin typeface="ＭＳ 明朝"/>
                <a:ea typeface="ＭＳ 明朝"/>
                <a:cs typeface="ＭＳ 明朝"/>
              </a:rPr>
              <a:t>18</a:t>
            </a:r>
            <a:r>
              <a:rPr lang="ja-JP" altLang="en-US" sz="1200" dirty="0" smtClean="0">
                <a:latin typeface="ＭＳ 明朝"/>
                <a:ea typeface="ＭＳ 明朝"/>
                <a:cs typeface="ＭＳ 明朝"/>
              </a:rPr>
              <a:t>年</a:t>
            </a:r>
            <a:r>
              <a:rPr lang="en-US" sz="1200" dirty="0" smtClean="0">
                <a:latin typeface="ＭＳ 明朝"/>
                <a:ea typeface="ＭＳ 明朝"/>
                <a:cs typeface="ＭＳ 明朝"/>
              </a:rPr>
              <a:t>12</a:t>
            </a:r>
            <a:r>
              <a:rPr lang="ja-JP" altLang="en-US" sz="1200" dirty="0" smtClean="0">
                <a:latin typeface="ＭＳ 明朝"/>
                <a:ea typeface="ＭＳ 明朝"/>
                <a:cs typeface="ＭＳ 明朝"/>
              </a:rPr>
              <a:t>月推計）中位推計による。 </a:t>
            </a:r>
            <a:endParaRPr kumimoji="1" lang="ja-JP" altLang="en-US" sz="1200" dirty="0">
              <a:latin typeface="ＭＳ 明朝"/>
              <a:ea typeface="ＭＳ 明朝"/>
              <a:cs typeface="ＭＳ 明朝"/>
            </a:endParaRPr>
          </a:p>
        </p:txBody>
      </p:sp>
      <p:sp>
        <p:nvSpPr>
          <p:cNvPr id="9" name="タイトル 8"/>
          <p:cNvSpPr>
            <a:spLocks noGrp="1"/>
          </p:cNvSpPr>
          <p:nvPr>
            <p:ph type="title"/>
          </p:nvPr>
        </p:nvSpPr>
        <p:spPr/>
        <p:txBody>
          <a:bodyPr/>
          <a:lstStyle/>
          <a:p>
            <a:r>
              <a:rPr lang="ja-JP" altLang="en-US" sz="2800" dirty="0" smtClean="0">
                <a:latin typeface="ＭＳ ゴシック"/>
                <a:ea typeface="ＭＳ ゴシック"/>
                <a:cs typeface="ＭＳ ゴシック"/>
              </a:rPr>
              <a:t>図１</a:t>
            </a:r>
            <a:r>
              <a:rPr lang="en-US" altLang="ja-JP" sz="2800" dirty="0" smtClean="0">
                <a:latin typeface="ＭＳ ゴシック"/>
                <a:ea typeface="ＭＳ ゴシック"/>
                <a:cs typeface="ＭＳ ゴシック"/>
              </a:rPr>
              <a:t> </a:t>
            </a:r>
            <a:r>
              <a:rPr lang="ja-JP" altLang="en-US" sz="2800" dirty="0" smtClean="0">
                <a:latin typeface="ＭＳ ゴシック"/>
                <a:ea typeface="ＭＳ ゴシック"/>
                <a:cs typeface="ＭＳ ゴシック"/>
              </a:rPr>
              <a:t>総人口の推移</a:t>
            </a:r>
            <a:r>
              <a:rPr lang="en-US" altLang="ja-JP" sz="2800" dirty="0" smtClean="0">
                <a:latin typeface="ＭＳ ゴシック"/>
                <a:ea typeface="ＭＳ ゴシック"/>
                <a:cs typeface="ＭＳ ゴシック"/>
              </a:rPr>
              <a:t/>
            </a:r>
            <a:br>
              <a:rPr lang="en-US" altLang="ja-JP" sz="2800" dirty="0" smtClean="0">
                <a:latin typeface="ＭＳ ゴシック"/>
                <a:ea typeface="ＭＳ ゴシック"/>
                <a:cs typeface="ＭＳ ゴシック"/>
              </a:rPr>
            </a:br>
            <a:r>
              <a:rPr lang="ja-JP" altLang="en-US" sz="2800" dirty="0" smtClean="0">
                <a:latin typeface="ＭＳ ゴシック"/>
                <a:ea typeface="ＭＳ ゴシック"/>
                <a:cs typeface="ＭＳ ゴシック"/>
              </a:rPr>
              <a:t>ドイツと日本 </a:t>
            </a:r>
            <a:r>
              <a:rPr lang="en-US" sz="2800" dirty="0" smtClean="0">
                <a:latin typeface="ＭＳ ゴシック"/>
                <a:ea typeface="ＭＳ ゴシック"/>
                <a:cs typeface="ＭＳ ゴシック"/>
              </a:rPr>
              <a:t>1950</a:t>
            </a:r>
            <a:r>
              <a:rPr lang="ja-JP" altLang="en-US" sz="2800" dirty="0" smtClean="0">
                <a:latin typeface="ＭＳ ゴシック"/>
                <a:ea typeface="ＭＳ ゴシック"/>
                <a:cs typeface="ＭＳ ゴシック"/>
              </a:rPr>
              <a:t>年－</a:t>
            </a:r>
            <a:r>
              <a:rPr lang="en-US" sz="2800" dirty="0" smtClean="0">
                <a:latin typeface="ＭＳ ゴシック"/>
                <a:ea typeface="ＭＳ ゴシック"/>
                <a:cs typeface="ＭＳ ゴシック"/>
              </a:rPr>
              <a:t>2060</a:t>
            </a:r>
            <a:r>
              <a:rPr lang="ja-JP" altLang="en-US" sz="2800" dirty="0" smtClean="0">
                <a:latin typeface="ＭＳ ゴシック"/>
                <a:ea typeface="ＭＳ ゴシック"/>
                <a:cs typeface="ＭＳ ゴシック"/>
              </a:rPr>
              <a:t>年 </a:t>
            </a:r>
            <a:endParaRPr lang="ja-JP" altLang="en-US" sz="2800" dirty="0">
              <a:latin typeface="ＭＳ ゴシック"/>
              <a:ea typeface="ＭＳ ゴシック"/>
              <a:cs typeface="ＭＳ ゴシック"/>
            </a:endParaRPr>
          </a:p>
        </p:txBody>
      </p:sp>
      <p:sp>
        <p:nvSpPr>
          <p:cNvPr id="11" name="テキスト ボックス 10"/>
          <p:cNvSpPr txBox="1"/>
          <p:nvPr/>
        </p:nvSpPr>
        <p:spPr>
          <a:xfrm>
            <a:off x="6781800" y="2133600"/>
            <a:ext cx="2057400" cy="1938992"/>
          </a:xfrm>
          <a:prstGeom prst="rect">
            <a:avLst/>
          </a:prstGeom>
          <a:noFill/>
        </p:spPr>
        <p:txBody>
          <a:bodyPr wrap="square" rtlCol="0">
            <a:spAutoFit/>
          </a:bodyPr>
          <a:lstStyle/>
          <a:p>
            <a:r>
              <a:rPr lang="en-US" sz="1200" dirty="0" smtClean="0"/>
              <a:t>2004</a:t>
            </a:r>
            <a:r>
              <a:rPr lang="ja-JP" altLang="en-US" sz="1200" dirty="0" smtClean="0"/>
              <a:t>年をピークに減少に転じ、その後も基本的趨勢は変わらず、</a:t>
            </a:r>
            <a:endParaRPr lang="en-US" altLang="ja-JP" sz="1200" dirty="0" smtClean="0"/>
          </a:p>
          <a:p>
            <a:endParaRPr lang="en-US" altLang="ja-JP" sz="1200" dirty="0" smtClean="0"/>
          </a:p>
          <a:p>
            <a:r>
              <a:rPr lang="en-US" altLang="ja-JP" sz="1200" dirty="0" smtClean="0"/>
              <a:t>★</a:t>
            </a:r>
            <a:r>
              <a:rPr lang="ja-JP" altLang="en-US" sz="1200" dirty="0" smtClean="0"/>
              <a:t>平成</a:t>
            </a:r>
            <a:r>
              <a:rPr lang="en-US" sz="1200" dirty="0" smtClean="0"/>
              <a:t>18(2007)</a:t>
            </a:r>
            <a:r>
              <a:rPr lang="ja-JP" altLang="en-US" sz="1200" dirty="0" smtClean="0"/>
              <a:t>年推計によれば、</a:t>
            </a:r>
            <a:r>
              <a:rPr lang="en-US" sz="1200" dirty="0" smtClean="0"/>
              <a:t>2005</a:t>
            </a:r>
            <a:r>
              <a:rPr lang="ja-JP" altLang="en-US" sz="1200" dirty="0" smtClean="0"/>
              <a:t>年の</a:t>
            </a:r>
            <a:r>
              <a:rPr lang="en-US" sz="1200" dirty="0" smtClean="0"/>
              <a:t>1</a:t>
            </a:r>
            <a:r>
              <a:rPr lang="ja-JP" altLang="en-US" sz="1200" dirty="0" smtClean="0"/>
              <a:t>億</a:t>
            </a:r>
            <a:r>
              <a:rPr lang="en-US" sz="1200" dirty="0" smtClean="0"/>
              <a:t>2777</a:t>
            </a:r>
            <a:r>
              <a:rPr lang="ja-JP" altLang="en-US" sz="1200" dirty="0" smtClean="0"/>
              <a:t>万人から</a:t>
            </a:r>
            <a:r>
              <a:rPr lang="en-US" sz="1200" dirty="0" smtClean="0"/>
              <a:t>2055</a:t>
            </a:r>
            <a:r>
              <a:rPr lang="ja-JP" altLang="en-US" sz="1200" dirty="0" smtClean="0"/>
              <a:t>年の</a:t>
            </a:r>
            <a:r>
              <a:rPr lang="en-US" sz="1200" dirty="0" smtClean="0"/>
              <a:t>8993</a:t>
            </a:r>
            <a:r>
              <a:rPr lang="ja-JP" altLang="en-US" sz="1200" dirty="0" smtClean="0"/>
              <a:t>万人（中位推計）まで約</a:t>
            </a:r>
            <a:r>
              <a:rPr lang="en-US" sz="1200" dirty="0" smtClean="0"/>
              <a:t>3783</a:t>
            </a:r>
            <a:r>
              <a:rPr lang="ja-JP" altLang="en-US" sz="1200" dirty="0" smtClean="0"/>
              <a:t>万人、率にして</a:t>
            </a:r>
            <a:r>
              <a:rPr lang="en-US" sz="1200" dirty="0" smtClean="0"/>
              <a:t>29.3</a:t>
            </a:r>
            <a:r>
              <a:rPr lang="ja-JP" altLang="en-US" sz="1200" dirty="0" smtClean="0"/>
              <a:t>％減少する 。</a:t>
            </a:r>
            <a:endParaRPr kumimoji="1" lang="en-US" altLang="ja-JP" sz="1200" dirty="0" smtClean="0">
              <a:latin typeface="ＭＳ 明朝"/>
              <a:ea typeface="ＭＳ 明朝"/>
              <a:cs typeface="ＭＳ 明朝"/>
            </a:endParaRPr>
          </a:p>
          <a:p>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ja-JP" altLang="en-US" sz="2800" dirty="0" smtClean="0">
                <a:latin typeface="ＭＳ ゴシック"/>
                <a:ea typeface="ＭＳ ゴシック"/>
                <a:cs typeface="ＭＳ ゴシック"/>
              </a:rPr>
              <a:t>表１　年齢階層別人口割合（％）</a:t>
            </a:r>
            <a:r>
              <a:rPr lang="en-US" altLang="ja-JP" sz="2800" dirty="0" smtClean="0">
                <a:latin typeface="ＭＳ ゴシック"/>
                <a:ea typeface="ＭＳ ゴシック"/>
                <a:cs typeface="ＭＳ ゴシック"/>
              </a:rPr>
              <a:t/>
            </a:r>
            <a:br>
              <a:rPr lang="en-US" altLang="ja-JP" sz="2800" dirty="0" smtClean="0">
                <a:latin typeface="ＭＳ ゴシック"/>
                <a:ea typeface="ＭＳ ゴシック"/>
                <a:cs typeface="ＭＳ ゴシック"/>
              </a:rPr>
            </a:br>
            <a:r>
              <a:rPr lang="ja-JP" altLang="en-US" sz="2800" dirty="0" smtClean="0">
                <a:latin typeface="ＭＳ ゴシック"/>
                <a:ea typeface="ＭＳ ゴシック"/>
                <a:cs typeface="ＭＳ ゴシック"/>
              </a:rPr>
              <a:t>ドイツと日本 </a:t>
            </a:r>
            <a:r>
              <a:rPr lang="en-US" sz="2800" dirty="0" smtClean="0">
                <a:latin typeface="ＭＳ ゴシック"/>
                <a:ea typeface="ＭＳ ゴシック"/>
                <a:cs typeface="ＭＳ ゴシック"/>
              </a:rPr>
              <a:t>1950</a:t>
            </a:r>
            <a:r>
              <a:rPr lang="ja-JP" altLang="en-US" sz="2800" dirty="0" smtClean="0">
                <a:latin typeface="ＭＳ ゴシック"/>
                <a:ea typeface="ＭＳ ゴシック"/>
                <a:cs typeface="ＭＳ ゴシック"/>
              </a:rPr>
              <a:t>年－</a:t>
            </a:r>
            <a:r>
              <a:rPr lang="en-US" sz="2800" dirty="0" smtClean="0">
                <a:latin typeface="ＭＳ ゴシック"/>
                <a:ea typeface="ＭＳ ゴシック"/>
                <a:cs typeface="ＭＳ ゴシック"/>
              </a:rPr>
              <a:t>2050</a:t>
            </a:r>
            <a:r>
              <a:rPr lang="ja-JP" altLang="en-US" sz="2800" dirty="0" smtClean="0">
                <a:latin typeface="ＭＳ ゴシック"/>
                <a:ea typeface="ＭＳ ゴシック"/>
                <a:cs typeface="ＭＳ ゴシック"/>
              </a:rPr>
              <a:t>年 </a:t>
            </a:r>
            <a:endParaRPr lang="ja-JP" altLang="ja-JP" sz="2800" dirty="0">
              <a:solidFill>
                <a:srgbClr val="000000"/>
              </a:solidFill>
              <a:latin typeface="ＭＳ ゴシック"/>
              <a:ea typeface="ＭＳ ゴシック"/>
              <a:cs typeface="ＭＳ ゴシック"/>
            </a:endParaRPr>
          </a:p>
        </p:txBody>
      </p:sp>
      <p:pic>
        <p:nvPicPr>
          <p:cNvPr id="5" name="図 4"/>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381000" y="1828800"/>
            <a:ext cx="8242300" cy="2209800"/>
          </a:xfrm>
          <a:prstGeom prst="rect">
            <a:avLst/>
          </a:prstGeom>
          <a:solidFill>
            <a:schemeClr val="bg1"/>
          </a:solidFill>
        </p:spPr>
      </p:pic>
      <p:sp>
        <p:nvSpPr>
          <p:cNvPr id="6" name="テキスト ボックス 5"/>
          <p:cNvSpPr txBox="1"/>
          <p:nvPr/>
        </p:nvSpPr>
        <p:spPr>
          <a:xfrm>
            <a:off x="533400" y="4114800"/>
            <a:ext cx="7162800" cy="830997"/>
          </a:xfrm>
          <a:prstGeom prst="rect">
            <a:avLst/>
          </a:prstGeom>
          <a:noFill/>
        </p:spPr>
        <p:txBody>
          <a:bodyPr wrap="square" rtlCol="0">
            <a:spAutoFit/>
          </a:bodyPr>
          <a:lstStyle/>
          <a:p>
            <a:r>
              <a:rPr lang="ja-JP" altLang="en-US" sz="1200" dirty="0" smtClean="0">
                <a:latin typeface="ＭＳ 明朝"/>
                <a:ea typeface="ＭＳ 明朝"/>
                <a:cs typeface="ＭＳ 明朝"/>
              </a:rPr>
              <a:t>出典：ドイツ統計年鑑各巻、</a:t>
            </a:r>
            <a:r>
              <a:rPr lang="en-US" sz="1200" dirty="0" smtClean="0">
                <a:latin typeface="ＭＳ 明朝"/>
                <a:ea typeface="ＭＳ 明朝"/>
                <a:cs typeface="ＭＳ 明朝"/>
              </a:rPr>
              <a:t>2010</a:t>
            </a:r>
            <a:r>
              <a:rPr lang="ja-JP" altLang="en-US" sz="1200" dirty="0" smtClean="0">
                <a:latin typeface="ＭＳ 明朝"/>
                <a:ea typeface="ＭＳ 明朝"/>
                <a:cs typeface="ＭＳ 明朝"/>
              </a:rPr>
              <a:t>年以降は第</a:t>
            </a:r>
            <a:r>
              <a:rPr lang="en-US" sz="1200" dirty="0" smtClean="0">
                <a:latin typeface="ＭＳ 明朝"/>
                <a:ea typeface="ＭＳ 明朝"/>
                <a:cs typeface="ＭＳ 明朝"/>
              </a:rPr>
              <a:t>10</a:t>
            </a:r>
            <a:r>
              <a:rPr lang="ja-JP" altLang="en-US" sz="1200" dirty="0" smtClean="0">
                <a:latin typeface="ＭＳ 明朝"/>
                <a:ea typeface="ＭＳ 明朝"/>
                <a:cs typeface="ＭＳ 明朝"/>
              </a:rPr>
              <a:t>回調整人口推計のヴァリエーション５（</a:t>
            </a:r>
            <a:r>
              <a:rPr lang="en-US" sz="1200" dirty="0" smtClean="0">
                <a:latin typeface="ＭＳ 明朝"/>
                <a:ea typeface="ＭＳ 明朝"/>
                <a:cs typeface="ＭＳ 明朝"/>
              </a:rPr>
              <a:t>Kaufmann2005:41)</a:t>
            </a:r>
            <a:r>
              <a:rPr lang="ja-JP" altLang="en-US" sz="1200" dirty="0" smtClean="0">
                <a:latin typeface="ＭＳ 明朝"/>
                <a:ea typeface="ＭＳ 明朝"/>
                <a:cs typeface="ＭＳ 明朝"/>
              </a:rPr>
              <a:t>。日本については　</a:t>
            </a:r>
            <a:r>
              <a:rPr lang="en-US" sz="1200" dirty="0" smtClean="0">
                <a:latin typeface="ＭＳ 明朝"/>
                <a:ea typeface="ＭＳ 明朝"/>
                <a:cs typeface="ＭＳ 明朝"/>
              </a:rPr>
              <a:t>1950</a:t>
            </a:r>
            <a:r>
              <a:rPr lang="ja-JP" altLang="en-US" sz="1200" dirty="0" smtClean="0">
                <a:latin typeface="ＭＳ 明朝"/>
                <a:ea typeface="ＭＳ 明朝"/>
                <a:cs typeface="ＭＳ 明朝"/>
              </a:rPr>
              <a:t>年から</a:t>
            </a:r>
            <a:r>
              <a:rPr lang="en-US" sz="1200" dirty="0" smtClean="0">
                <a:latin typeface="ＭＳ 明朝"/>
                <a:ea typeface="ＭＳ 明朝"/>
                <a:cs typeface="ＭＳ 明朝"/>
              </a:rPr>
              <a:t>2000</a:t>
            </a:r>
            <a:r>
              <a:rPr lang="ja-JP" altLang="en-US" sz="1200" dirty="0" smtClean="0">
                <a:latin typeface="ＭＳ 明朝"/>
                <a:ea typeface="ＭＳ 明朝"/>
                <a:cs typeface="ＭＳ 明朝"/>
              </a:rPr>
              <a:t>年まで総務省統計局監修（</a:t>
            </a:r>
            <a:r>
              <a:rPr lang="en-US" sz="1200" dirty="0" smtClean="0">
                <a:latin typeface="ＭＳ 明朝"/>
                <a:ea typeface="ＭＳ 明朝"/>
                <a:cs typeface="ＭＳ 明朝"/>
              </a:rPr>
              <a:t>2006</a:t>
            </a:r>
            <a:r>
              <a:rPr lang="ja-JP" altLang="en-US" sz="1200" dirty="0" smtClean="0">
                <a:latin typeface="ＭＳ 明朝"/>
                <a:ea typeface="ＭＳ 明朝"/>
                <a:cs typeface="ＭＳ 明朝"/>
              </a:rPr>
              <a:t>）「新版　日本長期統計総覧　第</a:t>
            </a:r>
            <a:r>
              <a:rPr lang="en-US" sz="1200" dirty="0" smtClean="0">
                <a:latin typeface="ＭＳ 明朝"/>
                <a:ea typeface="ＭＳ 明朝"/>
                <a:cs typeface="ＭＳ 明朝"/>
              </a:rPr>
              <a:t>1</a:t>
            </a:r>
            <a:r>
              <a:rPr lang="ja-JP" altLang="en-US" sz="1200" dirty="0" smtClean="0">
                <a:latin typeface="ＭＳ 明朝"/>
                <a:ea typeface="ＭＳ 明朝"/>
                <a:cs typeface="ＭＳ 明朝"/>
              </a:rPr>
              <a:t>巻」日本統計協会。</a:t>
            </a:r>
            <a:r>
              <a:rPr lang="en-US" sz="1200" dirty="0" smtClean="0">
                <a:latin typeface="ＭＳ 明朝"/>
                <a:ea typeface="ＭＳ 明朝"/>
                <a:cs typeface="ＭＳ 明朝"/>
              </a:rPr>
              <a:t>2010</a:t>
            </a:r>
            <a:r>
              <a:rPr lang="ja-JP" altLang="en-US" sz="1200" dirty="0" smtClean="0">
                <a:latin typeface="ＭＳ 明朝"/>
                <a:ea typeface="ＭＳ 明朝"/>
                <a:cs typeface="ＭＳ 明朝"/>
              </a:rPr>
              <a:t>年</a:t>
            </a:r>
            <a:r>
              <a:rPr lang="en-US" sz="1200" dirty="0" smtClean="0">
                <a:latin typeface="ＭＳ 明朝"/>
                <a:ea typeface="ＭＳ 明朝"/>
                <a:cs typeface="ＭＳ 明朝"/>
              </a:rPr>
              <a:t>-2050</a:t>
            </a:r>
            <a:r>
              <a:rPr lang="ja-JP" altLang="en-US" sz="1200" dirty="0" smtClean="0">
                <a:latin typeface="ＭＳ 明朝"/>
                <a:ea typeface="ＭＳ 明朝"/>
                <a:cs typeface="ＭＳ 明朝"/>
              </a:rPr>
              <a:t>年まで国立社会保障人口問題研究所　「日本の将来推計人口（平成</a:t>
            </a:r>
            <a:r>
              <a:rPr lang="en-US" sz="1200" dirty="0" smtClean="0">
                <a:latin typeface="ＭＳ 明朝"/>
                <a:ea typeface="ＭＳ 明朝"/>
                <a:cs typeface="ＭＳ 明朝"/>
              </a:rPr>
              <a:t>18</a:t>
            </a:r>
            <a:r>
              <a:rPr lang="ja-JP" altLang="en-US" sz="1200" dirty="0" smtClean="0">
                <a:latin typeface="ＭＳ 明朝"/>
                <a:ea typeface="ＭＳ 明朝"/>
                <a:cs typeface="ＭＳ 明朝"/>
              </a:rPr>
              <a:t>年</a:t>
            </a:r>
            <a:r>
              <a:rPr lang="en-US" sz="1200" dirty="0" smtClean="0">
                <a:latin typeface="ＭＳ 明朝"/>
                <a:ea typeface="ＭＳ 明朝"/>
                <a:cs typeface="ＭＳ 明朝"/>
              </a:rPr>
              <a:t>12</a:t>
            </a:r>
            <a:r>
              <a:rPr lang="ja-JP" altLang="en-US" sz="1200" dirty="0" smtClean="0">
                <a:latin typeface="ＭＳ 明朝"/>
                <a:ea typeface="ＭＳ 明朝"/>
                <a:cs typeface="ＭＳ 明朝"/>
              </a:rPr>
              <a:t>月推計）中位推計より算出。 </a:t>
            </a:r>
            <a:endParaRPr kumimoji="1" lang="ja-JP" altLang="en-US" sz="1200" dirty="0">
              <a:latin typeface="ＭＳ 明朝"/>
              <a:ea typeface="ＭＳ 明朝"/>
              <a:cs typeface="ＭＳ 明朝"/>
            </a:endParaRPr>
          </a:p>
        </p:txBody>
      </p:sp>
      <p:sp>
        <p:nvSpPr>
          <p:cNvPr id="9" name="テキスト ボックス 8"/>
          <p:cNvSpPr txBox="1"/>
          <p:nvPr/>
        </p:nvSpPr>
        <p:spPr>
          <a:xfrm>
            <a:off x="533400" y="5029201"/>
            <a:ext cx="8001000" cy="646331"/>
          </a:xfrm>
          <a:prstGeom prst="rect">
            <a:avLst/>
          </a:prstGeom>
          <a:noFill/>
        </p:spPr>
        <p:txBody>
          <a:bodyPr wrap="square" rtlCol="0">
            <a:spAutoFit/>
          </a:bodyPr>
          <a:lstStyle/>
          <a:p>
            <a:r>
              <a:rPr lang="ja-JP" altLang="en-US" sz="1200" dirty="0" smtClean="0"/>
              <a:t>この人口減少過程は急激な年齢構造の変化をともなう。</a:t>
            </a:r>
            <a:endParaRPr lang="en-US" altLang="ja-JP" sz="1200" dirty="0" smtClean="0"/>
          </a:p>
          <a:p>
            <a:r>
              <a:rPr lang="en-US" sz="1200" dirty="0" smtClean="0"/>
              <a:t>60</a:t>
            </a:r>
            <a:r>
              <a:rPr lang="ja-JP" altLang="en-US" sz="1200" dirty="0" smtClean="0"/>
              <a:t>歳以上の割合（</a:t>
            </a:r>
            <a:r>
              <a:rPr lang="en-US" altLang="ja-JP" sz="1200" dirty="0" smtClean="0"/>
              <a:t>2050</a:t>
            </a:r>
            <a:r>
              <a:rPr lang="ja-JP" altLang="en-US" sz="1200" dirty="0" smtClean="0"/>
              <a:t>年）は、ドイツ</a:t>
            </a:r>
            <a:r>
              <a:rPr lang="en-US" altLang="ja-JP" sz="1200" dirty="0" smtClean="0"/>
              <a:t>36.7</a:t>
            </a:r>
            <a:r>
              <a:rPr lang="ja-JP" altLang="en-US" sz="1200" dirty="0" smtClean="0"/>
              <a:t>％、日本４</a:t>
            </a:r>
            <a:r>
              <a:rPr lang="en-US" altLang="ja-JP" sz="1200" dirty="0" smtClean="0"/>
              <a:t>6.2%</a:t>
            </a:r>
            <a:r>
              <a:rPr lang="ja-JP" altLang="en-US" sz="1200" dirty="0" smtClean="0"/>
              <a:t>、就業可能年齢（</a:t>
            </a:r>
            <a:r>
              <a:rPr lang="en-US" sz="1200" dirty="0" smtClean="0"/>
              <a:t>20-60</a:t>
            </a:r>
            <a:r>
              <a:rPr lang="ja-JP" altLang="en-US" sz="1200" dirty="0" smtClean="0"/>
              <a:t>歳） は、ドイツ</a:t>
            </a:r>
            <a:r>
              <a:rPr lang="en-US" altLang="ja-JP" sz="1200" dirty="0" smtClean="0"/>
              <a:t>47.2</a:t>
            </a:r>
            <a:r>
              <a:rPr lang="ja-JP" altLang="en-US" sz="1200" dirty="0" smtClean="0"/>
              <a:t>％、日本４</a:t>
            </a:r>
            <a:r>
              <a:rPr lang="en-US" altLang="ja-JP" sz="1200" dirty="0" smtClean="0"/>
              <a:t>1.6%(</a:t>
            </a:r>
            <a:r>
              <a:rPr lang="ja-JP" altLang="en-US" sz="1200" dirty="0" smtClean="0"/>
              <a:t>逆ピラミッドになる！）。</a:t>
            </a:r>
            <a:endParaRPr kumimoji="1" lang="ja-JP" altLang="en-US" sz="1200" dirty="0">
              <a:latin typeface="ＭＳ 明朝"/>
              <a:ea typeface="ＭＳ 明朝"/>
              <a:cs typeface="ＭＳ 明朝"/>
            </a:endParaRPr>
          </a:p>
        </p:txBody>
      </p:sp>
      <p:sp>
        <p:nvSpPr>
          <p:cNvPr id="10" name="円/楕円 9"/>
          <p:cNvSpPr/>
          <p:nvPr/>
        </p:nvSpPr>
        <p:spPr>
          <a:xfrm>
            <a:off x="7772400" y="32766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4572000" y="32004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7772400" y="22860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4648200" y="2286000"/>
            <a:ext cx="1066800" cy="990600"/>
          </a:xfrm>
          <a:prstGeom prst="ellipse">
            <a:avLst/>
          </a:prstGeom>
          <a:noFill/>
          <a:ln w="381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533400" y="152400"/>
            <a:ext cx="8001000" cy="1216025"/>
          </a:xfrm>
        </p:spPr>
        <p:txBody>
          <a:bodyPr/>
          <a:lstStyle/>
          <a:p>
            <a:r>
              <a:rPr lang="ja-JP" altLang="en-US" sz="2800" dirty="0" smtClean="0">
                <a:latin typeface="ＭＳ ゴシック"/>
                <a:ea typeface="ＭＳ ゴシック"/>
                <a:cs typeface="ＭＳ ゴシック"/>
              </a:rPr>
              <a:t>図２人口高齢化</a:t>
            </a:r>
            <a:r>
              <a:rPr lang="en-US" altLang="ja-JP" sz="2800" dirty="0" smtClean="0">
                <a:latin typeface="ＭＳ ゴシック"/>
                <a:ea typeface="ＭＳ ゴシック"/>
                <a:cs typeface="ＭＳ ゴシック"/>
              </a:rPr>
              <a:t/>
            </a:r>
            <a:br>
              <a:rPr lang="en-US" altLang="ja-JP" sz="2800" dirty="0" smtClean="0">
                <a:latin typeface="ＭＳ ゴシック"/>
                <a:ea typeface="ＭＳ ゴシック"/>
                <a:cs typeface="ＭＳ ゴシック"/>
              </a:rPr>
            </a:br>
            <a:r>
              <a:rPr lang="ja-JP" altLang="en-US" sz="2800" dirty="0" smtClean="0">
                <a:latin typeface="ＭＳ ゴシック"/>
                <a:ea typeface="ＭＳ ゴシック"/>
                <a:cs typeface="ＭＳ ゴシック"/>
              </a:rPr>
              <a:t>ドイツと日本</a:t>
            </a:r>
            <a:r>
              <a:rPr lang="en-US" sz="2800" dirty="0" smtClean="0">
                <a:latin typeface="ＭＳ ゴシック"/>
                <a:ea typeface="ＭＳ ゴシック"/>
                <a:cs typeface="ＭＳ ゴシック"/>
              </a:rPr>
              <a:t>2000-2090</a:t>
            </a:r>
            <a:r>
              <a:rPr lang="ja-JP" altLang="en-US" sz="2800" dirty="0" smtClean="0">
                <a:latin typeface="ＭＳ ゴシック"/>
                <a:ea typeface="ＭＳ ゴシック"/>
                <a:cs typeface="ＭＳ ゴシック"/>
              </a:rPr>
              <a:t>年 </a:t>
            </a:r>
            <a:endParaRPr lang="ja-JP" altLang="en-US" sz="2800" dirty="0">
              <a:solidFill>
                <a:srgbClr val="000000"/>
              </a:solidFill>
              <a:latin typeface="ＭＳ ゴシック"/>
              <a:ea typeface="ＭＳ ゴシック"/>
              <a:cs typeface="ＭＳ ゴシック"/>
            </a:endParaRPr>
          </a:p>
        </p:txBody>
      </p:sp>
      <p:pic>
        <p:nvPicPr>
          <p:cNvPr id="8" name="図 7"/>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609600" y="1676400"/>
            <a:ext cx="7543800" cy="4583446"/>
          </a:xfrm>
          <a:prstGeom prst="rect">
            <a:avLst/>
          </a:prstGeom>
          <a:solidFill>
            <a:schemeClr val="bg1"/>
          </a:solidFill>
        </p:spPr>
      </p:pic>
      <p:sp>
        <p:nvSpPr>
          <p:cNvPr id="10" name="テキスト ボックス 9"/>
          <p:cNvSpPr txBox="1"/>
          <p:nvPr/>
        </p:nvSpPr>
        <p:spPr>
          <a:xfrm>
            <a:off x="914400" y="6172200"/>
            <a:ext cx="7162800" cy="461665"/>
          </a:xfrm>
          <a:prstGeom prst="rect">
            <a:avLst/>
          </a:prstGeom>
          <a:noFill/>
        </p:spPr>
        <p:txBody>
          <a:bodyPr wrap="square" rtlCol="0">
            <a:spAutoFit/>
          </a:bodyPr>
          <a:lstStyle/>
          <a:p>
            <a:r>
              <a:rPr lang="ja-JP" altLang="en-US" sz="1200" dirty="0" smtClean="0">
                <a:latin typeface="ＭＳ 明朝"/>
                <a:ea typeface="ＭＳ 明朝"/>
                <a:cs typeface="ＭＳ 明朝"/>
              </a:rPr>
              <a:t>出典：</a:t>
            </a:r>
            <a:r>
              <a:rPr lang="en-US" sz="1200" dirty="0" smtClean="0">
                <a:latin typeface="ＭＳ 明朝"/>
                <a:ea typeface="ＭＳ 明朝"/>
                <a:cs typeface="ＭＳ 明朝"/>
              </a:rPr>
              <a:t>Brig </a:t>
            </a:r>
            <a:r>
              <a:rPr lang="en-US" sz="1200" dirty="0" err="1" smtClean="0">
                <a:latin typeface="ＭＳ 明朝"/>
                <a:ea typeface="ＭＳ 明朝"/>
                <a:cs typeface="ＭＳ 明朝"/>
              </a:rPr>
              <a:t>u.a</a:t>
            </a:r>
            <a:r>
              <a:rPr lang="en-US" sz="1200" dirty="0" smtClean="0">
                <a:latin typeface="ＭＳ 明朝"/>
                <a:ea typeface="ＭＳ 明朝"/>
                <a:cs typeface="ＭＳ 明朝"/>
              </a:rPr>
              <a:t>. 1998</a:t>
            </a:r>
            <a:r>
              <a:rPr lang="ja-JP" altLang="en-US" sz="1200" dirty="0" smtClean="0">
                <a:latin typeface="ＭＳ 明朝"/>
                <a:ea typeface="ＭＳ 明朝"/>
                <a:cs typeface="ＭＳ 明朝"/>
              </a:rPr>
              <a:t>：ヴァリエーション</a:t>
            </a:r>
            <a:r>
              <a:rPr lang="en-US" sz="1200" dirty="0" smtClean="0">
                <a:latin typeface="ＭＳ 明朝"/>
                <a:ea typeface="ＭＳ 明朝"/>
                <a:cs typeface="ＭＳ 明朝"/>
              </a:rPr>
              <a:t>5</a:t>
            </a:r>
            <a:r>
              <a:rPr lang="ja-JP" altLang="en-US" sz="1200" dirty="0" smtClean="0">
                <a:latin typeface="ＭＳ 明朝"/>
                <a:ea typeface="ＭＳ 明朝"/>
                <a:cs typeface="ＭＳ 明朝"/>
              </a:rPr>
              <a:t>、</a:t>
            </a:r>
            <a:r>
              <a:rPr lang="en-US" sz="1200" dirty="0" smtClean="0">
                <a:latin typeface="ＭＳ 明朝"/>
                <a:ea typeface="ＭＳ 明朝"/>
                <a:cs typeface="ＭＳ 明朝"/>
              </a:rPr>
              <a:t>S.A.21,</a:t>
            </a:r>
            <a:r>
              <a:rPr lang="ja-JP" altLang="en-US" sz="1200" dirty="0" smtClean="0">
                <a:latin typeface="ＭＳ 明朝"/>
                <a:ea typeface="ＭＳ 明朝"/>
                <a:cs typeface="ＭＳ 明朝"/>
              </a:rPr>
              <a:t>をもとにカウフマンが独自に試算（スケールは片対数</a:t>
            </a:r>
            <a:r>
              <a:rPr lang="en-US" sz="1200" dirty="0" smtClean="0">
                <a:latin typeface="ＭＳ 明朝"/>
                <a:ea typeface="ＭＳ 明朝"/>
                <a:cs typeface="ＭＳ 明朝"/>
              </a:rPr>
              <a:t> </a:t>
            </a:r>
            <a:r>
              <a:rPr lang="ja-JP" altLang="en-US" sz="1200" dirty="0" smtClean="0">
                <a:latin typeface="ＭＳ 明朝"/>
                <a:ea typeface="ＭＳ 明朝"/>
                <a:cs typeface="ＭＳ 明朝"/>
              </a:rPr>
              <a:t>）（</a:t>
            </a:r>
            <a:r>
              <a:rPr lang="en-US" sz="1200" dirty="0" smtClean="0">
                <a:latin typeface="ＭＳ 明朝"/>
                <a:ea typeface="ＭＳ 明朝"/>
                <a:cs typeface="ＭＳ 明朝"/>
              </a:rPr>
              <a:t>Kaufmann2005:47</a:t>
            </a:r>
            <a:r>
              <a:rPr lang="ja-JP" altLang="en-US" sz="1200" dirty="0" smtClean="0">
                <a:latin typeface="ＭＳ 明朝"/>
                <a:ea typeface="ＭＳ 明朝"/>
                <a:cs typeface="ＭＳ 明朝"/>
              </a:rPr>
              <a:t>）</a:t>
            </a:r>
            <a:endParaRPr kumimoji="1" lang="ja-JP" altLang="en-US" sz="1200" dirty="0">
              <a:latin typeface="ＭＳ 明朝"/>
              <a:ea typeface="ＭＳ 明朝"/>
              <a:cs typeface="ＭＳ 明朝"/>
            </a:endParaRPr>
          </a:p>
        </p:txBody>
      </p:sp>
      <p:sp>
        <p:nvSpPr>
          <p:cNvPr id="11" name="テキスト ボックス 10"/>
          <p:cNvSpPr txBox="1"/>
          <p:nvPr/>
        </p:nvSpPr>
        <p:spPr>
          <a:xfrm>
            <a:off x="5410200" y="457200"/>
            <a:ext cx="3200400" cy="1569660"/>
          </a:xfrm>
          <a:prstGeom prst="rect">
            <a:avLst/>
          </a:prstGeom>
          <a:noFill/>
        </p:spPr>
        <p:txBody>
          <a:bodyPr wrap="square" rtlCol="0">
            <a:spAutoFit/>
          </a:bodyPr>
          <a:lstStyle/>
          <a:p>
            <a:r>
              <a:rPr lang="ja-JP" altLang="en-US" sz="1200" dirty="0" smtClean="0"/>
              <a:t>「まだ出生力が強かった時代に生まれた人々が年金受給年齢に達する頃には、老年人口割合が増大する一方、</a:t>
            </a:r>
            <a:r>
              <a:rPr lang="ja-JP" altLang="en-US" sz="1200" dirty="0" smtClean="0">
                <a:solidFill>
                  <a:schemeClr val="accent2"/>
                </a:solidFill>
              </a:rPr>
              <a:t>中間的な年齢階層の世代が過剰に減る</a:t>
            </a:r>
            <a:r>
              <a:rPr lang="ja-JP" altLang="en-US" sz="1200" dirty="0" smtClean="0"/>
              <a:t>ことになる」という歴史的な法則性が作用する」　</a:t>
            </a:r>
            <a:r>
              <a:rPr lang="en-US" sz="1200" dirty="0" smtClean="0"/>
              <a:t>(</a:t>
            </a:r>
            <a:r>
              <a:rPr lang="ja-JP" altLang="en-US" sz="1200" dirty="0" smtClean="0"/>
              <a:t>カウフマン</a:t>
            </a:r>
            <a:r>
              <a:rPr lang="en-US" sz="1200" dirty="0" smtClean="0"/>
              <a:t>2011:38</a:t>
            </a:r>
            <a:r>
              <a:rPr lang="ja-JP" altLang="en-US" sz="1200" dirty="0" smtClean="0"/>
              <a:t>） </a:t>
            </a:r>
            <a:endParaRPr lang="en-US" altLang="ja-JP" sz="1200" dirty="0" smtClean="0"/>
          </a:p>
          <a:p>
            <a:endParaRPr kumimoji="1" lang="en-US" altLang="ja-JP" sz="1200" dirty="0" smtClean="0">
              <a:latin typeface="ＭＳ 明朝"/>
              <a:ea typeface="ＭＳ 明朝"/>
              <a:cs typeface="ＭＳ 明朝"/>
            </a:endParaRPr>
          </a:p>
          <a:p>
            <a:r>
              <a:rPr lang="ja-JP" altLang="en-US" sz="1200" dirty="0" smtClean="0">
                <a:latin typeface="ＭＳ 明朝"/>
                <a:ea typeface="ＭＳ 明朝"/>
                <a:cs typeface="ＭＳ 明朝"/>
              </a:rPr>
              <a:t>＊ドイツでは</a:t>
            </a:r>
            <a:r>
              <a:rPr lang="en-US" sz="1200" dirty="0" smtClean="0">
                <a:solidFill>
                  <a:srgbClr val="CC0000"/>
                </a:solidFill>
              </a:rPr>
              <a:t>80</a:t>
            </a:r>
            <a:r>
              <a:rPr lang="ja-JP" altLang="en-US" sz="1200" dirty="0" smtClean="0">
                <a:solidFill>
                  <a:srgbClr val="CC0000"/>
                </a:solidFill>
              </a:rPr>
              <a:t>歳以上の後期高齢人口が</a:t>
            </a:r>
            <a:r>
              <a:rPr lang="en-US" sz="1200" dirty="0" smtClean="0">
                <a:solidFill>
                  <a:srgbClr val="CC0000"/>
                </a:solidFill>
              </a:rPr>
              <a:t>2050</a:t>
            </a:r>
            <a:r>
              <a:rPr lang="ja-JP" altLang="en-US" sz="1200" dirty="0" smtClean="0">
                <a:solidFill>
                  <a:srgbClr val="CC0000"/>
                </a:solidFill>
              </a:rPr>
              <a:t>年頃まで急速に増加</a:t>
            </a:r>
            <a:r>
              <a:rPr lang="ja-JP" altLang="en-US" sz="1200" dirty="0" smtClean="0"/>
              <a:t>する </a:t>
            </a:r>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ja-JP" altLang="en-US" sz="2800" dirty="0" smtClean="0">
                <a:latin typeface="ＭＳ ゴシック"/>
                <a:ea typeface="ＭＳ ゴシック"/>
                <a:cs typeface="ＭＳ ゴシック"/>
              </a:rPr>
              <a:t>図２人口高齢化</a:t>
            </a:r>
            <a:r>
              <a:rPr lang="en-US" altLang="ja-JP" sz="2800" dirty="0" smtClean="0">
                <a:latin typeface="ＭＳ ゴシック"/>
                <a:ea typeface="ＭＳ ゴシック"/>
                <a:cs typeface="ＭＳ ゴシック"/>
              </a:rPr>
              <a:t/>
            </a:r>
            <a:br>
              <a:rPr lang="en-US" altLang="ja-JP" sz="2800" dirty="0" smtClean="0">
                <a:latin typeface="ＭＳ ゴシック"/>
                <a:ea typeface="ＭＳ ゴシック"/>
                <a:cs typeface="ＭＳ ゴシック"/>
              </a:rPr>
            </a:br>
            <a:r>
              <a:rPr lang="ja-JP" altLang="en-US" sz="2800" dirty="0" smtClean="0">
                <a:latin typeface="ＭＳ ゴシック"/>
                <a:ea typeface="ＭＳ ゴシック"/>
                <a:cs typeface="ＭＳ ゴシック"/>
              </a:rPr>
              <a:t>ドイツと日本</a:t>
            </a:r>
            <a:r>
              <a:rPr lang="en-US" sz="2800" dirty="0" smtClean="0">
                <a:latin typeface="ＭＳ ゴシック"/>
                <a:ea typeface="ＭＳ ゴシック"/>
                <a:cs typeface="ＭＳ ゴシック"/>
              </a:rPr>
              <a:t>2000-2090</a:t>
            </a:r>
            <a:r>
              <a:rPr lang="ja-JP" altLang="en-US" sz="2800" dirty="0" smtClean="0">
                <a:latin typeface="ＭＳ ゴシック"/>
                <a:ea typeface="ＭＳ ゴシック"/>
                <a:cs typeface="ＭＳ ゴシック"/>
              </a:rPr>
              <a:t>年 </a:t>
            </a:r>
            <a:endParaRPr lang="ja-JP" altLang="en-US" sz="2800" dirty="0">
              <a:solidFill>
                <a:srgbClr val="000000"/>
              </a:solidFill>
              <a:latin typeface="ＭＳ 明朝"/>
              <a:ea typeface="ＭＳ 明朝"/>
              <a:cs typeface="ＭＳ 明朝"/>
            </a:endParaRPr>
          </a:p>
        </p:txBody>
      </p:sp>
      <p:pic>
        <p:nvPicPr>
          <p:cNvPr id="4" name="図 3"/>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685800" y="1600200"/>
            <a:ext cx="7524665" cy="4648200"/>
          </a:xfrm>
          <a:prstGeom prst="rect">
            <a:avLst/>
          </a:prstGeom>
          <a:solidFill>
            <a:schemeClr val="bg1"/>
          </a:solidFill>
        </p:spPr>
      </p:pic>
      <p:sp>
        <p:nvSpPr>
          <p:cNvPr id="5" name="テキスト ボックス 4"/>
          <p:cNvSpPr txBox="1"/>
          <p:nvPr/>
        </p:nvSpPr>
        <p:spPr>
          <a:xfrm>
            <a:off x="1066800" y="6019800"/>
            <a:ext cx="7162800" cy="646331"/>
          </a:xfrm>
          <a:prstGeom prst="rect">
            <a:avLst/>
          </a:prstGeom>
          <a:noFill/>
        </p:spPr>
        <p:txBody>
          <a:bodyPr wrap="square" rtlCol="0">
            <a:spAutoFit/>
          </a:bodyPr>
          <a:lstStyle/>
          <a:p>
            <a:r>
              <a:rPr lang="ja-JP" altLang="en-US" sz="1200" dirty="0" smtClean="0">
                <a:latin typeface="ＭＳ 明朝"/>
                <a:ea typeface="ＭＳ 明朝"/>
                <a:cs typeface="ＭＳ 明朝"/>
              </a:rPr>
              <a:t>出典：</a:t>
            </a:r>
            <a:r>
              <a:rPr lang="en-US" sz="1200" dirty="0" smtClean="0">
                <a:latin typeface="ＭＳ 明朝"/>
                <a:ea typeface="ＭＳ 明朝"/>
                <a:cs typeface="ＭＳ 明朝"/>
              </a:rPr>
              <a:t>2000</a:t>
            </a:r>
            <a:r>
              <a:rPr lang="ja-JP" altLang="en-US" sz="1200" dirty="0" smtClean="0">
                <a:latin typeface="ＭＳ 明朝"/>
                <a:ea typeface="ＭＳ 明朝"/>
                <a:cs typeface="ＭＳ 明朝"/>
              </a:rPr>
              <a:t>年から総務省統計局監修（</a:t>
            </a:r>
            <a:r>
              <a:rPr lang="en-US" sz="1200" dirty="0" smtClean="0">
                <a:latin typeface="ＭＳ 明朝"/>
                <a:ea typeface="ＭＳ 明朝"/>
                <a:cs typeface="ＭＳ 明朝"/>
              </a:rPr>
              <a:t>2006</a:t>
            </a:r>
            <a:r>
              <a:rPr lang="ja-JP" altLang="en-US" sz="1200" dirty="0" smtClean="0">
                <a:latin typeface="ＭＳ 明朝"/>
                <a:ea typeface="ＭＳ 明朝"/>
                <a:cs typeface="ＭＳ 明朝"/>
              </a:rPr>
              <a:t>）「新版　日本長期統計総覧　第</a:t>
            </a:r>
            <a:r>
              <a:rPr lang="en-US" sz="1200" dirty="0" smtClean="0">
                <a:latin typeface="ＭＳ 明朝"/>
                <a:ea typeface="ＭＳ 明朝"/>
                <a:cs typeface="ＭＳ 明朝"/>
              </a:rPr>
              <a:t>1</a:t>
            </a:r>
            <a:r>
              <a:rPr lang="ja-JP" altLang="en-US" sz="1200" dirty="0" smtClean="0">
                <a:latin typeface="ＭＳ 明朝"/>
                <a:ea typeface="ＭＳ 明朝"/>
                <a:cs typeface="ＭＳ 明朝"/>
              </a:rPr>
              <a:t>巻」日本統計協会。</a:t>
            </a:r>
            <a:r>
              <a:rPr lang="en-US" sz="1200" dirty="0" smtClean="0">
                <a:latin typeface="ＭＳ 明朝"/>
                <a:ea typeface="ＭＳ 明朝"/>
                <a:cs typeface="ＭＳ 明朝"/>
              </a:rPr>
              <a:t>2010</a:t>
            </a:r>
            <a:r>
              <a:rPr lang="ja-JP" altLang="en-US" sz="1200" dirty="0" smtClean="0">
                <a:latin typeface="ＭＳ 明朝"/>
                <a:ea typeface="ＭＳ 明朝"/>
                <a:cs typeface="ＭＳ 明朝"/>
              </a:rPr>
              <a:t>年</a:t>
            </a:r>
            <a:r>
              <a:rPr lang="en-US" sz="1200" dirty="0" smtClean="0">
                <a:latin typeface="ＭＳ 明朝"/>
                <a:ea typeface="ＭＳ 明朝"/>
                <a:cs typeface="ＭＳ 明朝"/>
              </a:rPr>
              <a:t>-2090</a:t>
            </a:r>
            <a:r>
              <a:rPr lang="ja-JP" altLang="en-US" sz="1200" dirty="0" smtClean="0">
                <a:latin typeface="ＭＳ 明朝"/>
                <a:ea typeface="ＭＳ 明朝"/>
                <a:cs typeface="ＭＳ 明朝"/>
              </a:rPr>
              <a:t>年まで国立社会保障人口問題研究所　「日本の将来推計人口（平成</a:t>
            </a:r>
            <a:r>
              <a:rPr lang="en-US" sz="1200" dirty="0" smtClean="0">
                <a:latin typeface="ＭＳ 明朝"/>
                <a:ea typeface="ＭＳ 明朝"/>
                <a:cs typeface="ＭＳ 明朝"/>
              </a:rPr>
              <a:t>18</a:t>
            </a:r>
            <a:r>
              <a:rPr lang="ja-JP" altLang="en-US" sz="1200" dirty="0" smtClean="0">
                <a:latin typeface="ＭＳ 明朝"/>
                <a:ea typeface="ＭＳ 明朝"/>
                <a:cs typeface="ＭＳ 明朝"/>
              </a:rPr>
              <a:t>年</a:t>
            </a:r>
            <a:r>
              <a:rPr lang="en-US" sz="1200" dirty="0" smtClean="0">
                <a:latin typeface="ＭＳ 明朝"/>
                <a:ea typeface="ＭＳ 明朝"/>
                <a:cs typeface="ＭＳ 明朝"/>
              </a:rPr>
              <a:t>12</a:t>
            </a:r>
            <a:r>
              <a:rPr lang="ja-JP" altLang="en-US" sz="1200" dirty="0" smtClean="0">
                <a:latin typeface="ＭＳ 明朝"/>
                <a:ea typeface="ＭＳ 明朝"/>
                <a:cs typeface="ＭＳ 明朝"/>
              </a:rPr>
              <a:t>月推計）中位推計より算出。 </a:t>
            </a:r>
            <a:endParaRPr kumimoji="1" lang="ja-JP" altLang="en-US" sz="1200" dirty="0">
              <a:latin typeface="ＭＳ 明朝"/>
              <a:ea typeface="ＭＳ 明朝"/>
              <a:cs typeface="ＭＳ 明朝"/>
            </a:endParaRPr>
          </a:p>
        </p:txBody>
      </p:sp>
      <p:sp>
        <p:nvSpPr>
          <p:cNvPr id="6" name="テキスト ボックス 5"/>
          <p:cNvSpPr txBox="1"/>
          <p:nvPr/>
        </p:nvSpPr>
        <p:spPr>
          <a:xfrm>
            <a:off x="5410200" y="381000"/>
            <a:ext cx="3276600" cy="1200329"/>
          </a:xfrm>
          <a:prstGeom prst="rect">
            <a:avLst/>
          </a:prstGeom>
          <a:noFill/>
        </p:spPr>
        <p:txBody>
          <a:bodyPr wrap="square" rtlCol="0">
            <a:spAutoFit/>
          </a:bodyPr>
          <a:lstStyle/>
          <a:p>
            <a:r>
              <a:rPr lang="ja-JP" altLang="en-US" sz="1200" dirty="0" smtClean="0"/>
              <a:t>日本は、</a:t>
            </a:r>
            <a:r>
              <a:rPr lang="ja-JP" altLang="en-US" sz="1200" dirty="0" smtClean="0">
                <a:solidFill>
                  <a:srgbClr val="CC0000"/>
                </a:solidFill>
              </a:rPr>
              <a:t>団塊世代が高齢化する時期が早い</a:t>
            </a:r>
            <a:r>
              <a:rPr lang="ja-JP" altLang="en-US" sz="1200" dirty="0" smtClean="0"/>
              <a:t>分（ベビーブームのピークは、日本が</a:t>
            </a:r>
            <a:r>
              <a:rPr lang="en-US" sz="1200" dirty="0" smtClean="0"/>
              <a:t>1947</a:t>
            </a:r>
            <a:r>
              <a:rPr lang="ja-JP" altLang="en-US" sz="1200" dirty="0" smtClean="0"/>
              <a:t>年生まれの</a:t>
            </a:r>
            <a:r>
              <a:rPr lang="en-US" sz="1200" dirty="0" smtClean="0"/>
              <a:t>269.6</a:t>
            </a:r>
            <a:r>
              <a:rPr lang="ja-JP" altLang="en-US" sz="1200" dirty="0" smtClean="0"/>
              <a:t>万人、ドイツは</a:t>
            </a:r>
            <a:r>
              <a:rPr lang="en-US" sz="1200" dirty="0" smtClean="0"/>
              <a:t>1964</a:t>
            </a:r>
            <a:r>
              <a:rPr lang="ja-JP" altLang="en-US" sz="1200" dirty="0" smtClean="0"/>
              <a:t>年生まれの</a:t>
            </a:r>
            <a:r>
              <a:rPr lang="en-US" sz="1200" dirty="0" smtClean="0"/>
              <a:t>135.7</a:t>
            </a:r>
            <a:r>
              <a:rPr lang="ja-JP" altLang="en-US" sz="1200" dirty="0" smtClean="0"/>
              <a:t>万人）、</a:t>
            </a:r>
            <a:r>
              <a:rPr lang="en-US" sz="1200" dirty="0" smtClean="0">
                <a:solidFill>
                  <a:srgbClr val="CC0000"/>
                </a:solidFill>
              </a:rPr>
              <a:t>80</a:t>
            </a:r>
            <a:r>
              <a:rPr lang="ja-JP" altLang="en-US" sz="1200" dirty="0" smtClean="0">
                <a:solidFill>
                  <a:srgbClr val="CC0000"/>
                </a:solidFill>
              </a:rPr>
              <a:t>歳以上の増加も急激</a:t>
            </a:r>
            <a:r>
              <a:rPr lang="ja-JP" altLang="en-US" sz="1200" dirty="0" smtClean="0"/>
              <a:t>であり、すでに</a:t>
            </a:r>
            <a:r>
              <a:rPr lang="en-US" sz="1200" dirty="0" smtClean="0"/>
              <a:t>2030</a:t>
            </a:r>
            <a:r>
              <a:rPr lang="ja-JP" altLang="en-US" sz="1200" dirty="0" smtClean="0"/>
              <a:t>年頃には危機的な状況を迎える。</a:t>
            </a:r>
            <a:r>
              <a:rPr lang="ja-JP" altLang="en-US" sz="1200" dirty="0" smtClean="0">
                <a:solidFill>
                  <a:srgbClr val="CC0000"/>
                </a:solidFill>
              </a:rPr>
              <a:t>就業人口の減少も大きい。 </a:t>
            </a:r>
            <a:endParaRPr kumimoji="1" lang="ja-JP" altLang="en-US" sz="1200" dirty="0">
              <a:solidFill>
                <a:srgbClr val="CC0000"/>
              </a:solidFill>
              <a:latin typeface="ＭＳ 明朝"/>
              <a:ea typeface="ＭＳ 明朝"/>
              <a:cs typeface="ＭＳ 明朝"/>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381000"/>
            <a:ext cx="8001000" cy="1216025"/>
          </a:xfrm>
        </p:spPr>
        <p:txBody>
          <a:bodyPr/>
          <a:lstStyle/>
          <a:p>
            <a:r>
              <a:rPr lang="ja-JP" altLang="en-US" sz="2800" dirty="0" smtClean="0">
                <a:latin typeface="ＭＳ ゴシック"/>
                <a:ea typeface="ＭＳ ゴシック"/>
                <a:cs typeface="ＭＳ ゴシック"/>
              </a:rPr>
              <a:t>図３人口高齢化による負荷の見通し</a:t>
            </a:r>
            <a:r>
              <a:rPr lang="en-US" altLang="ja-JP" sz="2800" dirty="0" smtClean="0">
                <a:latin typeface="ＭＳ ゴシック"/>
                <a:ea typeface="ＭＳ ゴシック"/>
                <a:cs typeface="ＭＳ ゴシック"/>
              </a:rPr>
              <a:t/>
            </a:r>
            <a:br>
              <a:rPr lang="en-US" altLang="ja-JP" sz="2800" dirty="0" smtClean="0">
                <a:latin typeface="ＭＳ ゴシック"/>
                <a:ea typeface="ＭＳ ゴシック"/>
                <a:cs typeface="ＭＳ ゴシック"/>
              </a:rPr>
            </a:br>
            <a:r>
              <a:rPr lang="ja-JP" altLang="en-US" sz="2800" dirty="0" smtClean="0">
                <a:latin typeface="ＭＳ ゴシック"/>
                <a:ea typeface="ＭＳ ゴシック"/>
                <a:cs typeface="ＭＳ ゴシック"/>
              </a:rPr>
              <a:t>ドイツと日本　</a:t>
            </a:r>
            <a:r>
              <a:rPr lang="en-US" sz="2800" dirty="0" smtClean="0">
                <a:latin typeface="ＭＳ ゴシック"/>
                <a:ea typeface="ＭＳ ゴシック"/>
                <a:cs typeface="ＭＳ ゴシック"/>
              </a:rPr>
              <a:t>2000-2090</a:t>
            </a:r>
            <a:r>
              <a:rPr lang="ja-JP" altLang="en-US" sz="2800" dirty="0" smtClean="0">
                <a:latin typeface="ＭＳ ゴシック"/>
                <a:ea typeface="ＭＳ ゴシック"/>
                <a:cs typeface="ＭＳ ゴシック"/>
              </a:rPr>
              <a:t>年  </a:t>
            </a:r>
            <a:endParaRPr lang="ja-JP" altLang="en-US" sz="2800" dirty="0">
              <a:latin typeface="ＭＳ ゴシック"/>
              <a:ea typeface="ＭＳ ゴシック"/>
              <a:cs typeface="ＭＳ ゴシック"/>
            </a:endParaRPr>
          </a:p>
        </p:txBody>
      </p:sp>
      <p:pic>
        <p:nvPicPr>
          <p:cNvPr id="4" name="図 3"/>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609600" y="1676400"/>
            <a:ext cx="6946900" cy="4291298"/>
          </a:xfrm>
          <a:prstGeom prst="rect">
            <a:avLst/>
          </a:prstGeom>
          <a:solidFill>
            <a:schemeClr val="bg1"/>
          </a:solidFill>
        </p:spPr>
      </p:pic>
      <p:sp>
        <p:nvSpPr>
          <p:cNvPr id="5" name="テキスト ボックス 4"/>
          <p:cNvSpPr txBox="1"/>
          <p:nvPr/>
        </p:nvSpPr>
        <p:spPr>
          <a:xfrm>
            <a:off x="1066800" y="6172200"/>
            <a:ext cx="7162800" cy="461665"/>
          </a:xfrm>
          <a:prstGeom prst="rect">
            <a:avLst/>
          </a:prstGeom>
          <a:noFill/>
        </p:spPr>
        <p:txBody>
          <a:bodyPr wrap="square" rtlCol="0">
            <a:spAutoFit/>
          </a:bodyPr>
          <a:lstStyle/>
          <a:p>
            <a:r>
              <a:rPr lang="ja-JP" altLang="en-US" sz="1200" dirty="0" smtClean="0"/>
              <a:t>「人口高齢化による負荷（</a:t>
            </a:r>
            <a:r>
              <a:rPr lang="en-US" sz="1200" dirty="0" err="1" smtClean="0"/>
              <a:t>demographische</a:t>
            </a:r>
            <a:r>
              <a:rPr lang="en-US" sz="1200" dirty="0" smtClean="0"/>
              <a:t> </a:t>
            </a:r>
            <a:r>
              <a:rPr lang="en-US" sz="1200" dirty="0" err="1" smtClean="0"/>
              <a:t>Alterslast</a:t>
            </a:r>
            <a:r>
              <a:rPr lang="ja-JP" altLang="en-US" sz="1200" dirty="0" smtClean="0"/>
              <a:t>）」は、</a:t>
            </a:r>
            <a:r>
              <a:rPr lang="en-US" sz="1200" dirty="0" smtClean="0"/>
              <a:t>20</a:t>
            </a:r>
            <a:r>
              <a:rPr lang="ja-JP" altLang="en-US" sz="1200" dirty="0" smtClean="0"/>
              <a:t>－</a:t>
            </a:r>
            <a:r>
              <a:rPr lang="en-US" sz="1200" dirty="0" smtClean="0"/>
              <a:t>60</a:t>
            </a:r>
            <a:r>
              <a:rPr lang="ja-JP" altLang="en-US" sz="1200" dirty="0" smtClean="0"/>
              <a:t>歳</a:t>
            </a:r>
            <a:r>
              <a:rPr lang="en-US" sz="1200" dirty="0" smtClean="0"/>
              <a:t>100</a:t>
            </a:r>
            <a:r>
              <a:rPr lang="ja-JP" altLang="en-US" sz="1200" dirty="0" smtClean="0"/>
              <a:t>人に対し、ドイツでは、</a:t>
            </a:r>
            <a:r>
              <a:rPr lang="en-US" sz="1200" dirty="0" smtClean="0"/>
              <a:t>60</a:t>
            </a:r>
            <a:r>
              <a:rPr lang="ja-JP" altLang="en-US" sz="1200" dirty="0" smtClean="0"/>
              <a:t>－</a:t>
            </a:r>
            <a:r>
              <a:rPr lang="en-US" sz="1200" dirty="0" smtClean="0"/>
              <a:t>80</a:t>
            </a:r>
            <a:r>
              <a:rPr lang="ja-JP" altLang="en-US" sz="1200" dirty="0" smtClean="0"/>
              <a:t>歳</a:t>
            </a:r>
            <a:r>
              <a:rPr lang="en-US" sz="1200" dirty="0" smtClean="0"/>
              <a:t>36</a:t>
            </a:r>
            <a:r>
              <a:rPr lang="ja-JP" altLang="en-US" sz="1200" dirty="0" smtClean="0"/>
              <a:t>人＋</a:t>
            </a:r>
            <a:r>
              <a:rPr lang="en-US" sz="1200" dirty="0" smtClean="0"/>
              <a:t>80</a:t>
            </a:r>
            <a:r>
              <a:rPr lang="ja-JP" altLang="en-US" sz="1200" dirty="0" smtClean="0"/>
              <a:t>歳以上</a:t>
            </a:r>
            <a:r>
              <a:rPr lang="en-US" sz="1200" dirty="0" smtClean="0"/>
              <a:t>7</a:t>
            </a:r>
            <a:r>
              <a:rPr lang="ja-JP" altLang="en-US" sz="1200" dirty="0" smtClean="0"/>
              <a:t>人＝</a:t>
            </a:r>
            <a:r>
              <a:rPr lang="en-US" sz="1200" dirty="0" smtClean="0"/>
              <a:t>43</a:t>
            </a:r>
            <a:r>
              <a:rPr lang="ja-JP" altLang="en-US" sz="1200" dirty="0" smtClean="0"/>
              <a:t>人から、</a:t>
            </a:r>
            <a:r>
              <a:rPr lang="en-US" sz="1200" dirty="0" smtClean="0"/>
              <a:t>2050</a:t>
            </a:r>
            <a:r>
              <a:rPr lang="ja-JP" altLang="en-US" sz="1200" dirty="0" smtClean="0"/>
              <a:t>年には</a:t>
            </a:r>
            <a:r>
              <a:rPr lang="en-US" sz="1200" dirty="0" smtClean="0"/>
              <a:t>95</a:t>
            </a:r>
            <a:r>
              <a:rPr lang="ja-JP" altLang="en-US" sz="1200" dirty="0" smtClean="0"/>
              <a:t>人と</a:t>
            </a:r>
            <a:r>
              <a:rPr lang="en-US" sz="1200" dirty="0" smtClean="0">
                <a:solidFill>
                  <a:srgbClr val="CC0000"/>
                </a:solidFill>
              </a:rPr>
              <a:t>2</a:t>
            </a:r>
            <a:r>
              <a:rPr lang="ja-JP" altLang="en-US" sz="1200" dirty="0" smtClean="0">
                <a:solidFill>
                  <a:srgbClr val="CC0000"/>
                </a:solidFill>
              </a:rPr>
              <a:t>倍以上</a:t>
            </a:r>
            <a:r>
              <a:rPr lang="ja-JP" altLang="en-US" sz="1200" dirty="0" smtClean="0"/>
              <a:t>となる </a:t>
            </a:r>
            <a:endParaRPr kumimoji="1" lang="ja-JP" altLang="en-US" sz="1200" dirty="0">
              <a:latin typeface="ＭＳ 明朝"/>
              <a:ea typeface="ＭＳ 明朝"/>
              <a:cs typeface="ＭＳ 明朝"/>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1918</TotalTime>
  <Words>3631</Words>
  <Application>Microsoft Macintosh PowerPoint</Application>
  <PresentationFormat>画面に合わせる (4:3)</PresentationFormat>
  <Paragraphs>186</Paragraphs>
  <Slides>29</Slides>
  <Notes>8</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29</vt:i4>
      </vt:variant>
    </vt:vector>
  </HeadingPairs>
  <TitlesOfParts>
    <vt:vector size="30" baseType="lpstr">
      <vt:lpstr>Profile</vt:lpstr>
      <vt:lpstr>縮減する社会−人口減少とその帰結 Shrinking Society - Consequence of Decreasing Population in German and Japan</vt:lpstr>
      <vt:lpstr>はじめに</vt:lpstr>
      <vt:lpstr>1. 人口学的展望</vt:lpstr>
      <vt:lpstr>図１ 総人口の推移 ドイツと日本 1950年－2060年 </vt:lpstr>
      <vt:lpstr>図１ 総人口の推移 ドイツと日本 1950年－2060年 </vt:lpstr>
      <vt:lpstr>表１　年齢階層別人口割合（％） ドイツと日本 1950年－2050年 </vt:lpstr>
      <vt:lpstr>図２人口高齢化 ドイツと日本2000-2090年 </vt:lpstr>
      <vt:lpstr>図２人口高齢化 ドイツと日本2000-2090年 </vt:lpstr>
      <vt:lpstr>図３人口高齢化による負荷の見通し ドイツと日本　2000-2090年  </vt:lpstr>
      <vt:lpstr>図３人口高齢化による負荷の見通し ドイツと日本　2000-2090年 </vt:lpstr>
      <vt:lpstr>表２ 出生・死亡・移民の影響可能性 </vt:lpstr>
      <vt:lpstr>２.後継世代の減少−低出生力の背景 </vt:lpstr>
      <vt:lpstr>図４合計特殊出生率の推移 （1960年-2008年） </vt:lpstr>
      <vt:lpstr>表３ 女子出生コーホート別出生児数割合と 平均子ども数 ：ドイツと日本 </vt:lpstr>
      <vt:lpstr>ライフスタイルの多様化あるいは両極化 </vt:lpstr>
      <vt:lpstr>父権主義と家族政策／「構造化された無配慮（strukturelle Rücksichtslosigkeit）」 </vt:lpstr>
      <vt:lpstr>３.人口学的負荷と「世代間の公平」</vt:lpstr>
      <vt:lpstr>世代間契約 Generationenvertrag </vt:lpstr>
      <vt:lpstr>人口学的扶養負荷と 長期的な最小扶養負荷</vt:lpstr>
      <vt:lpstr>図５青少年・老年指標の推移 ドイツと日本1950-2050 </vt:lpstr>
      <vt:lpstr>図６　人口的扶養負荷と最小扶養負荷の推移： ドイツと日本 1950年-2060年 </vt:lpstr>
      <vt:lpstr>図６　人口的扶養負荷と最小扶養負荷の推移： ドイツと日本 1950年-2060年 </vt:lpstr>
      <vt:lpstr>理論的な最適扶養負荷 </vt:lpstr>
      <vt:lpstr>図７　理論的な最適扶養負荷  ドイツと日本</vt:lpstr>
      <vt:lpstr>「縮減する社会」では 分配を巡る衝突が深刻化する。 </vt:lpstr>
      <vt:lpstr>政策的提言</vt:lpstr>
      <vt:lpstr>4.「縮減する社会」の未来 </vt:lpstr>
      <vt:lpstr>参考文献・謝辞 </vt:lpstr>
      <vt:lpstr>スライド 29</vt:lpstr>
    </vt:vector>
  </TitlesOfParts>
  <Company>札幌市立 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札幌市立 大学</dc:creator>
  <cp:lastModifiedBy>原 俊彦</cp:lastModifiedBy>
  <cp:revision>171</cp:revision>
  <cp:lastPrinted>2011-06-03T06:45:52Z</cp:lastPrinted>
  <dcterms:created xsi:type="dcterms:W3CDTF">2011-06-09T05:57:53Z</dcterms:created>
  <dcterms:modified xsi:type="dcterms:W3CDTF">2011-06-09T05:59:56Z</dcterms:modified>
</cp:coreProperties>
</file>